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79" r:id="rId2"/>
    <p:sldId id="334" r:id="rId3"/>
    <p:sldId id="335" r:id="rId4"/>
    <p:sldId id="336" r:id="rId5"/>
    <p:sldId id="280" r:id="rId6"/>
    <p:sldId id="318" r:id="rId7"/>
    <p:sldId id="341" r:id="rId8"/>
    <p:sldId id="340" r:id="rId9"/>
    <p:sldId id="282" r:id="rId10"/>
    <p:sldId id="293" r:id="rId11"/>
    <p:sldId id="342" r:id="rId12"/>
    <p:sldId id="343" r:id="rId13"/>
    <p:sldId id="313" r:id="rId14"/>
    <p:sldId id="258" r:id="rId15"/>
    <p:sldId id="333" r:id="rId16"/>
    <p:sldId id="259" r:id="rId17"/>
    <p:sldId id="316" r:id="rId18"/>
    <p:sldId id="314" r:id="rId19"/>
    <p:sldId id="296" r:id="rId20"/>
    <p:sldId id="260" r:id="rId21"/>
    <p:sldId id="327" r:id="rId22"/>
    <p:sldId id="338" r:id="rId23"/>
    <p:sldId id="326" r:id="rId24"/>
    <p:sldId id="330" r:id="rId25"/>
    <p:sldId id="339" r:id="rId26"/>
    <p:sldId id="321" r:id="rId27"/>
    <p:sldId id="329" r:id="rId28"/>
    <p:sldId id="328" r:id="rId29"/>
    <p:sldId id="315" r:id="rId30"/>
    <p:sldId id="350" r:id="rId31"/>
    <p:sldId id="261" r:id="rId32"/>
    <p:sldId id="289" r:id="rId33"/>
    <p:sldId id="331" r:id="rId34"/>
    <p:sldId id="283" r:id="rId35"/>
    <p:sldId id="323" r:id="rId36"/>
    <p:sldId id="332" r:id="rId37"/>
    <p:sldId id="264" r:id="rId38"/>
    <p:sldId id="324" r:id="rId39"/>
    <p:sldId id="317" r:id="rId40"/>
    <p:sldId id="286" r:id="rId41"/>
    <p:sldId id="304" r:id="rId42"/>
    <p:sldId id="305" r:id="rId43"/>
    <p:sldId id="262" r:id="rId44"/>
    <p:sldId id="292" r:id="rId45"/>
    <p:sldId id="275" r:id="rId46"/>
    <p:sldId id="310" r:id="rId47"/>
    <p:sldId id="308" r:id="rId48"/>
    <p:sldId id="266" r:id="rId49"/>
    <p:sldId id="319" r:id="rId50"/>
    <p:sldId id="320" r:id="rId51"/>
    <p:sldId id="347" r:id="rId52"/>
    <p:sldId id="345" r:id="rId53"/>
    <p:sldId id="346" r:id="rId54"/>
    <p:sldId id="344" r:id="rId55"/>
    <p:sldId id="348" r:id="rId56"/>
    <p:sldId id="351" r:id="rId57"/>
    <p:sldId id="349" r:id="rId58"/>
    <p:sldId id="267" r:id="rId59"/>
    <p:sldId id="325" r:id="rId60"/>
    <p:sldId id="337" r:id="rId61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C5FFFF"/>
    <a:srgbClr val="FFA3E7"/>
    <a:srgbClr val="FFD1F3"/>
    <a:srgbClr val="FF75DB"/>
    <a:srgbClr val="0000CC"/>
    <a:srgbClr val="FFD243"/>
    <a:srgbClr val="FFC1C1"/>
    <a:srgbClr val="FFD5E6"/>
    <a:srgbClr val="00F0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98" autoAdjust="0"/>
    <p:restoredTop sz="93568" autoAdjust="0"/>
  </p:normalViewPr>
  <p:slideViewPr>
    <p:cSldViewPr showGuides="1">
      <p:cViewPr varScale="1">
        <p:scale>
          <a:sx n="61" d="100"/>
          <a:sy n="61" d="100"/>
        </p:scale>
        <p:origin x="150" y="42"/>
      </p:cViewPr>
      <p:guideLst>
        <p:guide orient="horz" pos="2341"/>
        <p:guide pos="2880"/>
      </p:guideLst>
    </p:cSldViewPr>
  </p:slideViewPr>
  <p:outlineViewPr>
    <p:cViewPr>
      <p:scale>
        <a:sx n="33" d="100"/>
        <a:sy n="33" d="100"/>
      </p:scale>
      <p:origin x="0" y="-47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2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E3DBE5AC-4D31-4DF6-BA3C-18CFC1225DE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379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E5AC-4D31-4DF6-BA3C-18CFC1225DED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41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E5AC-4D31-4DF6-BA3C-18CFC1225DED}" type="slidenum">
              <a:rPr lang="es-ES" smtClean="0"/>
              <a:pPr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112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F3796-9A8C-4B5B-B45F-787E21BEA66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81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29BC8-1D56-4DAA-B501-CD041A6DF6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77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29BC3-2AB5-4549-A871-7626CA561D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9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1DC666-6661-4B7F-86D7-4302BBA738F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439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F4452-E5E5-410E-9C43-12BBE2B13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864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BBCBE-2F2F-4F55-8CA3-5AFEB76E44F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0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B953D-3CB1-41E7-8F4E-38FB882B28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37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F933E-5915-42CC-9ECC-95C85093871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8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6F35C-4AE0-4676-9326-249E63D01C1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5649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C1765-6654-4747-96F1-1B88FD0DCC9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66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86100-BBED-4C61-8ED1-AA7B3B6B41E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6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1A75E-E801-4939-9086-8ACC793D020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7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C3772F98-3AEC-4357-9000-9CBD4A55513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microsoft.com/office/2007/relationships/hdphoto" Target="../media/hdphoto4.wdp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5.wdp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51205" name="Picture 5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77072"/>
            <a:ext cx="1609738" cy="23421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exoe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00475"/>
            <a:ext cx="36353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4" name="Line 6"/>
          <p:cNvSpPr>
            <a:spLocks noChangeShapeType="1"/>
          </p:cNvSpPr>
          <p:nvPr/>
        </p:nvSpPr>
        <p:spPr bwMode="auto">
          <a:xfrm flipH="1">
            <a:off x="1981200" y="3644900"/>
            <a:ext cx="71438" cy="1450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68623" name="Picture 15" descr="histo_acin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252788"/>
            <a:ext cx="4314825" cy="26971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6589713" y="3068638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5940425" y="5124450"/>
            <a:ext cx="12239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/>
              <a:t>ACINO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592138" y="5421313"/>
            <a:ext cx="8636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Islotes</a:t>
            </a:r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5940425" y="4187825"/>
            <a:ext cx="1295400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2" name="Oval 24"/>
          <p:cNvSpPr>
            <a:spLocks noChangeArrowheads="1"/>
          </p:cNvSpPr>
          <p:nvPr/>
        </p:nvSpPr>
        <p:spPr bwMode="auto">
          <a:xfrm>
            <a:off x="1404938" y="4221163"/>
            <a:ext cx="2376487" cy="15843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68634" name="Picture 26" descr="inm5s7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5" r="6410"/>
          <a:stretch>
            <a:fillRect/>
          </a:stretch>
        </p:blipFill>
        <p:spPr bwMode="auto">
          <a:xfrm>
            <a:off x="1476375" y="279400"/>
            <a:ext cx="4535488" cy="294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35" name="Oval 27"/>
          <p:cNvSpPr>
            <a:spLocks noChangeArrowheads="1"/>
          </p:cNvSpPr>
          <p:nvPr/>
        </p:nvSpPr>
        <p:spPr bwMode="auto">
          <a:xfrm>
            <a:off x="1403350" y="908050"/>
            <a:ext cx="1512888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612775" y="3068638"/>
            <a:ext cx="3184525" cy="590550"/>
          </a:xfrm>
          <a:prstGeom prst="rect">
            <a:avLst/>
          </a:prstGeom>
          <a:noFill/>
          <a:ln w="9525">
            <a:solidFill>
              <a:srgbClr val="45AC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Glándula de secreción interna </a:t>
            </a:r>
          </a:p>
          <a:p>
            <a:pPr algn="l"/>
            <a:r>
              <a:rPr lang="es-ES" sz="1600" b="0"/>
              <a:t>Hormonas: insulina, glucagón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4430417" y="2054226"/>
            <a:ext cx="4578350" cy="10350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99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Glándula de secreción externa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r>
              <a:rPr lang="es-ES" sz="2000" b="0" dirty="0"/>
              <a:t>Jugo páncreas: enzimas (c. acinares) </a:t>
            </a:r>
          </a:p>
          <a:p>
            <a:r>
              <a:rPr lang="es-ES" sz="2000" b="0" dirty="0"/>
              <a:t>y fluido alcalino (c. ductales)</a:t>
            </a:r>
          </a:p>
        </p:txBody>
      </p:sp>
      <p:sp>
        <p:nvSpPr>
          <p:cNvPr id="68636" name="Oval 28"/>
          <p:cNvSpPr>
            <a:spLocks noChangeArrowheads="1"/>
          </p:cNvSpPr>
          <p:nvPr/>
        </p:nvSpPr>
        <p:spPr bwMode="auto">
          <a:xfrm>
            <a:off x="5507038" y="188913"/>
            <a:ext cx="649287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7" name="Freeform 29"/>
          <p:cNvSpPr>
            <a:spLocks/>
          </p:cNvSpPr>
          <p:nvPr/>
        </p:nvSpPr>
        <p:spPr bwMode="auto">
          <a:xfrm>
            <a:off x="489966" y="1625366"/>
            <a:ext cx="1849786" cy="1439863"/>
          </a:xfrm>
          <a:custGeom>
            <a:avLst/>
            <a:gdLst>
              <a:gd name="T0" fmla="*/ 536 w 1035"/>
              <a:gd name="T1" fmla="*/ 907 h 907"/>
              <a:gd name="T2" fmla="*/ 83 w 1035"/>
              <a:gd name="T3" fmla="*/ 272 h 907"/>
              <a:gd name="T4" fmla="*/ 1035 w 1035"/>
              <a:gd name="T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5" h="907">
                <a:moveTo>
                  <a:pt x="536" y="907"/>
                </a:moveTo>
                <a:cubicBezTo>
                  <a:pt x="268" y="665"/>
                  <a:pt x="0" y="423"/>
                  <a:pt x="83" y="272"/>
                </a:cubicBezTo>
                <a:cubicBezTo>
                  <a:pt x="166" y="121"/>
                  <a:pt x="600" y="60"/>
                  <a:pt x="1035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8" name="Freeform 30"/>
          <p:cNvSpPr>
            <a:spLocks/>
          </p:cNvSpPr>
          <p:nvPr/>
        </p:nvSpPr>
        <p:spPr bwMode="auto">
          <a:xfrm>
            <a:off x="6011863" y="1125538"/>
            <a:ext cx="828675" cy="647700"/>
          </a:xfrm>
          <a:custGeom>
            <a:avLst/>
            <a:gdLst>
              <a:gd name="T0" fmla="*/ 408 w 522"/>
              <a:gd name="T1" fmla="*/ 408 h 408"/>
              <a:gd name="T2" fmla="*/ 454 w 522"/>
              <a:gd name="T3" fmla="*/ 136 h 408"/>
              <a:gd name="T4" fmla="*/ 0 w 522"/>
              <a:gd name="T5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2" h="408">
                <a:moveTo>
                  <a:pt x="408" y="408"/>
                </a:moveTo>
                <a:cubicBezTo>
                  <a:pt x="465" y="306"/>
                  <a:pt x="522" y="204"/>
                  <a:pt x="454" y="136"/>
                </a:cubicBezTo>
                <a:cubicBezTo>
                  <a:pt x="386" y="68"/>
                  <a:pt x="193" y="34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7164288" y="397981"/>
            <a:ext cx="1582484" cy="338554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I. PÁNCREAS</a:t>
            </a: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768646" y="64057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8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15" grpId="0" animBg="1"/>
      <p:bldP spid="68625" grpId="0" animBg="1"/>
      <p:bldP spid="68626" grpId="0" animBg="1"/>
      <p:bldP spid="68627" grpId="0" animBg="1"/>
      <p:bldP spid="68632" grpId="0" animBg="1"/>
      <p:bldP spid="68621" grpId="0" animBg="1"/>
      <p:bldP spid="68616" grpId="0" animBg="1"/>
      <p:bldP spid="68637" grpId="0" animBg="1"/>
      <p:bldP spid="686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1026" name="Picture 2" descr="C:\Users\ximena\Desktop\hl9-30 c acinares pancrea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  <a14:imgEffect>
                      <a14:brightnessContrast bright="-4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165"/>
          <a:stretch/>
        </p:blipFill>
        <p:spPr bwMode="auto">
          <a:xfrm>
            <a:off x="714524" y="1307972"/>
            <a:ext cx="7714952" cy="40000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958752" y="5879214"/>
            <a:ext cx="51845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0" dirty="0"/>
              <a:t>http://www.meddean.luc.edu/lumen/MedEd/Histo/frames/h_fram19.html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394160" y="577038"/>
            <a:ext cx="435568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Células </a:t>
            </a:r>
            <a:r>
              <a:rPr lang="es-VE" sz="24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acinares</a:t>
            </a:r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pancreáticas</a:t>
            </a:r>
            <a:endParaRPr lang="es-VE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51040" y="4941518"/>
            <a:ext cx="84991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Núcleos</a:t>
            </a:r>
            <a:endParaRPr lang="es-VE" dirty="0"/>
          </a:p>
        </p:txBody>
      </p:sp>
      <p:cxnSp>
        <p:nvCxnSpPr>
          <p:cNvPr id="7" name="6 Conector recto"/>
          <p:cNvCxnSpPr/>
          <p:nvPr/>
        </p:nvCxnSpPr>
        <p:spPr bwMode="auto">
          <a:xfrm flipV="1">
            <a:off x="4932040" y="4653487"/>
            <a:ext cx="0" cy="2880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"/>
          <p:cNvCxnSpPr/>
          <p:nvPr/>
        </p:nvCxnSpPr>
        <p:spPr bwMode="auto">
          <a:xfrm flipV="1">
            <a:off x="5004048" y="4293096"/>
            <a:ext cx="799179" cy="5760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10 CuadroTexto"/>
          <p:cNvSpPr txBox="1"/>
          <p:nvPr/>
        </p:nvSpPr>
        <p:spPr>
          <a:xfrm>
            <a:off x="5929055" y="4446184"/>
            <a:ext cx="764953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Borde </a:t>
            </a:r>
          </a:p>
          <a:p>
            <a:r>
              <a:rPr lang="es-VE" dirty="0" smtClean="0"/>
              <a:t>basal</a:t>
            </a:r>
            <a:endParaRPr lang="es-VE" dirty="0"/>
          </a:p>
        </p:txBody>
      </p:sp>
      <p:sp>
        <p:nvSpPr>
          <p:cNvPr id="13" name="12 Rectángulo"/>
          <p:cNvSpPr/>
          <p:nvPr/>
        </p:nvSpPr>
        <p:spPr bwMode="auto">
          <a:xfrm>
            <a:off x="4614230" y="1307972"/>
            <a:ext cx="1469938" cy="297070"/>
          </a:xfrm>
          <a:prstGeom prst="rect">
            <a:avLst/>
          </a:prstGeom>
          <a:solidFill>
            <a:srgbClr val="C5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32586" y="5477301"/>
            <a:ext cx="7563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Gránulos de zimógeno precursores de las enzimas digestivas pancreáticas</a:t>
            </a:r>
            <a:endParaRPr lang="es-VE" sz="1600" dirty="0"/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7164288" y="397981"/>
            <a:ext cx="1582484" cy="338554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I. PÁNCREAS</a:t>
            </a:r>
          </a:p>
        </p:txBody>
      </p:sp>
      <p:sp>
        <p:nvSpPr>
          <p:cNvPr id="6" name="Rectángulo 5"/>
          <p:cNvSpPr/>
          <p:nvPr/>
        </p:nvSpPr>
        <p:spPr bwMode="auto">
          <a:xfrm>
            <a:off x="4572000" y="1605042"/>
            <a:ext cx="828953" cy="302168"/>
          </a:xfrm>
          <a:prstGeom prst="rect">
            <a:avLst/>
          </a:prstGeom>
          <a:solidFill>
            <a:srgbClr val="C5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516889" y="1336410"/>
            <a:ext cx="1550424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LUZ </a:t>
            </a:r>
            <a:r>
              <a:rPr lang="es-VE" sz="2000" dirty="0" err="1" smtClean="0"/>
              <a:t>acinar</a:t>
            </a:r>
            <a:endParaRPr lang="es-VE" sz="2000" dirty="0"/>
          </a:p>
        </p:txBody>
      </p:sp>
      <p:sp>
        <p:nvSpPr>
          <p:cNvPr id="8" name="Elipse 7"/>
          <p:cNvSpPr/>
          <p:nvPr/>
        </p:nvSpPr>
        <p:spPr bwMode="auto">
          <a:xfrm>
            <a:off x="3134201" y="2300062"/>
            <a:ext cx="1782571" cy="1451101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0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17451" y="5975702"/>
            <a:ext cx="52383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0" dirty="0"/>
              <a:t>http://www.meddean.luc.edu/lumen/MedEd/Histo/frames/h_fram19.html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050" name="Picture 2" descr="C:\Users\ximena\Desktop\c secretora R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5"/>
          <a:stretch/>
        </p:blipFill>
        <p:spPr bwMode="auto">
          <a:xfrm>
            <a:off x="1269591" y="947678"/>
            <a:ext cx="6534048" cy="43211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86205" y="5345886"/>
            <a:ext cx="58680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/>
              <a:t>Microscopio </a:t>
            </a:r>
            <a:r>
              <a:rPr lang="es-VE" sz="1600" dirty="0" smtClean="0"/>
              <a:t>electrónico. Célula pancreática secretora</a:t>
            </a:r>
          </a:p>
          <a:p>
            <a:r>
              <a:rPr lang="es-VE" sz="1600" dirty="0" smtClean="0"/>
              <a:t>RER típico de célula secretora de proteínas</a:t>
            </a:r>
          </a:p>
          <a:p>
            <a:pPr algn="l"/>
            <a:endParaRPr lang="es-VE" sz="1800" b="0" dirty="0"/>
          </a:p>
        </p:txBody>
      </p:sp>
      <p:sp>
        <p:nvSpPr>
          <p:cNvPr id="6" name="5 CuadroTexto"/>
          <p:cNvSpPr txBox="1"/>
          <p:nvPr/>
        </p:nvSpPr>
        <p:spPr>
          <a:xfrm>
            <a:off x="1454864" y="1999943"/>
            <a:ext cx="92525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Núcleo</a:t>
            </a:r>
            <a:endParaRPr lang="es-VE" sz="1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419872" y="2785099"/>
            <a:ext cx="2675732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Retículo </a:t>
            </a:r>
            <a:r>
              <a:rPr lang="es-VE" sz="1800" dirty="0" err="1" smtClean="0"/>
              <a:t>endoplásmico</a:t>
            </a:r>
            <a:r>
              <a:rPr lang="es-VE" sz="1800" dirty="0" smtClean="0"/>
              <a:t> </a:t>
            </a:r>
          </a:p>
          <a:p>
            <a:r>
              <a:rPr lang="es-VE" sz="1800" dirty="0" smtClean="0"/>
              <a:t>rugoso RER</a:t>
            </a:r>
            <a:endParaRPr lang="es-VE" sz="1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164288" y="397981"/>
            <a:ext cx="1582484" cy="338554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I. PÁNCREAS</a:t>
            </a:r>
          </a:p>
        </p:txBody>
      </p:sp>
    </p:spTree>
    <p:extLst>
      <p:ext uri="{BB962C8B-B14F-4D97-AF65-F5344CB8AC3E}">
        <p14:creationId xmlns:p14="http://schemas.microsoft.com/office/powerpoint/2010/main" val="30363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2475111" y="2708920"/>
            <a:ext cx="4193777" cy="400110"/>
          </a:xfrm>
          <a:prstGeom prst="rect">
            <a:avLst/>
          </a:prstGeom>
          <a:solidFill>
            <a:srgbClr val="60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SECRECIÓN PANCREÁTICA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599618" y="3282178"/>
            <a:ext cx="1944763" cy="1015663"/>
          </a:xfrm>
          <a:prstGeom prst="rect">
            <a:avLst/>
          </a:prstGeom>
          <a:solidFill>
            <a:srgbClr val="C5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s-MX" sz="2400" b="0" dirty="0">
                <a:latin typeface="Comic Sans MS" pitchFamily="66" charset="0"/>
              </a:rPr>
              <a:t>Contenido</a:t>
            </a:r>
          </a:p>
          <a:p>
            <a:pPr marL="0" indent="0"/>
            <a:r>
              <a:rPr lang="es-MX" sz="1200" b="0" dirty="0">
                <a:latin typeface="Comic Sans MS" pitchFamily="66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MX" sz="2400" b="0" dirty="0">
                <a:latin typeface="Comic Sans MS" pitchFamily="66" charset="0"/>
              </a:rPr>
              <a:t>Funciones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403648" y="2879645"/>
            <a:ext cx="2324675" cy="2277547"/>
          </a:xfrm>
          <a:prstGeom prst="rect">
            <a:avLst/>
          </a:prstGeom>
          <a:solidFill>
            <a:srgbClr val="D9F1F7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Agua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Electrolitos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nzimas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Inhibidor de la </a:t>
            </a:r>
          </a:p>
          <a:p>
            <a:pPr marL="0" indent="0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Tripsina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423185" y="2295290"/>
            <a:ext cx="1606530" cy="461665"/>
          </a:xfrm>
          <a:prstGeom prst="rect">
            <a:avLst/>
          </a:prstGeom>
          <a:solidFill>
            <a:srgbClr val="A0D4D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dirty="0" smtClean="0"/>
              <a:t>Contenido</a:t>
            </a:r>
            <a:endParaRPr lang="es-MX" sz="2400" dirty="0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901114" y="45236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4889694" y="3078818"/>
            <a:ext cx="3009158" cy="1200329"/>
          </a:xfrm>
          <a:prstGeom prst="rect">
            <a:avLst/>
          </a:prstGeom>
          <a:solidFill>
            <a:srgbClr val="97B0FF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/>
              <a:t>La </a:t>
            </a:r>
            <a:r>
              <a:rPr lang="es-ES" sz="2400" dirty="0"/>
              <a:t>más ALCALINA</a:t>
            </a:r>
            <a:r>
              <a:rPr lang="es-ES" sz="2400" b="0" dirty="0"/>
              <a:t> </a:t>
            </a:r>
            <a:endParaRPr lang="es-ES" sz="2400" b="0" dirty="0" smtClean="0"/>
          </a:p>
          <a:p>
            <a:r>
              <a:rPr lang="es-ES" sz="2400" b="0" dirty="0" smtClean="0"/>
              <a:t>de todas </a:t>
            </a:r>
            <a:r>
              <a:rPr lang="es-ES" sz="2400" b="0" dirty="0"/>
              <a:t>las </a:t>
            </a:r>
            <a:endParaRPr lang="es-ES" sz="2400" b="0" dirty="0" smtClean="0"/>
          </a:p>
          <a:p>
            <a:r>
              <a:rPr lang="es-ES" sz="2400" b="0" dirty="0" smtClean="0"/>
              <a:t>secreciones </a:t>
            </a:r>
            <a:r>
              <a:rPr lang="es-ES" sz="2400" b="0" dirty="0"/>
              <a:t>GI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678227" y="1325794"/>
            <a:ext cx="1787669" cy="1200329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>
                <a:effectLst/>
              </a:rPr>
              <a:t>Volumen: </a:t>
            </a:r>
          </a:p>
          <a:p>
            <a:pPr algn="l"/>
            <a:r>
              <a:rPr lang="es-ES" sz="2000" b="0" dirty="0">
                <a:effectLst/>
              </a:rPr>
              <a:t>1.5- </a:t>
            </a:r>
            <a:r>
              <a:rPr lang="es-ES" sz="2000" b="0" dirty="0" smtClean="0">
                <a:effectLst/>
              </a:rPr>
              <a:t>2.0 </a:t>
            </a:r>
            <a:r>
              <a:rPr lang="es-ES" sz="2000" b="0" dirty="0">
                <a:effectLst/>
              </a:rPr>
              <a:t>L/día</a:t>
            </a: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pH: </a:t>
            </a:r>
            <a:r>
              <a:rPr lang="es-ES" sz="2000" b="0" dirty="0" smtClean="0">
                <a:effectLst/>
              </a:rPr>
              <a:t>7.5 – 8.2</a:t>
            </a:r>
            <a:endParaRPr lang="es-ES" sz="2000" b="0" dirty="0">
              <a:effectLst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388546" y="476672"/>
            <a:ext cx="2077350" cy="707886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  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PANCREÁTICA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860032" y="4521314"/>
            <a:ext cx="2989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97% agua y electrolitos</a:t>
            </a:r>
          </a:p>
          <a:p>
            <a:pPr algn="l"/>
            <a:r>
              <a:rPr lang="es-VE" sz="2000" b="0" dirty="0" smtClean="0"/>
              <a:t>3% proteínas</a:t>
            </a:r>
            <a:endParaRPr lang="es-VE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11" grpId="0" animBg="1"/>
      <p:bldP spid="4119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865438" y="2820188"/>
            <a:ext cx="12969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71" name="Line 35"/>
          <p:cNvSpPr>
            <a:spLocks noChangeShapeType="1"/>
          </p:cNvSpPr>
          <p:nvPr/>
        </p:nvSpPr>
        <p:spPr bwMode="auto">
          <a:xfrm>
            <a:off x="3081338" y="5628476"/>
            <a:ext cx="187325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776" name="Text Box 40"/>
          <p:cNvSpPr txBox="1">
            <a:spLocks noChangeArrowheads="1"/>
          </p:cNvSpPr>
          <p:nvPr/>
        </p:nvSpPr>
        <p:spPr bwMode="auto">
          <a:xfrm>
            <a:off x="2987675" y="840576"/>
            <a:ext cx="3815264" cy="5468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600" dirty="0">
                <a:latin typeface="Comic Sans MS" pitchFamily="66" charset="0"/>
              </a:rPr>
              <a:t>AGUA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2.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ELECTROLITOS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  cationes: </a:t>
            </a:r>
            <a:r>
              <a:rPr lang="es-ES" sz="1600" dirty="0" err="1">
                <a:latin typeface="Comic Sans MS" pitchFamily="66" charset="0"/>
              </a:rPr>
              <a:t>Na</a:t>
            </a:r>
            <a:r>
              <a:rPr lang="en-US" sz="1600" baseline="30000" dirty="0">
                <a:latin typeface="Comic Sans MS" pitchFamily="66" charset="0"/>
              </a:rPr>
              <a:t>+</a:t>
            </a:r>
          </a:p>
          <a:p>
            <a:r>
              <a:rPr lang="es-ES" sz="1600" dirty="0">
                <a:latin typeface="Comic Sans MS" pitchFamily="66" charset="0"/>
              </a:rPr>
              <a:t>      aniones: </a:t>
            </a:r>
            <a:r>
              <a:rPr lang="es-ES" sz="2400" dirty="0">
                <a:solidFill>
                  <a:srgbClr val="0000CC"/>
                </a:solidFill>
                <a:latin typeface="Comic Sans MS" pitchFamily="66" charset="0"/>
              </a:rPr>
              <a:t>HCO</a:t>
            </a:r>
            <a:r>
              <a:rPr lang="es-ES" sz="2400" baseline="-25000" dirty="0">
                <a:solidFill>
                  <a:srgbClr val="0000CC"/>
                </a:solidFill>
                <a:latin typeface="Comic Sans MS" pitchFamily="66" charset="0"/>
              </a:rPr>
              <a:t>3</a:t>
            </a:r>
            <a:r>
              <a:rPr lang="es-ES" sz="2400" baseline="30000" dirty="0">
                <a:solidFill>
                  <a:srgbClr val="0000CC"/>
                </a:solidFill>
                <a:latin typeface="Comic Sans MS" pitchFamily="66" charset="0"/>
              </a:rPr>
              <a:t>-</a:t>
            </a:r>
          </a:p>
          <a:p>
            <a:endParaRPr lang="es-ES" dirty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ENZIMAS</a:t>
            </a:r>
            <a:endParaRPr lang="es-ES" sz="1600" dirty="0">
              <a:latin typeface="Comic Sans MS" pitchFamily="66" charset="0"/>
            </a:endParaRPr>
          </a:p>
          <a:p>
            <a:endParaRPr lang="es-ES" sz="1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</a:t>
            </a:r>
            <a:r>
              <a:rPr lang="es-ES" sz="1600" dirty="0">
                <a:solidFill>
                  <a:srgbClr val="9900CC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333399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Proteolíticas inactivas</a:t>
            </a:r>
          </a:p>
          <a:p>
            <a:r>
              <a:rPr lang="es-ES" sz="1600" dirty="0">
                <a:latin typeface="Comic Sans MS" pitchFamily="66" charset="0"/>
              </a:rPr>
              <a:t>       </a:t>
            </a:r>
            <a:r>
              <a:rPr lang="es-ES" sz="1200" dirty="0" err="1" smtClean="0">
                <a:latin typeface="Comic Sans MS" pitchFamily="66" charset="0"/>
              </a:rPr>
              <a:t>Tripsinógeno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Quimiotripsinógeno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Proelastasa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Procarboxipeptidasa</a:t>
            </a:r>
            <a:endParaRPr lang="es-ES" sz="1200" dirty="0">
              <a:latin typeface="Comic Sans MS" pitchFamily="66" charset="0"/>
            </a:endParaRPr>
          </a:p>
          <a:p>
            <a:endParaRPr lang="es-ES" baseline="30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solidFill>
                  <a:srgbClr val="008080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Alfa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Amilasa</a:t>
            </a:r>
          </a:p>
          <a:p>
            <a:endParaRPr lang="es-ES" sz="1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solidFill>
                  <a:srgbClr val="FF9933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Lipasa, </a:t>
            </a:r>
            <a:r>
              <a:rPr lang="es-ES" sz="1600" dirty="0" err="1">
                <a:latin typeface="Comic Sans MS" pitchFamily="66" charset="0"/>
              </a:rPr>
              <a:t>colipasa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   </a:t>
            </a:r>
            <a:r>
              <a:rPr lang="es-ES" sz="1200" dirty="0" err="1" smtClean="0">
                <a:latin typeface="Comic Sans MS" pitchFamily="66" charset="0"/>
              </a:rPr>
              <a:t>Fosfolipasa</a:t>
            </a:r>
            <a:r>
              <a:rPr lang="es-ES" sz="1200" dirty="0" smtClean="0">
                <a:latin typeface="Comic Sans MS" pitchFamily="66" charset="0"/>
              </a:rPr>
              <a:t> A2 (PLA2)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</a:t>
            </a:r>
            <a:r>
              <a:rPr lang="es-ES" sz="1200" dirty="0" err="1" smtClean="0">
                <a:latin typeface="Comic Sans MS" pitchFamily="66" charset="0"/>
              </a:rPr>
              <a:t>Esterasa</a:t>
            </a:r>
            <a:r>
              <a:rPr lang="es-ES" sz="1200" dirty="0" smtClean="0">
                <a:latin typeface="Comic Sans MS" pitchFamily="66" charset="0"/>
              </a:rPr>
              <a:t> </a:t>
            </a:r>
            <a:r>
              <a:rPr lang="es-ES" sz="1200" dirty="0">
                <a:latin typeface="Comic Sans MS" pitchFamily="66" charset="0"/>
              </a:rPr>
              <a:t>de ésteres </a:t>
            </a:r>
            <a:r>
              <a:rPr lang="es-ES" sz="1200" dirty="0" err="1">
                <a:latin typeface="Comic Sans MS" pitchFamily="66" charset="0"/>
              </a:rPr>
              <a:t>colest</a:t>
            </a:r>
            <a:r>
              <a:rPr lang="es-ES" dirty="0">
                <a:latin typeface="Comic Sans MS" pitchFamily="66" charset="0"/>
              </a:rPr>
              <a:t>.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latin typeface="Comic Sans MS" pitchFamily="66" charset="0"/>
              </a:rPr>
              <a:t>* </a:t>
            </a:r>
            <a:r>
              <a:rPr lang="es-ES" sz="1600" dirty="0">
                <a:latin typeface="Comic Sans MS" pitchFamily="66" charset="0"/>
              </a:rPr>
              <a:t>Nucleasas: </a:t>
            </a:r>
            <a:r>
              <a:rPr lang="es-ES" sz="1200" dirty="0" err="1">
                <a:latin typeface="Comic Sans MS" pitchFamily="66" charset="0"/>
              </a:rPr>
              <a:t>ARNasa</a:t>
            </a:r>
            <a:r>
              <a:rPr lang="es-ES" sz="1200" dirty="0">
                <a:latin typeface="Comic Sans MS" pitchFamily="66" charset="0"/>
              </a:rPr>
              <a:t>, </a:t>
            </a:r>
            <a:r>
              <a:rPr lang="es-ES" sz="1200" dirty="0" err="1">
                <a:latin typeface="Comic Sans MS" pitchFamily="66" charset="0"/>
              </a:rPr>
              <a:t>ADNasa</a:t>
            </a:r>
            <a:r>
              <a:rPr lang="es-ES" sz="1600" dirty="0">
                <a:latin typeface="Comic Sans MS" pitchFamily="66" charset="0"/>
              </a:rPr>
              <a:t>    </a:t>
            </a:r>
          </a:p>
          <a:p>
            <a:r>
              <a:rPr lang="es-ES" dirty="0">
                <a:latin typeface="Comic Sans MS" pitchFamily="66" charset="0"/>
              </a:rPr>
              <a:t>      </a:t>
            </a:r>
            <a:endParaRPr lang="es-ES" dirty="0" smtClean="0">
              <a:latin typeface="Comic Sans MS" pitchFamily="66" charset="0"/>
            </a:endParaRPr>
          </a:p>
          <a:p>
            <a:endParaRPr lang="es-ES" sz="1000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4.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INHIBIDOR </a:t>
            </a:r>
            <a:r>
              <a:rPr lang="es-ES" sz="1600" dirty="0">
                <a:latin typeface="Comic Sans MS" pitchFamily="66" charset="0"/>
              </a:rPr>
              <a:t>DE LA TRIPSINA</a:t>
            </a:r>
          </a:p>
        </p:txBody>
      </p:sp>
      <p:sp>
        <p:nvSpPr>
          <p:cNvPr id="116779" name="Text Box 43"/>
          <p:cNvSpPr txBox="1">
            <a:spLocks noChangeArrowheads="1"/>
          </p:cNvSpPr>
          <p:nvPr/>
        </p:nvSpPr>
        <p:spPr bwMode="auto">
          <a:xfrm>
            <a:off x="7378700" y="1088483"/>
            <a:ext cx="12506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Contenido</a:t>
            </a:r>
            <a:endParaRPr lang="es-ES" sz="1800" dirty="0"/>
          </a:p>
        </p:txBody>
      </p:sp>
      <p:sp>
        <p:nvSpPr>
          <p:cNvPr id="116782" name="Rectangle 46"/>
          <p:cNvSpPr>
            <a:spLocks noChangeArrowheads="1"/>
          </p:cNvSpPr>
          <p:nvPr/>
        </p:nvSpPr>
        <p:spPr bwMode="auto">
          <a:xfrm>
            <a:off x="1258888" y="3612351"/>
            <a:ext cx="1455737" cy="365125"/>
          </a:xfrm>
          <a:prstGeom prst="rect">
            <a:avLst/>
          </a:prstGeom>
          <a:solidFill>
            <a:srgbClr val="FFB41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DIGESTIÓN</a:t>
            </a:r>
          </a:p>
        </p:txBody>
      </p:sp>
      <p:sp>
        <p:nvSpPr>
          <p:cNvPr id="116783" name="Rectangle 47"/>
          <p:cNvSpPr>
            <a:spLocks noChangeArrowheads="1"/>
          </p:cNvSpPr>
          <p:nvPr/>
        </p:nvSpPr>
        <p:spPr bwMode="auto">
          <a:xfrm>
            <a:off x="1042988" y="1233641"/>
            <a:ext cx="1690687" cy="365125"/>
          </a:xfrm>
          <a:prstGeom prst="rect">
            <a:avLst/>
          </a:prstGeom>
          <a:solidFill>
            <a:srgbClr val="A7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ALCALINIDAD</a:t>
            </a:r>
          </a:p>
        </p:txBody>
      </p:sp>
      <p:sp>
        <p:nvSpPr>
          <p:cNvPr id="116784" name="Rectangle 48"/>
          <p:cNvSpPr>
            <a:spLocks noChangeArrowheads="1"/>
          </p:cNvSpPr>
          <p:nvPr/>
        </p:nvSpPr>
        <p:spPr bwMode="auto">
          <a:xfrm>
            <a:off x="1319213" y="5733256"/>
            <a:ext cx="1400175" cy="546100"/>
          </a:xfrm>
          <a:prstGeom prst="rect">
            <a:avLst/>
          </a:prstGeom>
          <a:solidFill>
            <a:srgbClr val="C9C9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PROTECCIÓN</a:t>
            </a:r>
          </a:p>
          <a:p>
            <a:pPr algn="l"/>
            <a:r>
              <a:rPr lang="es-ES"/>
              <a:t>PÁNCREAS</a:t>
            </a:r>
          </a:p>
        </p:txBody>
      </p:sp>
      <p:sp>
        <p:nvSpPr>
          <p:cNvPr id="116793" name="Text Box 57"/>
          <p:cNvSpPr txBox="1">
            <a:spLocks noChangeArrowheads="1"/>
          </p:cNvSpPr>
          <p:nvPr/>
        </p:nvSpPr>
        <p:spPr bwMode="auto">
          <a:xfrm>
            <a:off x="6084888" y="3085301"/>
            <a:ext cx="1293812" cy="333375"/>
          </a:xfrm>
          <a:prstGeom prst="rect">
            <a:avLst/>
          </a:prstGeom>
          <a:solidFill>
            <a:srgbClr val="C6D6F4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PROTEÍNAS</a:t>
            </a:r>
          </a:p>
        </p:txBody>
      </p:sp>
      <p:sp>
        <p:nvSpPr>
          <p:cNvPr id="116794" name="Text Box 58"/>
          <p:cNvSpPr txBox="1">
            <a:spLocks noChangeArrowheads="1"/>
          </p:cNvSpPr>
          <p:nvPr/>
        </p:nvSpPr>
        <p:spPr bwMode="auto">
          <a:xfrm>
            <a:off x="6084888" y="3828251"/>
            <a:ext cx="1993900" cy="333375"/>
          </a:xfrm>
          <a:prstGeom prst="rect">
            <a:avLst/>
          </a:prstGeom>
          <a:solidFill>
            <a:srgbClr val="9DFFC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 CARBOHIDRATOS</a:t>
            </a:r>
          </a:p>
        </p:txBody>
      </p:sp>
      <p:sp>
        <p:nvSpPr>
          <p:cNvPr id="116795" name="Text Box 59"/>
          <p:cNvSpPr txBox="1">
            <a:spLocks noChangeArrowheads="1"/>
          </p:cNvSpPr>
          <p:nvPr/>
        </p:nvSpPr>
        <p:spPr bwMode="auto">
          <a:xfrm>
            <a:off x="6084888" y="4358476"/>
            <a:ext cx="955675" cy="333375"/>
          </a:xfrm>
          <a:prstGeom prst="rect">
            <a:avLst/>
          </a:prstGeom>
          <a:solidFill>
            <a:srgbClr val="FFF4C5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GRASAS</a:t>
            </a:r>
          </a:p>
        </p:txBody>
      </p:sp>
      <p:sp>
        <p:nvSpPr>
          <p:cNvPr id="116796" name="Text Box 60"/>
          <p:cNvSpPr txBox="1">
            <a:spLocks noChangeArrowheads="1"/>
          </p:cNvSpPr>
          <p:nvPr/>
        </p:nvSpPr>
        <p:spPr bwMode="auto">
          <a:xfrm>
            <a:off x="6156325" y="5150638"/>
            <a:ext cx="1674813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AC. NUCLEICOS</a:t>
            </a:r>
          </a:p>
        </p:txBody>
      </p:sp>
      <p:sp>
        <p:nvSpPr>
          <p:cNvPr id="116805" name="Line 69"/>
          <p:cNvSpPr>
            <a:spLocks noChangeShapeType="1"/>
          </p:cNvSpPr>
          <p:nvPr/>
        </p:nvSpPr>
        <p:spPr bwMode="auto">
          <a:xfrm>
            <a:off x="2843213" y="659601"/>
            <a:ext cx="0" cy="1368425"/>
          </a:xfrm>
          <a:prstGeom prst="line">
            <a:avLst/>
          </a:prstGeom>
          <a:noFill/>
          <a:ln w="28575">
            <a:solidFill>
              <a:srgbClr val="00C0BB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6" name="Line 70"/>
          <p:cNvSpPr>
            <a:spLocks noChangeShapeType="1"/>
          </p:cNvSpPr>
          <p:nvPr/>
        </p:nvSpPr>
        <p:spPr bwMode="auto">
          <a:xfrm flipH="1">
            <a:off x="2836862" y="2243925"/>
            <a:ext cx="6351" cy="3240087"/>
          </a:xfrm>
          <a:prstGeom prst="line">
            <a:avLst/>
          </a:prstGeom>
          <a:noFill/>
          <a:ln w="28575">
            <a:solidFill>
              <a:srgbClr val="D255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7" name="Line 71"/>
          <p:cNvSpPr>
            <a:spLocks noChangeShapeType="1"/>
          </p:cNvSpPr>
          <p:nvPr/>
        </p:nvSpPr>
        <p:spPr bwMode="auto">
          <a:xfrm>
            <a:off x="2843213" y="5733057"/>
            <a:ext cx="0" cy="576263"/>
          </a:xfrm>
          <a:prstGeom prst="line">
            <a:avLst/>
          </a:prstGeom>
          <a:noFill/>
          <a:ln w="28575">
            <a:solidFill>
              <a:srgbClr val="6600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9" name="Text Box 73"/>
          <p:cNvSpPr txBox="1">
            <a:spLocks noChangeArrowheads="1"/>
          </p:cNvSpPr>
          <p:nvPr/>
        </p:nvSpPr>
        <p:spPr bwMode="auto">
          <a:xfrm>
            <a:off x="611188" y="29923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811" name="AutoShape 75"/>
          <p:cNvSpPr>
            <a:spLocks/>
          </p:cNvSpPr>
          <p:nvPr/>
        </p:nvSpPr>
        <p:spPr bwMode="auto">
          <a:xfrm>
            <a:off x="5867400" y="2748751"/>
            <a:ext cx="73025" cy="1008062"/>
          </a:xfrm>
          <a:prstGeom prst="rightBracket">
            <a:avLst>
              <a:gd name="adj" fmla="val 115036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812" name="AutoShape 76"/>
          <p:cNvSpPr>
            <a:spLocks/>
          </p:cNvSpPr>
          <p:nvPr/>
        </p:nvSpPr>
        <p:spPr bwMode="auto">
          <a:xfrm>
            <a:off x="5795963" y="3828251"/>
            <a:ext cx="144462" cy="360362"/>
          </a:xfrm>
          <a:prstGeom prst="rightBracket">
            <a:avLst>
              <a:gd name="adj" fmla="val 20788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813" name="AutoShape 77"/>
          <p:cNvSpPr>
            <a:spLocks/>
          </p:cNvSpPr>
          <p:nvPr/>
        </p:nvSpPr>
        <p:spPr bwMode="auto">
          <a:xfrm>
            <a:off x="5867400" y="4331488"/>
            <a:ext cx="73025" cy="649288"/>
          </a:xfrm>
          <a:prstGeom prst="rightBracket">
            <a:avLst>
              <a:gd name="adj" fmla="val 74094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630248" y="399762"/>
            <a:ext cx="2039341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II. SECRECIÓN </a:t>
            </a:r>
          </a:p>
          <a:p>
            <a:pPr algn="l"/>
            <a:r>
              <a:rPr lang="es-ES" sz="1600"/>
              <a:t>    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82" grpId="0" animBg="1"/>
      <p:bldP spid="116783" grpId="0" animBg="1"/>
      <p:bldP spid="116784" grpId="0" animBg="1"/>
      <p:bldP spid="116793" grpId="0" animBg="1"/>
      <p:bldP spid="116794" grpId="0" animBg="1"/>
      <p:bldP spid="116795" grpId="0" animBg="1"/>
      <p:bldP spid="116796" grpId="0" animBg="1"/>
      <p:bldP spid="116805" grpId="0" animBg="1"/>
      <p:bldP spid="116806" grpId="0" animBg="1"/>
      <p:bldP spid="116807" grpId="0" animBg="1"/>
      <p:bldP spid="116811" grpId="0" animBg="1"/>
      <p:bldP spid="116812" grpId="0" animBg="1"/>
      <p:bldP spid="1168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484399" y="1611673"/>
            <a:ext cx="2175202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800" dirty="0" smtClean="0"/>
              <a:t>Funciones </a:t>
            </a:r>
            <a:endParaRPr lang="es-ES" sz="2800" dirty="0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772989" y="2327791"/>
            <a:ext cx="5429692" cy="3200876"/>
          </a:xfrm>
          <a:prstGeom prst="rect">
            <a:avLst/>
          </a:prstGeom>
          <a:solidFill>
            <a:srgbClr val="A7FF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Alcalinización duodeno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Neutraliza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quimo ácido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pH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óptimo para enzimas páncreas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</a:t>
            </a:r>
            <a:r>
              <a:rPr lang="es-ES_tradnl" sz="24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parcial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nutrientes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CH,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 y grasas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Inhibición de la digestión páncreas</a:t>
            </a:r>
          </a:p>
          <a:p>
            <a:pPr algn="l"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11188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516216" y="469647"/>
            <a:ext cx="2039341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II. SECRECIÓN </a:t>
            </a:r>
          </a:p>
          <a:p>
            <a:pPr algn="l"/>
            <a:r>
              <a:rPr lang="es-ES" sz="1600"/>
              <a:t>    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7470253" y="1076363"/>
            <a:ext cx="12782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dirty="0" smtClean="0"/>
              <a:t>Funciones</a:t>
            </a:r>
            <a:endParaRPr lang="es-ES" sz="1800" dirty="0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067718" y="2339288"/>
            <a:ext cx="5008563" cy="3600986"/>
          </a:xfrm>
          <a:prstGeom prst="rect">
            <a:avLst/>
          </a:prstGeom>
          <a:solidFill>
            <a:srgbClr val="FFD1F3"/>
          </a:solidFill>
          <a:ln w="28575">
            <a:solidFill>
              <a:srgbClr val="CC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MX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1800" b="0" dirty="0" smtClean="0"/>
              <a:t>* Es sintetizado en c. </a:t>
            </a:r>
            <a:r>
              <a:rPr lang="es-MX" sz="1800" b="0" dirty="0" err="1" smtClean="0"/>
              <a:t>acinares</a:t>
            </a:r>
            <a:r>
              <a:rPr lang="es-MX" sz="1800" b="0" dirty="0" smtClean="0"/>
              <a:t> y se guarda en </a:t>
            </a:r>
          </a:p>
          <a:p>
            <a:pPr algn="l"/>
            <a:r>
              <a:rPr lang="es-MX" sz="1800" b="0" dirty="0" smtClean="0"/>
              <a:t>   gránulos con las enzimas</a:t>
            </a:r>
          </a:p>
          <a:p>
            <a:pPr algn="l"/>
            <a:endParaRPr lang="es-MX" sz="1800" b="0" dirty="0"/>
          </a:p>
          <a:p>
            <a:pPr algn="l"/>
            <a:r>
              <a:rPr lang="es-MX" sz="1800" b="0" dirty="0" smtClean="0"/>
              <a:t>* EVITA </a:t>
            </a:r>
            <a:r>
              <a:rPr lang="es-MX" sz="1800" b="0" dirty="0"/>
              <a:t>activación ENZIMAS dentro del  </a:t>
            </a:r>
          </a:p>
          <a:p>
            <a:pPr algn="l"/>
            <a:r>
              <a:rPr lang="es-MX" sz="1800" b="0" dirty="0"/>
              <a:t>   </a:t>
            </a:r>
            <a:r>
              <a:rPr lang="es-MX" sz="1800" b="0" dirty="0" smtClean="0"/>
              <a:t>páncreas. Está en proporción 1:5 con   </a:t>
            </a:r>
          </a:p>
          <a:p>
            <a:pPr algn="l"/>
            <a:r>
              <a:rPr lang="es-MX" sz="1800" b="0" dirty="0"/>
              <a:t> </a:t>
            </a:r>
            <a:r>
              <a:rPr lang="es-MX" sz="1800" b="0" dirty="0" smtClean="0"/>
              <a:t>  </a:t>
            </a:r>
            <a:r>
              <a:rPr lang="es-MX" sz="1800" b="0" dirty="0" err="1" smtClean="0"/>
              <a:t>tripsinógeno</a:t>
            </a:r>
            <a:endParaRPr lang="es-MX" sz="1800" b="0" dirty="0"/>
          </a:p>
          <a:p>
            <a:pPr algn="l"/>
            <a:r>
              <a:rPr lang="es-MX" sz="1800" b="0" dirty="0"/>
              <a:t>   </a:t>
            </a:r>
          </a:p>
          <a:p>
            <a:pPr algn="l"/>
            <a:r>
              <a:rPr lang="es-MX" sz="1800" b="0" dirty="0"/>
              <a:t>* Cuando es </a:t>
            </a:r>
            <a:r>
              <a:rPr lang="es-MX" sz="18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insuficiente</a:t>
            </a:r>
            <a:r>
              <a:rPr lang="es-MX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800" b="0" dirty="0"/>
              <a:t>se activan las </a:t>
            </a:r>
          </a:p>
          <a:p>
            <a:pPr algn="l"/>
            <a:r>
              <a:rPr lang="es-MX" sz="1800" b="0" dirty="0"/>
              <a:t>   enzimas y digieren el tejido pancreático:</a:t>
            </a:r>
          </a:p>
          <a:p>
            <a:pPr algn="l"/>
            <a:endParaRPr lang="es-MX" sz="1800" b="0" dirty="0"/>
          </a:p>
          <a:p>
            <a:r>
              <a:rPr lang="es-MX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¡PANCREATITIS</a:t>
            </a: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</a:p>
          <a:p>
            <a:endParaRPr lang="es-MX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2150503" y="1605347"/>
            <a:ext cx="4842992" cy="461665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 DE LA TRIPSINA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033653" y="6030580"/>
            <a:ext cx="5076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/>
              <a:t>World J </a:t>
            </a:r>
            <a:r>
              <a:rPr lang="en-US" sz="1200" b="0" dirty="0" err="1"/>
              <a:t>Gastrointest</a:t>
            </a:r>
            <a:r>
              <a:rPr lang="en-US" sz="1200" b="0" dirty="0"/>
              <a:t> </a:t>
            </a:r>
            <a:r>
              <a:rPr lang="en-US" sz="1200" b="0" dirty="0" err="1" smtClean="0"/>
              <a:t>Pathophysiol</a:t>
            </a:r>
            <a:r>
              <a:rPr lang="en-US" sz="1200" b="0" dirty="0"/>
              <a:t> </a:t>
            </a:r>
            <a:r>
              <a:rPr lang="en-US" sz="1200" b="0" dirty="0" smtClean="0"/>
              <a:t>2010 </a:t>
            </a:r>
            <a:r>
              <a:rPr lang="en-US" sz="1200" b="0" dirty="0"/>
              <a:t>June 15; 1(2): 85-90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974824" y="72782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709123" y="404664"/>
            <a:ext cx="2039341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II. SECRECIÓN </a:t>
            </a:r>
          </a:p>
          <a:p>
            <a:pPr algn="l"/>
            <a:r>
              <a:rPr lang="es-ES" sz="1600"/>
              <a:t>    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 animBg="1"/>
      <p:bldP spid="993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619250" y="404813"/>
            <a:ext cx="35274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2467898" y="1844824"/>
            <a:ext cx="4208203" cy="461665"/>
          </a:xfrm>
          <a:prstGeom prst="rect">
            <a:avLst/>
          </a:prstGeom>
          <a:solidFill>
            <a:srgbClr val="76C0C6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PROCESO SECRECIÓN</a:t>
            </a: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2272331" y="2492896"/>
            <a:ext cx="4599336" cy="2600712"/>
          </a:xfrm>
          <a:prstGeom prst="rect">
            <a:avLst/>
          </a:prstGeom>
          <a:solidFill>
            <a:srgbClr val="C5FF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MX" sz="900" dirty="0">
              <a:latin typeface="Comic Sans MS" pitchFamily="66" charset="0"/>
            </a:endParaRPr>
          </a:p>
          <a:p>
            <a:r>
              <a:rPr lang="es-MX" sz="1800" dirty="0">
                <a:latin typeface="Comic Sans MS" pitchFamily="66" charset="0"/>
              </a:rPr>
              <a:t>1. </a:t>
            </a:r>
            <a:r>
              <a:rPr lang="es-MX" sz="2000" dirty="0">
                <a:latin typeface="Comic Sans MS" pitchFamily="66" charset="0"/>
              </a:rPr>
              <a:t>ENZIMAS</a:t>
            </a:r>
            <a:r>
              <a:rPr lang="es-MX" sz="1800" b="0" dirty="0">
                <a:latin typeface="Comic Sans MS" pitchFamily="66" charset="0"/>
              </a:rPr>
              <a:t>: </a:t>
            </a:r>
          </a:p>
          <a:p>
            <a:r>
              <a:rPr lang="es-MX" sz="1800" dirty="0">
                <a:latin typeface="Comic Sans MS" pitchFamily="66" charset="0"/>
              </a:rPr>
              <a:t>    </a:t>
            </a:r>
            <a:r>
              <a:rPr lang="es-MX" sz="2400" dirty="0">
                <a:solidFill>
                  <a:srgbClr val="D05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CCK</a:t>
            </a:r>
            <a:r>
              <a:rPr lang="es-MX" sz="2000" b="0" dirty="0">
                <a:latin typeface="Comic Sans MS" pitchFamily="66" charset="0"/>
              </a:rPr>
              <a:t> </a:t>
            </a:r>
            <a:r>
              <a:rPr lang="es-MX" sz="1800" b="0" dirty="0">
                <a:latin typeface="Comic Sans MS" pitchFamily="66" charset="0"/>
              </a:rPr>
              <a:t>en </a:t>
            </a:r>
            <a:r>
              <a:rPr lang="es-MX" sz="1800" b="0" dirty="0" err="1">
                <a:latin typeface="Comic Sans MS" pitchFamily="66" charset="0"/>
              </a:rPr>
              <a:t>acinos</a:t>
            </a:r>
            <a:endParaRPr lang="es-MX" sz="1800" b="0" dirty="0"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MX" sz="1800" b="0" dirty="0">
              <a:latin typeface="Comic Sans MS" pitchFamily="66" charset="0"/>
            </a:endParaRPr>
          </a:p>
          <a:p>
            <a:r>
              <a:rPr lang="es-MX" sz="1800" dirty="0">
                <a:latin typeface="Comic Sans MS" pitchFamily="66" charset="0"/>
              </a:rPr>
              <a:t>2. </a:t>
            </a:r>
            <a:r>
              <a:rPr lang="es-MX" sz="2000" dirty="0">
                <a:latin typeface="Comic Sans MS" pitchFamily="66" charset="0"/>
              </a:rPr>
              <a:t>BICARBONATO y AGUA</a:t>
            </a:r>
            <a:r>
              <a:rPr lang="es-MX" sz="1800" b="0" dirty="0">
                <a:latin typeface="Comic Sans MS" pitchFamily="66" charset="0"/>
              </a:rPr>
              <a:t>: </a:t>
            </a:r>
          </a:p>
          <a:p>
            <a:r>
              <a:rPr lang="es-MX" sz="1800" dirty="0">
                <a:latin typeface="Comic Sans MS" pitchFamily="66" charset="0"/>
              </a:rPr>
              <a:t>    </a:t>
            </a:r>
            <a:r>
              <a:rPr lang="es-MX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Secretina</a:t>
            </a:r>
            <a:r>
              <a:rPr lang="es-MX" sz="2400" b="0" dirty="0">
                <a:latin typeface="Comic Sans MS" pitchFamily="66" charset="0"/>
              </a:rPr>
              <a:t> </a:t>
            </a:r>
            <a:r>
              <a:rPr lang="es-MX" sz="1800" b="0" dirty="0">
                <a:latin typeface="Comic Sans MS" pitchFamily="66" charset="0"/>
              </a:rPr>
              <a:t>en </a:t>
            </a:r>
            <a:r>
              <a:rPr lang="es-MX" sz="1800" b="0" dirty="0" smtClean="0">
                <a:latin typeface="Comic Sans MS" pitchFamily="66" charset="0"/>
              </a:rPr>
              <a:t>ductos</a:t>
            </a:r>
          </a:p>
          <a:p>
            <a:endParaRPr lang="es-MX" sz="1800" dirty="0" smtClean="0">
              <a:latin typeface="Comic Sans MS" pitchFamily="66" charset="0"/>
            </a:endParaRPr>
          </a:p>
          <a:p>
            <a:r>
              <a:rPr lang="es-MX" sz="1800" dirty="0" smtClean="0">
                <a:latin typeface="Comic Sans MS" pitchFamily="66" charset="0"/>
              </a:rPr>
              <a:t>3. </a:t>
            </a:r>
            <a:r>
              <a:rPr lang="es-MX" sz="2000" dirty="0" smtClean="0">
                <a:latin typeface="Comic Sans MS" pitchFamily="66" charset="0"/>
              </a:rPr>
              <a:t>REGULACIÓN NEUROHUMORAL</a:t>
            </a:r>
            <a:endParaRPr lang="es-MX" sz="2000" dirty="0">
              <a:latin typeface="Comic Sans MS" pitchFamily="66" charset="0"/>
            </a:endParaRPr>
          </a:p>
          <a:p>
            <a:endParaRPr lang="es-MX" sz="1000" b="0" dirty="0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1331913" y="1412875"/>
            <a:ext cx="2554287" cy="660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6156325" y="1700213"/>
            <a:ext cx="441325" cy="331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2052191" y="4673600"/>
            <a:ext cx="1583705" cy="396875"/>
          </a:xfrm>
          <a:prstGeom prst="rect">
            <a:avLst/>
          </a:prstGeom>
          <a:solidFill>
            <a:srgbClr val="A7E2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2000" b="0" dirty="0"/>
              <a:t>C. </a:t>
            </a:r>
            <a:r>
              <a:rPr lang="es-ES" sz="2000" b="0" dirty="0" smtClean="0"/>
              <a:t>Ductales</a:t>
            </a:r>
            <a:endParaRPr lang="es-ES" sz="2000" b="0" dirty="0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5650442" y="4259263"/>
            <a:ext cx="1585854" cy="396875"/>
          </a:xfrm>
          <a:prstGeom prst="rect">
            <a:avLst/>
          </a:prstGeom>
          <a:solidFill>
            <a:srgbClr val="FFD5E6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2000" b="0" dirty="0"/>
              <a:t>C. </a:t>
            </a:r>
            <a:r>
              <a:rPr lang="es-ES" sz="2000" b="0" dirty="0" err="1" smtClean="0"/>
              <a:t>Acinares</a:t>
            </a:r>
            <a:endParaRPr lang="es-ES" sz="2000" b="0" dirty="0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5496385" y="5206425"/>
            <a:ext cx="1944688" cy="923330"/>
          </a:xfrm>
          <a:prstGeom prst="rect">
            <a:avLst/>
          </a:prstGeom>
          <a:solidFill>
            <a:srgbClr val="FFD5E6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b="0" dirty="0" smtClean="0"/>
              <a:t>Sec. rica </a:t>
            </a:r>
            <a:r>
              <a:rPr lang="es-ES" sz="1800" b="0" dirty="0"/>
              <a:t>en </a:t>
            </a:r>
            <a:r>
              <a:rPr lang="es-ES" sz="1800" dirty="0"/>
              <a:t>enzimas</a:t>
            </a:r>
            <a:r>
              <a:rPr lang="es-ES" sz="1800" b="0" dirty="0"/>
              <a:t> </a:t>
            </a:r>
          </a:p>
          <a:p>
            <a:pPr algn="l"/>
            <a:r>
              <a:rPr lang="es-ES" sz="1800" b="0" dirty="0"/>
              <a:t>bajo volumen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1834907" y="5470307"/>
            <a:ext cx="2233304" cy="646331"/>
          </a:xfrm>
          <a:prstGeom prst="rect">
            <a:avLst/>
          </a:prstGeom>
          <a:solidFill>
            <a:srgbClr val="A7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/>
              <a:t>Sec. </a:t>
            </a:r>
            <a:r>
              <a:rPr lang="es-ES" sz="1800" b="0" dirty="0"/>
              <a:t>g</a:t>
            </a:r>
            <a:r>
              <a:rPr lang="es-ES" sz="1800" b="0" dirty="0" smtClean="0"/>
              <a:t>ran </a:t>
            </a:r>
            <a:r>
              <a:rPr lang="es-ES" sz="1800" b="0" dirty="0"/>
              <a:t>volumen, </a:t>
            </a:r>
          </a:p>
          <a:p>
            <a:pPr algn="l"/>
            <a:r>
              <a:rPr lang="es-ES" sz="1800" b="0" dirty="0"/>
              <a:t>rica en </a:t>
            </a:r>
            <a:r>
              <a:rPr lang="es-ES" sz="1800" dirty="0"/>
              <a:t>NaHCO</a:t>
            </a:r>
            <a:r>
              <a:rPr lang="es-ES" sz="1800" baseline="-25000" dirty="0"/>
              <a:t>3</a:t>
            </a: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686550" y="3330575"/>
            <a:ext cx="766763" cy="485775"/>
          </a:xfrm>
          <a:prstGeom prst="rect">
            <a:avLst/>
          </a:prstGeom>
          <a:solidFill>
            <a:srgbClr val="FFD5E6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0"/>
              <a:t>CCK</a:t>
            </a:r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H="1">
            <a:off x="6744434" y="3824288"/>
            <a:ext cx="346870" cy="43497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>
            <a:off x="1908175" y="3824288"/>
            <a:ext cx="360363" cy="83184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0602" y="64343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12" name="Conector recto de flecha 11"/>
          <p:cNvCxnSpPr/>
          <p:nvPr/>
        </p:nvCxnSpPr>
        <p:spPr bwMode="auto">
          <a:xfrm flipH="1">
            <a:off x="2843213" y="5052795"/>
            <a:ext cx="9588" cy="4143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de flecha 31"/>
          <p:cNvCxnSpPr>
            <a:endCxn id="72719" idx="0"/>
          </p:cNvCxnSpPr>
          <p:nvPr/>
        </p:nvCxnSpPr>
        <p:spPr bwMode="auto">
          <a:xfrm flipH="1">
            <a:off x="6468729" y="4652963"/>
            <a:ext cx="1" cy="55346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8" t="11036" b="-1"/>
          <a:stretch/>
        </p:blipFill>
        <p:spPr>
          <a:xfrm rot="5400000">
            <a:off x="2418451" y="864039"/>
            <a:ext cx="3116980" cy="363839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782211" y="630777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b="0" dirty="0"/>
              <a:t>https://basicmedicalkey.com/the-exocrine-pancreas/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900113" y="3398838"/>
            <a:ext cx="1719262" cy="425450"/>
          </a:xfrm>
          <a:prstGeom prst="rect">
            <a:avLst/>
          </a:prstGeom>
          <a:solidFill>
            <a:srgbClr val="A7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SECRETINA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5228903" y="3502664"/>
            <a:ext cx="927422" cy="75659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>
            <a:off x="5561726" y="3330575"/>
            <a:ext cx="703343" cy="9286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Line 34"/>
          <p:cNvSpPr>
            <a:spLocks noChangeShapeType="1"/>
          </p:cNvSpPr>
          <p:nvPr/>
        </p:nvSpPr>
        <p:spPr bwMode="auto">
          <a:xfrm flipV="1">
            <a:off x="2915816" y="2505150"/>
            <a:ext cx="447700" cy="214939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738" name="Line 34"/>
          <p:cNvSpPr>
            <a:spLocks noChangeShapeType="1"/>
          </p:cNvSpPr>
          <p:nvPr/>
        </p:nvSpPr>
        <p:spPr bwMode="auto">
          <a:xfrm flipV="1">
            <a:off x="2939168" y="2505149"/>
            <a:ext cx="845829" cy="21478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796136" y="2318189"/>
            <a:ext cx="1016877" cy="400110"/>
          </a:xfrm>
          <a:prstGeom prst="rect">
            <a:avLst/>
          </a:prstGeom>
          <a:solidFill>
            <a:srgbClr val="FFD5E6"/>
          </a:solidFill>
        </p:spPr>
        <p:txBody>
          <a:bodyPr wrap="square" rtlCol="0">
            <a:spAutoFit/>
          </a:bodyPr>
          <a:lstStyle/>
          <a:p>
            <a:r>
              <a:rPr lang="es-VE" sz="2000" b="0" dirty="0" err="1" smtClean="0"/>
              <a:t>Acinos</a:t>
            </a:r>
            <a:endParaRPr lang="es-VE" sz="2000" b="0" dirty="0"/>
          </a:p>
        </p:txBody>
      </p:sp>
      <p:sp>
        <p:nvSpPr>
          <p:cNvPr id="11" name="Rectángulo 10"/>
          <p:cNvSpPr/>
          <p:nvPr/>
        </p:nvSpPr>
        <p:spPr bwMode="auto">
          <a:xfrm>
            <a:off x="3112080" y="1098668"/>
            <a:ext cx="1425431" cy="8319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388809" y="1525328"/>
            <a:ext cx="1016877" cy="400110"/>
          </a:xfrm>
          <a:prstGeom prst="rect">
            <a:avLst/>
          </a:prstGeom>
          <a:solidFill>
            <a:srgbClr val="A7E2FF"/>
          </a:solidFill>
        </p:spPr>
        <p:txBody>
          <a:bodyPr wrap="square" rtlCol="0">
            <a:spAutoFit/>
          </a:bodyPr>
          <a:lstStyle/>
          <a:p>
            <a:r>
              <a:rPr lang="es-VE" sz="2000" b="0" dirty="0" smtClean="0"/>
              <a:t>Ductos</a:t>
            </a:r>
            <a:endParaRPr lang="es-VE" sz="2000" b="0" dirty="0"/>
          </a:p>
        </p:txBody>
      </p:sp>
      <p:sp>
        <p:nvSpPr>
          <p:cNvPr id="13" name="Rectángulo 12"/>
          <p:cNvSpPr/>
          <p:nvPr/>
        </p:nvSpPr>
        <p:spPr bwMode="auto">
          <a:xfrm>
            <a:off x="2468979" y="1866106"/>
            <a:ext cx="230814" cy="1115296"/>
          </a:xfrm>
          <a:prstGeom prst="rect">
            <a:avLst/>
          </a:prstGeom>
          <a:solidFill>
            <a:srgbClr val="FFEAD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9" grpId="0" animBg="1"/>
      <p:bldP spid="72720" grpId="0" animBg="1"/>
      <p:bldP spid="72721" grpId="0" animBg="1"/>
      <p:bldP spid="72722" grpId="0" animBg="1"/>
      <p:bldP spid="72724" grpId="0" animBg="1"/>
      <p:bldP spid="72723" grpId="0" animBg="1"/>
      <p:bldP spid="25" grpId="0" animBg="1"/>
      <p:bldP spid="727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dirty="0" smtClean="0"/>
          </a:p>
          <a:p>
            <a:r>
              <a:rPr lang="es-ES_tradnl" sz="4000" dirty="0" smtClean="0"/>
              <a:t>MUY </a:t>
            </a:r>
            <a:r>
              <a:rPr lang="es-ES_tradnl" sz="4000" dirty="0"/>
              <a:t>IMPORTANTE</a:t>
            </a:r>
            <a:r>
              <a:rPr lang="es-ES_tradnl" sz="4000" b="0" dirty="0"/>
              <a:t>:</a:t>
            </a:r>
          </a:p>
          <a:p>
            <a:endParaRPr lang="es-ES_tradnl" sz="1600" b="0" dirty="0"/>
          </a:p>
          <a:p>
            <a:r>
              <a:rPr lang="es-ES_tradnl" sz="3200" b="0" dirty="0"/>
              <a:t>Este material NO sustituye </a:t>
            </a:r>
          </a:p>
          <a:p>
            <a:r>
              <a:rPr lang="es-ES_tradnl" sz="3200" b="0" dirty="0"/>
              <a:t>el uso de los libros para el estudio de la </a:t>
            </a:r>
            <a:r>
              <a:rPr lang="es-ES_tradnl" sz="3200" b="0" dirty="0" smtClean="0"/>
              <a:t>fisiología</a:t>
            </a:r>
          </a:p>
          <a:p>
            <a:endParaRPr lang="es-ES_tradnl" sz="800" b="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5940425" y="1700213"/>
            <a:ext cx="1223963" cy="619125"/>
          </a:xfrm>
          <a:prstGeom prst="rect">
            <a:avLst/>
          </a:prstGeom>
          <a:solidFill>
            <a:srgbClr val="A7FF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</a:rPr>
              <a:t>QUIMO </a:t>
            </a:r>
          </a:p>
          <a:p>
            <a:r>
              <a:rPr lang="es-MX" sz="1600">
                <a:solidFill>
                  <a:schemeClr val="tx2"/>
                </a:solidFill>
              </a:rPr>
              <a:t>ácido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5868988" y="2693988"/>
            <a:ext cx="1566454" cy="369332"/>
          </a:xfrm>
          <a:prstGeom prst="rect">
            <a:avLst/>
          </a:prstGeom>
          <a:solidFill>
            <a:srgbClr val="A7FFFF"/>
          </a:solidFill>
          <a:ln w="38100">
            <a:solidFill>
              <a:srgbClr val="00E6E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/>
              <a:t>SECRETINA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6099076" y="3342541"/>
            <a:ext cx="1065212" cy="33855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DUCTOS 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5654525" y="4102100"/>
            <a:ext cx="1803699" cy="400110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>
            <a:glow rad="101600">
              <a:srgbClr val="C5FFFF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HCO</a:t>
            </a:r>
            <a:r>
              <a:rPr lang="es-ES_tradnl" sz="20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s-ES_tradnl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AGUA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5710238" y="4710113"/>
            <a:ext cx="1703387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Neutralización </a:t>
            </a:r>
          </a:p>
          <a:p>
            <a:r>
              <a:rPr lang="es-ES_tradnl" sz="1600"/>
              <a:t>ácido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>
            <a:off x="6588125" y="2319338"/>
            <a:ext cx="0" cy="374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>
            <a:off x="6588125" y="305435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7" name="Line 53"/>
          <p:cNvSpPr>
            <a:spLocks noChangeShapeType="1"/>
          </p:cNvSpPr>
          <p:nvPr/>
        </p:nvSpPr>
        <p:spPr bwMode="auto">
          <a:xfrm>
            <a:off x="6588125" y="3716338"/>
            <a:ext cx="0" cy="419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>
            <a:off x="6588125" y="44942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 flipH="1">
            <a:off x="5076825" y="492601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0" name="Line 56"/>
          <p:cNvSpPr>
            <a:spLocks noChangeShapeType="1"/>
          </p:cNvSpPr>
          <p:nvPr/>
        </p:nvSpPr>
        <p:spPr bwMode="auto">
          <a:xfrm flipV="1">
            <a:off x="5076825" y="2909888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5076825" y="290988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2" name="Text Box 58"/>
          <p:cNvSpPr txBox="1">
            <a:spLocks noChangeArrowheads="1"/>
          </p:cNvSpPr>
          <p:nvPr/>
        </p:nvSpPr>
        <p:spPr bwMode="auto">
          <a:xfrm>
            <a:off x="6588125" y="2301875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3" name="Text Box 59"/>
          <p:cNvSpPr txBox="1">
            <a:spLocks noChangeArrowheads="1"/>
          </p:cNvSpPr>
          <p:nvPr/>
        </p:nvSpPr>
        <p:spPr bwMode="auto">
          <a:xfrm>
            <a:off x="5292725" y="2935288"/>
            <a:ext cx="5966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(</a:t>
            </a:r>
            <a:r>
              <a:rPr lang="es-ES_tradnl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400" dirty="0"/>
              <a:t>)</a:t>
            </a:r>
          </a:p>
        </p:txBody>
      </p:sp>
      <p:sp>
        <p:nvSpPr>
          <p:cNvPr id="6205" name="Text Box 61"/>
          <p:cNvSpPr txBox="1">
            <a:spLocks noChangeArrowheads="1"/>
          </p:cNvSpPr>
          <p:nvPr/>
        </p:nvSpPr>
        <p:spPr bwMode="auto">
          <a:xfrm>
            <a:off x="6588125" y="299720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051050" y="836613"/>
            <a:ext cx="2089150" cy="619125"/>
          </a:xfrm>
          <a:prstGeom prst="rect">
            <a:avLst/>
          </a:prstGeom>
          <a:solidFill>
            <a:srgbClr val="FFDDDD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</a:rPr>
              <a:t>QUIMO </a:t>
            </a:r>
          </a:p>
          <a:p>
            <a:r>
              <a:rPr lang="es-MX" sz="1600">
                <a:solidFill>
                  <a:schemeClr val="tx2"/>
                </a:solidFill>
              </a:rPr>
              <a:t>péptidos y grasa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679700" y="2204864"/>
            <a:ext cx="659155" cy="400110"/>
          </a:xfrm>
          <a:prstGeom prst="rect">
            <a:avLst/>
          </a:prstGeom>
          <a:solidFill>
            <a:srgbClr val="FFC1C1"/>
          </a:solidFill>
          <a:ln w="38100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/>
              <a:t>CCK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468186" y="2979475"/>
            <a:ext cx="994183" cy="338554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ACINO 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2268538" y="3613150"/>
            <a:ext cx="1462260" cy="400110"/>
          </a:xfrm>
          <a:prstGeom prst="rect">
            <a:avLst/>
          </a:prstGeom>
          <a:solidFill>
            <a:srgbClr val="FFC1C1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glow rad="101600">
              <a:srgbClr val="FFAFB1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2114550" y="5229225"/>
            <a:ext cx="1687513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Avance caudal </a:t>
            </a:r>
          </a:p>
          <a:p>
            <a:r>
              <a:rPr lang="es-ES_tradnl" sz="1600"/>
              <a:t>quimo</a:t>
            </a:r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2916238" y="5876925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 flipH="1">
            <a:off x="1619250" y="6524625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V="1">
            <a:off x="1619250" y="2492375"/>
            <a:ext cx="0" cy="40322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1619250" y="2492375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2987675" y="14843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2093913" y="4278313"/>
            <a:ext cx="1839912" cy="609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Digestión parcial</a:t>
            </a:r>
          </a:p>
          <a:p>
            <a:r>
              <a:rPr lang="es-ES_tradnl" sz="1600"/>
              <a:t>nutrientes</a:t>
            </a:r>
          </a:p>
        </p:txBody>
      </p:sp>
      <p:sp>
        <p:nvSpPr>
          <p:cNvPr id="6193" name="Line 49"/>
          <p:cNvSpPr>
            <a:spLocks noChangeShapeType="1"/>
          </p:cNvSpPr>
          <p:nvPr/>
        </p:nvSpPr>
        <p:spPr bwMode="auto">
          <a:xfrm>
            <a:off x="2987675" y="400526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4" name="Line 50"/>
          <p:cNvSpPr>
            <a:spLocks noChangeShapeType="1"/>
          </p:cNvSpPr>
          <p:nvPr/>
        </p:nvSpPr>
        <p:spPr bwMode="auto">
          <a:xfrm>
            <a:off x="2987675" y="48688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6" name="Text Box 62"/>
          <p:cNvSpPr txBox="1">
            <a:spLocks noChangeArrowheads="1"/>
          </p:cNvSpPr>
          <p:nvPr/>
        </p:nvSpPr>
        <p:spPr bwMode="auto">
          <a:xfrm>
            <a:off x="3146425" y="1700213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7" name="Text Box 63"/>
          <p:cNvSpPr txBox="1">
            <a:spLocks noChangeArrowheads="1"/>
          </p:cNvSpPr>
          <p:nvPr/>
        </p:nvSpPr>
        <p:spPr bwMode="auto">
          <a:xfrm>
            <a:off x="2987675" y="256540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8" name="Text Box 64"/>
          <p:cNvSpPr txBox="1">
            <a:spLocks noChangeArrowheads="1"/>
          </p:cNvSpPr>
          <p:nvPr/>
        </p:nvSpPr>
        <p:spPr bwMode="auto">
          <a:xfrm>
            <a:off x="1763713" y="2420938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/>
              <a:t>(</a:t>
            </a:r>
            <a:r>
              <a:rPr lang="es-ES_tradnl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dirty="0"/>
              <a:t>)</a:t>
            </a:r>
          </a:p>
        </p:txBody>
      </p:sp>
      <p:sp>
        <p:nvSpPr>
          <p:cNvPr id="6211" name="Line 67"/>
          <p:cNvSpPr>
            <a:spLocks noChangeShapeType="1"/>
          </p:cNvSpPr>
          <p:nvPr/>
        </p:nvSpPr>
        <p:spPr bwMode="auto">
          <a:xfrm>
            <a:off x="2987675" y="2636838"/>
            <a:ext cx="0" cy="3587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>
            <a:off x="2987675" y="335597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712019" y="686297"/>
            <a:ext cx="129616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 animBg="1"/>
      <p:bldP spid="6173" grpId="0" animBg="1"/>
      <p:bldP spid="6174" grpId="0" animBg="1"/>
      <p:bldP spid="6175" grpId="0" animBg="1"/>
      <p:bldP spid="6177" grpId="0" animBg="1"/>
      <p:bldP spid="6195" grpId="0" animBg="1"/>
      <p:bldP spid="6196" grpId="0" animBg="1"/>
      <p:bldP spid="6197" grpId="0" animBg="1"/>
      <p:bldP spid="6198" grpId="0" animBg="1"/>
      <p:bldP spid="6199" grpId="0" animBg="1"/>
      <p:bldP spid="6200" grpId="0" animBg="1"/>
      <p:bldP spid="6201" grpId="0" animBg="1"/>
      <p:bldP spid="6202" grpId="0"/>
      <p:bldP spid="6203" grpId="0"/>
      <p:bldP spid="6205" grpId="0"/>
      <p:bldP spid="6162" grpId="0" animBg="1"/>
      <p:bldP spid="6167" grpId="0" animBg="1"/>
      <p:bldP spid="6168" grpId="0" animBg="1"/>
      <p:bldP spid="6169" grpId="0" animBg="1"/>
      <p:bldP spid="6171" grpId="0" animBg="1"/>
      <p:bldP spid="6178" grpId="0" animBg="1"/>
      <p:bldP spid="6179" grpId="0" animBg="1"/>
      <p:bldP spid="6180" grpId="0" animBg="1"/>
      <p:bldP spid="6181" grpId="0" animBg="1"/>
      <p:bldP spid="6182" grpId="0" animBg="1"/>
      <p:bldP spid="6170" grpId="0" animBg="1"/>
      <p:bldP spid="6193" grpId="0" animBg="1"/>
      <p:bldP spid="6194" grpId="0" animBg="1"/>
      <p:bldP spid="6206" grpId="0"/>
      <p:bldP spid="6207" grpId="0"/>
      <p:bldP spid="6208" grpId="0"/>
      <p:bldP spid="6211" grpId="0" animBg="1"/>
      <p:bldP spid="62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3" name="Text Box 21"/>
          <p:cNvSpPr txBox="1">
            <a:spLocks noChangeArrowheads="1"/>
          </p:cNvSpPr>
          <p:nvPr/>
        </p:nvSpPr>
        <p:spPr bwMode="auto">
          <a:xfrm>
            <a:off x="3425672" y="790089"/>
            <a:ext cx="2277449" cy="92333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1800" dirty="0">
                <a:solidFill>
                  <a:schemeClr val="tx2"/>
                </a:solidFill>
              </a:rPr>
              <a:t>AA</a:t>
            </a:r>
          </a:p>
          <a:p>
            <a:r>
              <a:rPr lang="es-MX" sz="1800" dirty="0">
                <a:solidFill>
                  <a:schemeClr val="tx2"/>
                </a:solidFill>
              </a:rPr>
              <a:t>Pequeños péptidos</a:t>
            </a:r>
          </a:p>
          <a:p>
            <a:r>
              <a:rPr lang="es-MX" sz="1800" dirty="0">
                <a:solidFill>
                  <a:schemeClr val="tx2"/>
                </a:solidFill>
              </a:rPr>
              <a:t>Ac. grasos</a:t>
            </a:r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4152553" y="3161876"/>
            <a:ext cx="785812" cy="4953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CCK</a:t>
            </a:r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3708052" y="5878076"/>
            <a:ext cx="1741487" cy="495300"/>
          </a:xfrm>
          <a:prstGeom prst="rect">
            <a:avLst/>
          </a:prstGeom>
          <a:solidFill>
            <a:srgbClr val="FFDDDD"/>
          </a:solidFill>
          <a:ln w="38100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ENZIMAS</a:t>
            </a: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4588321" y="1700313"/>
            <a:ext cx="794" cy="577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3" name="Line 31"/>
          <p:cNvSpPr>
            <a:spLocks noChangeShapeType="1"/>
          </p:cNvSpPr>
          <p:nvPr/>
        </p:nvSpPr>
        <p:spPr bwMode="auto">
          <a:xfrm flipH="1">
            <a:off x="4588321" y="3644998"/>
            <a:ext cx="794" cy="5378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5" name="Line 33"/>
          <p:cNvSpPr>
            <a:spLocks noChangeShapeType="1"/>
          </p:cNvSpPr>
          <p:nvPr/>
        </p:nvSpPr>
        <p:spPr bwMode="auto">
          <a:xfrm>
            <a:off x="4588321" y="5188885"/>
            <a:ext cx="0" cy="689191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7" name="Text Box 35"/>
          <p:cNvSpPr txBox="1">
            <a:spLocks noChangeArrowheads="1"/>
          </p:cNvSpPr>
          <p:nvPr/>
        </p:nvSpPr>
        <p:spPr bwMode="auto">
          <a:xfrm>
            <a:off x="4660553" y="1749524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28" name="Text Box 36"/>
          <p:cNvSpPr txBox="1">
            <a:spLocks noChangeArrowheads="1"/>
          </p:cNvSpPr>
          <p:nvPr/>
        </p:nvSpPr>
        <p:spPr bwMode="auto">
          <a:xfrm>
            <a:off x="4564397" y="3781127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31" name="Text Box 39"/>
          <p:cNvSpPr txBox="1">
            <a:spLocks noChangeArrowheads="1"/>
          </p:cNvSpPr>
          <p:nvPr/>
        </p:nvSpPr>
        <p:spPr bwMode="auto">
          <a:xfrm>
            <a:off x="4157315" y="2371824"/>
            <a:ext cx="776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“I”</a:t>
            </a:r>
          </a:p>
        </p:txBody>
      </p:sp>
      <p:sp>
        <p:nvSpPr>
          <p:cNvPr id="110632" name="Oval 40"/>
          <p:cNvSpPr>
            <a:spLocks noChangeArrowheads="1"/>
          </p:cNvSpPr>
          <p:nvPr/>
        </p:nvSpPr>
        <p:spPr bwMode="auto">
          <a:xfrm>
            <a:off x="4084290" y="2276574"/>
            <a:ext cx="1008063" cy="461963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34" name="Text Box 42"/>
          <p:cNvSpPr txBox="1">
            <a:spLocks noChangeArrowheads="1"/>
          </p:cNvSpPr>
          <p:nvPr/>
        </p:nvSpPr>
        <p:spPr bwMode="auto">
          <a:xfrm>
            <a:off x="4029521" y="4864146"/>
            <a:ext cx="1117599" cy="338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smtClean="0"/>
              <a:t>IP3, </a:t>
            </a:r>
            <a:r>
              <a:rPr lang="es-ES_tradnl" sz="1600" dirty="0"/>
              <a:t>Ca</a:t>
            </a:r>
            <a:r>
              <a:rPr lang="es-ES_tradnl" sz="1600" baseline="30000" dirty="0"/>
              <a:t>++</a:t>
            </a:r>
          </a:p>
        </p:txBody>
      </p:sp>
      <p:sp>
        <p:nvSpPr>
          <p:cNvPr id="110638" name="Line 46"/>
          <p:cNvSpPr>
            <a:spLocks noChangeShapeType="1"/>
          </p:cNvSpPr>
          <p:nvPr/>
        </p:nvSpPr>
        <p:spPr bwMode="auto">
          <a:xfrm>
            <a:off x="3527871" y="3957737"/>
            <a:ext cx="360363" cy="5337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39" name="Text Box 47"/>
          <p:cNvSpPr txBox="1">
            <a:spLocks noChangeArrowheads="1"/>
          </p:cNvSpPr>
          <p:nvPr/>
        </p:nvSpPr>
        <p:spPr bwMode="auto">
          <a:xfrm>
            <a:off x="5462240" y="2378174"/>
            <a:ext cx="138852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</a:t>
            </a:r>
          </a:p>
        </p:txBody>
      </p:sp>
      <p:sp>
        <p:nvSpPr>
          <p:cNvPr id="110640" name="Text Box 48"/>
          <p:cNvSpPr txBox="1">
            <a:spLocks noChangeArrowheads="1"/>
          </p:cNvSpPr>
          <p:nvPr/>
        </p:nvSpPr>
        <p:spPr bwMode="auto">
          <a:xfrm>
            <a:off x="5462240" y="3304243"/>
            <a:ext cx="114967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SANGRE</a:t>
            </a:r>
          </a:p>
        </p:txBody>
      </p:sp>
      <p:sp>
        <p:nvSpPr>
          <p:cNvPr id="110641" name="Text Box 49"/>
          <p:cNvSpPr txBox="1">
            <a:spLocks noChangeArrowheads="1"/>
          </p:cNvSpPr>
          <p:nvPr/>
        </p:nvSpPr>
        <p:spPr bwMode="auto">
          <a:xfrm>
            <a:off x="5423768" y="4459367"/>
            <a:ext cx="142699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PÁNCREAS</a:t>
            </a:r>
          </a:p>
        </p:txBody>
      </p:sp>
      <p:sp>
        <p:nvSpPr>
          <p:cNvPr id="110642" name="Text Box 50"/>
          <p:cNvSpPr txBox="1">
            <a:spLocks noChangeArrowheads="1"/>
          </p:cNvSpPr>
          <p:nvPr/>
        </p:nvSpPr>
        <p:spPr bwMode="auto">
          <a:xfrm>
            <a:off x="3360218" y="418082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43" name="Text Box 51"/>
          <p:cNvSpPr txBox="1">
            <a:spLocks noChangeArrowheads="1"/>
          </p:cNvSpPr>
          <p:nvPr/>
        </p:nvSpPr>
        <p:spPr bwMode="auto">
          <a:xfrm>
            <a:off x="3203228" y="3673574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endParaRPr lang="es-ES_tradnl" sz="1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644" name="Text Box 52"/>
          <p:cNvSpPr txBox="1">
            <a:spLocks noChangeArrowheads="1"/>
          </p:cNvSpPr>
          <p:nvPr/>
        </p:nvSpPr>
        <p:spPr bwMode="auto">
          <a:xfrm>
            <a:off x="3995936" y="4445039"/>
            <a:ext cx="1181734" cy="400110"/>
          </a:xfrm>
          <a:prstGeom prst="rect">
            <a:avLst/>
          </a:prstGeom>
          <a:solidFill>
            <a:srgbClr val="B3E4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s-ES_tradnl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645" name="Text Box 53"/>
          <p:cNvSpPr txBox="1">
            <a:spLocks noChangeArrowheads="1"/>
          </p:cNvSpPr>
          <p:nvPr/>
        </p:nvSpPr>
        <p:spPr bwMode="auto">
          <a:xfrm>
            <a:off x="4290665" y="4180820"/>
            <a:ext cx="576262" cy="274638"/>
          </a:xfrm>
          <a:prstGeom prst="rect">
            <a:avLst/>
          </a:prstGeom>
          <a:solidFill>
            <a:srgbClr val="FFC1C1"/>
          </a:solidFill>
          <a:ln>
            <a:solidFill>
              <a:srgbClr val="FF0000"/>
            </a:solidFill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1200" dirty="0"/>
              <a:t>CCK</a:t>
            </a:r>
            <a:r>
              <a:rPr lang="es-ES_tradnl" sz="1200" baseline="-25000" dirty="0"/>
              <a:t>A</a:t>
            </a:r>
          </a:p>
        </p:txBody>
      </p:sp>
      <p:sp>
        <p:nvSpPr>
          <p:cNvPr id="110646" name="Text Box 54"/>
          <p:cNvSpPr txBox="1">
            <a:spLocks noChangeArrowheads="1"/>
          </p:cNvSpPr>
          <p:nvPr/>
        </p:nvSpPr>
        <p:spPr bwMode="auto">
          <a:xfrm>
            <a:off x="6706748" y="1196752"/>
            <a:ext cx="1830950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1. </a:t>
            </a:r>
            <a:r>
              <a:rPr lang="es-ES" sz="1800" dirty="0" err="1" smtClean="0">
                <a:latin typeface="Comic Sans MS" pitchFamily="66" charset="0"/>
              </a:rPr>
              <a:t>Sec.Enzimas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10649" name="Line 57"/>
          <p:cNvSpPr>
            <a:spLocks noChangeShapeType="1"/>
          </p:cNvSpPr>
          <p:nvPr/>
        </p:nvSpPr>
        <p:spPr bwMode="auto">
          <a:xfrm flipH="1">
            <a:off x="4571652" y="2708920"/>
            <a:ext cx="347" cy="43973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50" name="Text Box 58"/>
          <p:cNvSpPr txBox="1">
            <a:spLocks noChangeArrowheads="1"/>
          </p:cNvSpPr>
          <p:nvPr/>
        </p:nvSpPr>
        <p:spPr bwMode="auto">
          <a:xfrm>
            <a:off x="1365159" y="618093"/>
            <a:ext cx="118431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0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3" grpId="0" animBg="1"/>
      <p:bldP spid="110614" grpId="0" animBg="1"/>
      <p:bldP spid="110616" grpId="0" animBg="1"/>
      <p:bldP spid="110622" grpId="0" animBg="1"/>
      <p:bldP spid="110623" grpId="0" animBg="1"/>
      <p:bldP spid="110625" grpId="0" animBg="1"/>
      <p:bldP spid="110627" grpId="0"/>
      <p:bldP spid="110628" grpId="0"/>
      <p:bldP spid="110631" grpId="0"/>
      <p:bldP spid="110632" grpId="0" animBg="1"/>
      <p:bldP spid="110634" grpId="0" animBg="1"/>
      <p:bldP spid="110638" grpId="0" animBg="1"/>
      <p:bldP spid="110639" grpId="0" animBg="1"/>
      <p:bldP spid="110640" grpId="0" animBg="1"/>
      <p:bldP spid="110641" grpId="0" animBg="1"/>
      <p:bldP spid="110642" grpId="0"/>
      <p:bldP spid="110643" grpId="0"/>
      <p:bldP spid="110644" grpId="0" animBg="1"/>
      <p:bldP spid="110645" grpId="0" animBg="1"/>
      <p:bldP spid="1106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692400" y="1989138"/>
            <a:ext cx="3785011" cy="46166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secreción CCK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767013" y="2565400"/>
            <a:ext cx="3608387" cy="3081338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200000"/>
            </a:pPr>
            <a:endParaRPr lang="es-ES_tradnl" sz="1000" b="0" dirty="0"/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liberador de CCK</a:t>
            </a:r>
          </a:p>
          <a:p>
            <a:pPr algn="l"/>
            <a:endParaRPr lang="es-ES_tradnl" sz="1000" b="0" dirty="0"/>
          </a:p>
          <a:p>
            <a:pPr algn="l"/>
            <a:r>
              <a:rPr lang="es-ES_tradnl" sz="1600" b="0" dirty="0"/>
              <a:t>   </a:t>
            </a:r>
            <a:r>
              <a:rPr lang="es-ES_tradnl" sz="1600" b="0" dirty="0" smtClean="0"/>
              <a:t>Estímulo: </a:t>
            </a:r>
            <a:r>
              <a:rPr lang="es-ES_tradnl" sz="1600" b="0" dirty="0"/>
              <a:t>productos degradación  </a:t>
            </a:r>
          </a:p>
          <a:p>
            <a:pPr algn="l"/>
            <a:r>
              <a:rPr lang="es-ES_tradnl" sz="1600" b="0" dirty="0"/>
              <a:t>   proteica y </a:t>
            </a:r>
            <a:r>
              <a:rPr lang="es-ES_tradnl" sz="1600" b="0" dirty="0" smtClean="0"/>
              <a:t>grasas</a:t>
            </a:r>
          </a:p>
          <a:p>
            <a:pPr algn="l"/>
            <a:r>
              <a:rPr lang="es-ES_tradnl" sz="1600" b="0" dirty="0"/>
              <a:t> </a:t>
            </a:r>
            <a:r>
              <a:rPr lang="es-ES_tradnl" sz="1600" b="0" dirty="0" smtClean="0"/>
              <a:t>  Producido por </a:t>
            </a:r>
            <a:r>
              <a:rPr lang="es-ES_tradnl" sz="1600" dirty="0" smtClean="0"/>
              <a:t>duodeno </a:t>
            </a:r>
            <a:endParaRPr lang="es-ES_tradnl" sz="1600" dirty="0"/>
          </a:p>
          <a:p>
            <a:pPr algn="l"/>
            <a:r>
              <a:rPr lang="es-ES_tradnl" sz="1600" b="0" dirty="0"/>
              <a:t>   </a:t>
            </a:r>
            <a:r>
              <a:rPr lang="es-ES_tradnl" sz="1600" dirty="0"/>
              <a:t>E</a:t>
            </a:r>
            <a:r>
              <a:rPr lang="es-ES_tradnl" sz="1600" dirty="0" smtClean="0"/>
              <a:t>stimula</a:t>
            </a:r>
            <a:r>
              <a:rPr lang="es-ES_tradnl" sz="1600" b="0" dirty="0" smtClean="0"/>
              <a:t> </a:t>
            </a:r>
            <a:r>
              <a:rPr lang="es-ES_tradnl" sz="1600" dirty="0"/>
              <a:t>c.  “I”</a:t>
            </a:r>
            <a:r>
              <a:rPr lang="es-ES_tradnl" sz="1600" b="0" dirty="0"/>
              <a:t>  duodeno</a:t>
            </a:r>
          </a:p>
          <a:p>
            <a:pPr algn="l"/>
            <a:endParaRPr lang="es-ES_tradnl" sz="1800" b="0" dirty="0"/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MONITOR</a:t>
            </a:r>
          </a:p>
          <a:p>
            <a:pPr algn="l"/>
            <a:endParaRPr lang="es-ES_tradnl" sz="1000" b="0" dirty="0"/>
          </a:p>
          <a:p>
            <a:pPr algn="l"/>
            <a:r>
              <a:rPr lang="es-ES_tradnl" sz="1600" b="0" dirty="0"/>
              <a:t>    Producido por </a:t>
            </a:r>
            <a:r>
              <a:rPr lang="es-ES_tradnl" sz="1600" dirty="0"/>
              <a:t>páncreas</a:t>
            </a:r>
          </a:p>
          <a:p>
            <a:pPr algn="l"/>
            <a:r>
              <a:rPr lang="es-ES_tradnl" sz="1600" b="0" dirty="0"/>
              <a:t>    </a:t>
            </a:r>
            <a:r>
              <a:rPr lang="es-ES_tradnl" sz="1600" dirty="0"/>
              <a:t>E</a:t>
            </a:r>
            <a:r>
              <a:rPr lang="es-ES_tradnl" sz="1600" dirty="0" smtClean="0"/>
              <a:t>stimula</a:t>
            </a:r>
            <a:r>
              <a:rPr lang="es-ES_tradnl" sz="1600" b="0" dirty="0" smtClean="0"/>
              <a:t> </a:t>
            </a:r>
            <a:r>
              <a:rPr lang="es-ES_tradnl" sz="1600" dirty="0"/>
              <a:t>c.</a:t>
            </a:r>
            <a:r>
              <a:rPr lang="es-ES_tradnl" sz="1600" b="0" dirty="0"/>
              <a:t> “</a:t>
            </a:r>
            <a:r>
              <a:rPr lang="es-ES_tradnl" sz="1600" dirty="0"/>
              <a:t>I</a:t>
            </a:r>
            <a:r>
              <a:rPr lang="es-ES_tradnl" sz="1600" b="0" dirty="0"/>
              <a:t>” duodeno</a:t>
            </a:r>
          </a:p>
          <a:p>
            <a:pPr algn="l"/>
            <a:endParaRPr lang="es-ES_tradnl" sz="1000" b="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54"/>
          <p:cNvSpPr txBox="1">
            <a:spLocks noChangeArrowheads="1"/>
          </p:cNvSpPr>
          <p:nvPr/>
        </p:nvSpPr>
        <p:spPr bwMode="auto">
          <a:xfrm>
            <a:off x="6706748" y="1187460"/>
            <a:ext cx="1869423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1. </a:t>
            </a:r>
            <a:r>
              <a:rPr lang="es-ES" sz="1800" dirty="0" err="1" smtClean="0">
                <a:latin typeface="Comic Sans MS" pitchFamily="66" charset="0"/>
              </a:rPr>
              <a:t>Sec.Enzimas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  <p:sp>
        <p:nvSpPr>
          <p:cNvPr id="7" name="Text Box 58"/>
          <p:cNvSpPr txBox="1">
            <a:spLocks noChangeArrowheads="1"/>
          </p:cNvSpPr>
          <p:nvPr/>
        </p:nvSpPr>
        <p:spPr bwMode="auto">
          <a:xfrm>
            <a:off x="1115616" y="902723"/>
            <a:ext cx="79208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regulacion c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7" r="3806" b="4091"/>
          <a:stretch>
            <a:fillRect/>
          </a:stretch>
        </p:blipFill>
        <p:spPr bwMode="auto">
          <a:xfrm>
            <a:off x="900113" y="2133600"/>
            <a:ext cx="56991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79" name="Oval 11"/>
          <p:cNvSpPr>
            <a:spLocks noChangeArrowheads="1"/>
          </p:cNvSpPr>
          <p:nvPr/>
        </p:nvSpPr>
        <p:spPr bwMode="auto">
          <a:xfrm>
            <a:off x="3995739" y="4941888"/>
            <a:ext cx="831056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1331913" y="4222750"/>
            <a:ext cx="1101584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</a:t>
            </a:r>
          </a:p>
        </p:txBody>
      </p:sp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4284663" y="765175"/>
            <a:ext cx="4103687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3492500" y="1558925"/>
            <a:ext cx="2016125" cy="17272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4232275" y="1701800"/>
            <a:ext cx="11890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Péptido</a:t>
            </a:r>
          </a:p>
          <a:p>
            <a:r>
              <a:rPr lang="es-ES" sz="1600"/>
              <a:t>Monitor</a:t>
            </a:r>
          </a:p>
          <a:p>
            <a:r>
              <a:rPr lang="es-ES" sz="1600"/>
              <a:t>(páncreas)</a:t>
            </a:r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6084888" y="1971675"/>
            <a:ext cx="2382383" cy="1200329"/>
          </a:xfrm>
          <a:prstGeom prst="rect">
            <a:avLst/>
          </a:prstGeom>
          <a:solidFill>
            <a:srgbClr val="FFC1C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000" dirty="0"/>
              <a:t>H</a:t>
            </a:r>
            <a:r>
              <a:rPr lang="es-ES_tradnl" sz="2400" dirty="0"/>
              <a:t>ay comida:</a:t>
            </a:r>
          </a:p>
          <a:p>
            <a:pPr algn="l"/>
            <a:r>
              <a:rPr lang="es-ES_tradnl" sz="1600" dirty="0" smtClean="0"/>
              <a:t>Estos péptidos </a:t>
            </a:r>
            <a:r>
              <a:rPr lang="es-ES_tradnl" sz="1600" dirty="0"/>
              <a:t>s</a:t>
            </a:r>
            <a:r>
              <a:rPr lang="es-ES_tradnl" sz="1600" dirty="0" smtClean="0"/>
              <a:t>e </a:t>
            </a:r>
            <a:r>
              <a:rPr lang="es-ES_tradnl" sz="1600" dirty="0"/>
              <a:t>degradan </a:t>
            </a:r>
            <a:r>
              <a:rPr lang="es-ES_tradnl" sz="1600" u="sng" dirty="0" smtClean="0"/>
              <a:t>lento</a:t>
            </a:r>
            <a:r>
              <a:rPr lang="es-ES_tradnl" sz="1600" dirty="0" smtClean="0"/>
              <a:t> </a:t>
            </a:r>
            <a:r>
              <a:rPr lang="es-ES_tradnl" sz="1600" dirty="0"/>
              <a:t>por enzimas </a:t>
            </a:r>
            <a:r>
              <a:rPr lang="es-ES_tradnl" sz="1600" dirty="0" smtClean="0"/>
              <a:t>pancreáticas</a:t>
            </a:r>
            <a:endParaRPr lang="es-ES_tradnl" sz="1600" dirty="0"/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6084888" y="3427412"/>
            <a:ext cx="2519560" cy="12003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400" dirty="0"/>
              <a:t>No hay comida</a:t>
            </a:r>
            <a:r>
              <a:rPr lang="es-ES_tradnl" sz="2400" b="0" dirty="0"/>
              <a:t>:</a:t>
            </a:r>
          </a:p>
          <a:p>
            <a:pPr algn="l"/>
            <a:r>
              <a:rPr lang="es-ES_tradnl" sz="1600" dirty="0"/>
              <a:t>Se degradan </a:t>
            </a:r>
          </a:p>
          <a:p>
            <a:pPr algn="l"/>
            <a:r>
              <a:rPr lang="es-ES_tradnl" sz="1600" u="sng" dirty="0"/>
              <a:t>rápido</a:t>
            </a:r>
            <a:r>
              <a:rPr lang="es-ES_tradnl" sz="1600" dirty="0"/>
              <a:t> y se acaba </a:t>
            </a:r>
            <a:r>
              <a:rPr lang="es-ES_tradnl" sz="1600" dirty="0" smtClean="0"/>
              <a:t>la liberación de </a:t>
            </a:r>
            <a:r>
              <a:rPr lang="es-ES_tradnl" sz="1600" dirty="0"/>
              <a:t>CCK</a:t>
            </a:r>
          </a:p>
        </p:txBody>
      </p:sp>
      <p:sp>
        <p:nvSpPr>
          <p:cNvPr id="109586" name="Rectangle 18"/>
          <p:cNvSpPr>
            <a:spLocks noChangeArrowheads="1"/>
          </p:cNvSpPr>
          <p:nvPr/>
        </p:nvSpPr>
        <p:spPr bwMode="auto">
          <a:xfrm>
            <a:off x="1116013" y="1846263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1403350" y="220662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8" name="Line 20"/>
          <p:cNvSpPr>
            <a:spLocks noChangeShapeType="1"/>
          </p:cNvSpPr>
          <p:nvPr/>
        </p:nvSpPr>
        <p:spPr bwMode="auto">
          <a:xfrm>
            <a:off x="1763713" y="2493963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1258888" y="1558925"/>
            <a:ext cx="2160587" cy="1582738"/>
          </a:xfrm>
          <a:prstGeom prst="ellipse">
            <a:avLst/>
          </a:prstGeom>
          <a:noFill/>
          <a:ln w="28575">
            <a:solidFill>
              <a:srgbClr val="FFB41D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1474788" y="1846263"/>
            <a:ext cx="2009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Péptido Liberador </a:t>
            </a:r>
          </a:p>
          <a:p>
            <a:pPr algn="l"/>
            <a:r>
              <a:rPr lang="es-ES" sz="1600"/>
              <a:t>(intestino)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6639368" y="476250"/>
            <a:ext cx="1845378" cy="86177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/>
              <a:t>Regulación CCK</a:t>
            </a:r>
          </a:p>
          <a:p>
            <a:r>
              <a:rPr lang="es-ES_tradnl" sz="1600" dirty="0"/>
              <a:t>Péptidos </a:t>
            </a:r>
          </a:p>
          <a:p>
            <a:r>
              <a:rPr lang="es-ES_tradnl" sz="1600" dirty="0"/>
              <a:t>liberadores</a:t>
            </a:r>
            <a:r>
              <a:rPr lang="es-ES_tradnl" dirty="0"/>
              <a:t> CCK</a:t>
            </a: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1042988" y="836613"/>
            <a:ext cx="22066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LUZ DUODENAL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3492500" y="4391025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3780532" y="4365104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3563888" y="4581128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3339205" y="4469129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3339205" y="4711700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059832" y="4611687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3506398" y="511016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3810784" y="557171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26 Elipse"/>
          <p:cNvSpPr/>
          <p:nvPr/>
        </p:nvSpPr>
        <p:spPr bwMode="auto">
          <a:xfrm>
            <a:off x="4128886" y="5661248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3636516" y="479715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3780532" y="5132933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711111" y="6165850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9" grpId="0" animBg="1"/>
      <p:bldP spid="109577" grpId="0" animBg="1"/>
      <p:bldP spid="109584" grpId="0" animBg="1"/>
      <p:bldP spid="109585" grpId="0" animBg="1"/>
      <p:bldP spid="1095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peptidos liberadores cck"/>
          <p:cNvPicPr>
            <a:picLocks noChangeAspect="1" noChangeArrowheads="1"/>
          </p:cNvPicPr>
          <p:nvPr/>
        </p:nvPicPr>
        <p:blipFill rotWithShape="1">
          <a:blip r:embed="rId2">
            <a:lum bright="-66000" contras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21339" r="6613"/>
          <a:stretch/>
        </p:blipFill>
        <p:spPr bwMode="auto">
          <a:xfrm>
            <a:off x="827088" y="1772816"/>
            <a:ext cx="5545137" cy="454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74" name="Oval 10"/>
          <p:cNvSpPr>
            <a:spLocks noChangeArrowheads="1"/>
          </p:cNvSpPr>
          <p:nvPr/>
        </p:nvSpPr>
        <p:spPr bwMode="auto">
          <a:xfrm>
            <a:off x="1835150" y="2276475"/>
            <a:ext cx="865188" cy="5762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3924300" y="4868863"/>
            <a:ext cx="863600" cy="6477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971550" y="692150"/>
            <a:ext cx="7207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6877050" y="333375"/>
            <a:ext cx="1804988" cy="88423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/>
              <a:t>Regulación CCK</a:t>
            </a:r>
          </a:p>
          <a:p>
            <a:r>
              <a:rPr lang="es-ES_tradnl" sz="1600"/>
              <a:t>Péptidos </a:t>
            </a:r>
          </a:p>
          <a:p>
            <a:r>
              <a:rPr lang="es-ES_tradnl" sz="1600"/>
              <a:t>liberadores</a:t>
            </a:r>
            <a:r>
              <a:rPr lang="es-ES_tradnl"/>
              <a:t> CCK</a:t>
            </a:r>
          </a:p>
        </p:txBody>
      </p:sp>
      <p:sp>
        <p:nvSpPr>
          <p:cNvPr id="113685" name="Rectangle 21"/>
          <p:cNvSpPr>
            <a:spLocks noChangeArrowheads="1"/>
          </p:cNvSpPr>
          <p:nvPr/>
        </p:nvSpPr>
        <p:spPr bwMode="auto">
          <a:xfrm>
            <a:off x="5291138" y="1773238"/>
            <a:ext cx="13684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6" name="Oval 22"/>
          <p:cNvSpPr>
            <a:spLocks noChangeArrowheads="1"/>
          </p:cNvSpPr>
          <p:nvPr/>
        </p:nvSpPr>
        <p:spPr bwMode="auto">
          <a:xfrm>
            <a:off x="5219700" y="1557338"/>
            <a:ext cx="360363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7" name="Oval 23"/>
          <p:cNvSpPr>
            <a:spLocks noChangeArrowheads="1"/>
          </p:cNvSpPr>
          <p:nvPr/>
        </p:nvSpPr>
        <p:spPr bwMode="auto">
          <a:xfrm>
            <a:off x="6227763" y="1628775"/>
            <a:ext cx="3603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5629007" y="1701081"/>
            <a:ext cx="13404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C. </a:t>
            </a:r>
            <a:r>
              <a:rPr lang="es-ES_tradnl" sz="1600" dirty="0" err="1"/>
              <a:t>Acinares</a:t>
            </a:r>
            <a:endParaRPr lang="es-ES_tradnl" sz="1600" dirty="0"/>
          </a:p>
          <a:p>
            <a:r>
              <a:rPr lang="es-ES_tradnl" sz="1600" dirty="0"/>
              <a:t>Páncreas</a:t>
            </a:r>
          </a:p>
        </p:txBody>
      </p:sp>
      <p:sp>
        <p:nvSpPr>
          <p:cNvPr id="113688" name="Text Box 24"/>
          <p:cNvSpPr txBox="1">
            <a:spLocks noChangeArrowheads="1"/>
          </p:cNvSpPr>
          <p:nvPr/>
        </p:nvSpPr>
        <p:spPr bwMode="auto">
          <a:xfrm>
            <a:off x="684213" y="1125538"/>
            <a:ext cx="1930400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Estímulo CCK-RP:</a:t>
            </a:r>
          </a:p>
          <a:p>
            <a:pPr algn="l"/>
            <a:r>
              <a:rPr lang="es-ES" sz="1600"/>
              <a:t>AA y ac. grasos</a:t>
            </a:r>
          </a:p>
        </p:txBody>
      </p:sp>
      <p:sp>
        <p:nvSpPr>
          <p:cNvPr id="113689" name="Text Box 25"/>
          <p:cNvSpPr txBox="1">
            <a:spLocks noChangeArrowheads="1"/>
          </p:cNvSpPr>
          <p:nvPr/>
        </p:nvSpPr>
        <p:spPr bwMode="auto">
          <a:xfrm>
            <a:off x="6456749" y="2652872"/>
            <a:ext cx="2225289" cy="221599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Péptido Monitor:</a:t>
            </a:r>
          </a:p>
          <a:p>
            <a:pPr algn="l"/>
            <a:endParaRPr lang="es-ES" sz="800" b="0" dirty="0"/>
          </a:p>
          <a:p>
            <a:pPr algn="l"/>
            <a:r>
              <a:rPr lang="es-ES" sz="1600" b="0" dirty="0"/>
              <a:t>Mediado neuralmente</a:t>
            </a:r>
          </a:p>
          <a:p>
            <a:pPr algn="l"/>
            <a:endParaRPr lang="es-ES" sz="800" b="0" dirty="0"/>
          </a:p>
          <a:p>
            <a:pPr algn="l"/>
            <a:r>
              <a:rPr lang="es-ES" sz="1600" b="0" u="sng" dirty="0"/>
              <a:t>F. Cefálica:</a:t>
            </a:r>
            <a:endParaRPr lang="es-ES" sz="800" b="0" u="sng" dirty="0"/>
          </a:p>
          <a:p>
            <a:pPr algn="l"/>
            <a:r>
              <a:rPr lang="es-ES" sz="1600" dirty="0" err="1">
                <a:solidFill>
                  <a:srgbClr val="0000FF"/>
                </a:solidFill>
              </a:rPr>
              <a:t>ACh</a:t>
            </a:r>
            <a:r>
              <a:rPr lang="es-ES" sz="1600" b="0" dirty="0"/>
              <a:t> y </a:t>
            </a:r>
            <a:r>
              <a:rPr lang="es-ES" sz="1600" b="0" dirty="0">
                <a:solidFill>
                  <a:srgbClr val="C00000"/>
                </a:solidFill>
              </a:rPr>
              <a:t>GRP</a:t>
            </a:r>
          </a:p>
          <a:p>
            <a:pPr algn="l"/>
            <a:endParaRPr lang="es-ES" sz="800" b="0" dirty="0"/>
          </a:p>
          <a:p>
            <a:pPr algn="l"/>
            <a:r>
              <a:rPr lang="es-ES" sz="1600" b="0" u="sng" dirty="0"/>
              <a:t>F. Gástrica-intestinal</a:t>
            </a:r>
          </a:p>
          <a:p>
            <a:pPr algn="l"/>
            <a:r>
              <a:rPr lang="es-ES" sz="1600" b="0" dirty="0"/>
              <a:t>R. </a:t>
            </a:r>
            <a:r>
              <a:rPr lang="es-ES" sz="1600" b="0" dirty="0" err="1"/>
              <a:t>Vagovagales</a:t>
            </a:r>
            <a:r>
              <a:rPr lang="es-ES" sz="1600" b="0" dirty="0"/>
              <a:t> en </a:t>
            </a:r>
          </a:p>
          <a:p>
            <a:pPr algn="l"/>
            <a:r>
              <a:rPr lang="es-ES" sz="1600" b="0" dirty="0"/>
              <a:t>respuesta a comida</a:t>
            </a:r>
          </a:p>
        </p:txBody>
      </p:sp>
      <p:sp>
        <p:nvSpPr>
          <p:cNvPr id="113675" name="Oval 11"/>
          <p:cNvSpPr>
            <a:spLocks noChangeArrowheads="1"/>
          </p:cNvSpPr>
          <p:nvPr/>
        </p:nvSpPr>
        <p:spPr bwMode="auto">
          <a:xfrm>
            <a:off x="4140200" y="1700213"/>
            <a:ext cx="1223963" cy="792162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3146104" y="702093"/>
            <a:ext cx="1641796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LUZ </a:t>
            </a:r>
            <a:endParaRPr lang="es-ES" sz="2000" b="0" dirty="0" smtClean="0"/>
          </a:p>
          <a:p>
            <a:r>
              <a:rPr lang="es-ES" sz="2000" b="0" dirty="0" smtClean="0"/>
              <a:t>DUODENAL</a:t>
            </a:r>
            <a:endParaRPr lang="es-ES" sz="2000" b="0" dirty="0"/>
          </a:p>
        </p:txBody>
      </p:sp>
      <p:cxnSp>
        <p:nvCxnSpPr>
          <p:cNvPr id="3" name="Conector recto 2"/>
          <p:cNvCxnSpPr/>
          <p:nvPr/>
        </p:nvCxnSpPr>
        <p:spPr bwMode="auto">
          <a:xfrm>
            <a:off x="6227763" y="692150"/>
            <a:ext cx="0" cy="4333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ector recto 4"/>
          <p:cNvCxnSpPr/>
          <p:nvPr/>
        </p:nvCxnSpPr>
        <p:spPr bwMode="auto">
          <a:xfrm flipH="1">
            <a:off x="6084168" y="1125538"/>
            <a:ext cx="143595" cy="215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Conector recto 6"/>
          <p:cNvCxnSpPr/>
          <p:nvPr/>
        </p:nvCxnSpPr>
        <p:spPr bwMode="auto">
          <a:xfrm>
            <a:off x="6227763" y="1125538"/>
            <a:ext cx="144462" cy="215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uadroTexto 7"/>
          <p:cNvSpPr txBox="1"/>
          <p:nvPr/>
        </p:nvSpPr>
        <p:spPr>
          <a:xfrm>
            <a:off x="5962304" y="1260964"/>
            <a:ext cx="53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00CC"/>
                </a:solidFill>
              </a:rPr>
              <a:t>ACh</a:t>
            </a:r>
          </a:p>
          <a:p>
            <a:r>
              <a:rPr lang="es-VE" dirty="0" smtClean="0"/>
              <a:t>GRP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4" grpId="0" animBg="1"/>
      <p:bldP spid="113676" grpId="0" animBg="1"/>
      <p:bldP spid="113687" grpId="0" animBg="1"/>
      <p:bldP spid="113679" grpId="0"/>
      <p:bldP spid="113688" grpId="0" animBg="1"/>
      <p:bldP spid="113689" grpId="0" animBg="1"/>
      <p:bldP spid="113675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8" name="Picture 48" descr="secrecion enz pancreas1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3" y="765175"/>
            <a:ext cx="5957887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7223125" y="2008188"/>
            <a:ext cx="504825" cy="360362"/>
          </a:xfrm>
          <a:prstGeom prst="rect">
            <a:avLst/>
          </a:prstGeom>
          <a:noFill/>
          <a:ln w="19050">
            <a:solidFill>
              <a:srgbClr val="3B929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1150938" y="1071563"/>
            <a:ext cx="266541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latin typeface="Arial" charset="0"/>
            </a:endParaRP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7151688" y="1576388"/>
            <a:ext cx="10080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7146925" y="2034270"/>
            <a:ext cx="757238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/>
              <a:t>CCK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7620000" y="2570163"/>
            <a:ext cx="580608" cy="33855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solidFill>
                  <a:srgbClr val="0000CC"/>
                </a:solidFill>
              </a:rPr>
              <a:t>ACh</a:t>
            </a:r>
            <a:endParaRPr lang="es-ES" sz="1600" dirty="0">
              <a:solidFill>
                <a:srgbClr val="0000CC"/>
              </a:solidFill>
            </a:endParaRPr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1187450" y="260350"/>
            <a:ext cx="2376488" cy="1385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4248150" y="5032375"/>
            <a:ext cx="15843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0" name="Oval 10"/>
          <p:cNvSpPr>
            <a:spLocks noChangeArrowheads="1"/>
          </p:cNvSpPr>
          <p:nvPr/>
        </p:nvSpPr>
        <p:spPr bwMode="auto">
          <a:xfrm>
            <a:off x="4572000" y="2636838"/>
            <a:ext cx="574675" cy="647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539750" y="5229225"/>
            <a:ext cx="2016125" cy="1279525"/>
          </a:xfrm>
          <a:prstGeom prst="rect">
            <a:avLst/>
          </a:prstGeom>
          <a:solidFill>
            <a:srgbClr val="CDE9EB"/>
          </a:solidFill>
          <a:ln w="28575">
            <a:solidFill>
              <a:srgbClr val="D26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MX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Pancreática</a:t>
            </a:r>
          </a:p>
          <a:p>
            <a:pPr algn="l"/>
            <a:r>
              <a:rPr lang="es-MX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Bajo volumen </a:t>
            </a: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Rica en: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Enzimas, </a:t>
            </a:r>
            <a:r>
              <a:rPr lang="es-MX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es-MX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7980363" y="2133600"/>
            <a:ext cx="909223" cy="307777"/>
          </a:xfrm>
          <a:prstGeom prst="rect">
            <a:avLst/>
          </a:prstGeom>
          <a:solidFill>
            <a:srgbClr val="FFC1C1"/>
          </a:solidFill>
          <a:ln w="19050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Gastrina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8260556" y="2563830"/>
            <a:ext cx="625475" cy="346075"/>
          </a:xfrm>
          <a:prstGeom prst="rect">
            <a:avLst/>
          </a:prstGeom>
          <a:solidFill>
            <a:srgbClr val="CDE9E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solidFill>
                  <a:srgbClr val="0000CC"/>
                </a:solidFill>
              </a:rPr>
              <a:t>n. X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323850" y="3294063"/>
            <a:ext cx="1223963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</a:t>
            </a: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559377" y="1430824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899" name="Line 19"/>
          <p:cNvSpPr>
            <a:spLocks noChangeShapeType="1"/>
          </p:cNvSpPr>
          <p:nvPr/>
        </p:nvSpPr>
        <p:spPr bwMode="auto">
          <a:xfrm>
            <a:off x="7546975" y="14128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7027863" y="2565400"/>
            <a:ext cx="592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22901" name="Line 21"/>
          <p:cNvSpPr>
            <a:spLocks noChangeShapeType="1"/>
          </p:cNvSpPr>
          <p:nvPr/>
        </p:nvSpPr>
        <p:spPr bwMode="auto">
          <a:xfrm>
            <a:off x="7546975" y="24939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2" name="Line 22"/>
          <p:cNvSpPr>
            <a:spLocks noChangeShapeType="1"/>
          </p:cNvSpPr>
          <p:nvPr/>
        </p:nvSpPr>
        <p:spPr bwMode="auto">
          <a:xfrm>
            <a:off x="7980363" y="2925763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7620000" y="1125538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7043738" y="549275"/>
            <a:ext cx="1019175" cy="854075"/>
          </a:xfrm>
          <a:prstGeom prst="rect">
            <a:avLst/>
          </a:prstGeom>
          <a:solidFill>
            <a:srgbClr val="FFE4C9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/>
              <a:t>Quimo </a:t>
            </a:r>
          </a:p>
          <a:p>
            <a:pPr algn="l"/>
            <a:r>
              <a:rPr lang="es-ES" sz="1600"/>
              <a:t>péptidos</a:t>
            </a:r>
          </a:p>
          <a:p>
            <a:pPr algn="l"/>
            <a:r>
              <a:rPr lang="es-ES" sz="1600"/>
              <a:t>grasa</a:t>
            </a:r>
          </a:p>
        </p:txBody>
      </p:sp>
      <p:sp>
        <p:nvSpPr>
          <p:cNvPr id="122906" name="Rectangle 26"/>
          <p:cNvSpPr>
            <a:spLocks noChangeArrowheads="1"/>
          </p:cNvSpPr>
          <p:nvPr/>
        </p:nvSpPr>
        <p:spPr bwMode="auto">
          <a:xfrm>
            <a:off x="4140200" y="4581525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7" name="Text Box 27"/>
          <p:cNvSpPr txBox="1">
            <a:spLocks noChangeArrowheads="1"/>
          </p:cNvSpPr>
          <p:nvPr/>
        </p:nvSpPr>
        <p:spPr bwMode="auto">
          <a:xfrm>
            <a:off x="4196140" y="4677248"/>
            <a:ext cx="1237839" cy="707886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s-ES" sz="20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</a:p>
        </p:txBody>
      </p:sp>
      <p:sp>
        <p:nvSpPr>
          <p:cNvPr id="122908" name="Oval 28"/>
          <p:cNvSpPr>
            <a:spLocks noChangeArrowheads="1"/>
          </p:cNvSpPr>
          <p:nvPr/>
        </p:nvSpPr>
        <p:spPr bwMode="auto">
          <a:xfrm>
            <a:off x="7115175" y="1485900"/>
            <a:ext cx="288925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1" name="Rectangle 31"/>
          <p:cNvSpPr>
            <a:spLocks noChangeArrowheads="1"/>
          </p:cNvSpPr>
          <p:nvPr/>
        </p:nvSpPr>
        <p:spPr bwMode="auto">
          <a:xfrm>
            <a:off x="6899275" y="29972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2" name="Text Box 32"/>
          <p:cNvSpPr txBox="1">
            <a:spLocks noChangeArrowheads="1"/>
          </p:cNvSpPr>
          <p:nvPr/>
        </p:nvSpPr>
        <p:spPr bwMode="auto">
          <a:xfrm>
            <a:off x="6659563" y="2924175"/>
            <a:ext cx="6623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solidFill>
                  <a:srgbClr val="DA5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  <a:r>
              <a:rPr lang="es-ES_tradnl" sz="1600" baseline="-25000" dirty="0">
                <a:solidFill>
                  <a:srgbClr val="DA5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122914" name="Line 34"/>
          <p:cNvSpPr>
            <a:spLocks noChangeShapeType="1"/>
          </p:cNvSpPr>
          <p:nvPr/>
        </p:nvSpPr>
        <p:spPr bwMode="auto">
          <a:xfrm flipH="1">
            <a:off x="6732588" y="3644900"/>
            <a:ext cx="1247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7212013" y="1624013"/>
            <a:ext cx="671979" cy="338554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c.”I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</p:txBody>
      </p:sp>
      <p:sp>
        <p:nvSpPr>
          <p:cNvPr id="122916" name="Line 36"/>
          <p:cNvSpPr>
            <a:spLocks noChangeShapeType="1"/>
          </p:cNvSpPr>
          <p:nvPr/>
        </p:nvSpPr>
        <p:spPr bwMode="auto">
          <a:xfrm flipH="1">
            <a:off x="6732588" y="3213100"/>
            <a:ext cx="814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17" name="Rectangle 37"/>
          <p:cNvSpPr>
            <a:spLocks noChangeArrowheads="1"/>
          </p:cNvSpPr>
          <p:nvPr/>
        </p:nvSpPr>
        <p:spPr bwMode="auto">
          <a:xfrm>
            <a:off x="1836738" y="2925763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0" name="Rectangle 40"/>
          <p:cNvSpPr>
            <a:spLocks noChangeArrowheads="1"/>
          </p:cNvSpPr>
          <p:nvPr/>
        </p:nvSpPr>
        <p:spPr bwMode="auto">
          <a:xfrm>
            <a:off x="1547813" y="3644900"/>
            <a:ext cx="7207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1" name="Rectangle 41"/>
          <p:cNvSpPr>
            <a:spLocks noChangeArrowheads="1"/>
          </p:cNvSpPr>
          <p:nvPr/>
        </p:nvSpPr>
        <p:spPr bwMode="auto">
          <a:xfrm>
            <a:off x="1258888" y="4292600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5" name="Rectangle 45"/>
          <p:cNvSpPr>
            <a:spLocks noChangeArrowheads="1"/>
          </p:cNvSpPr>
          <p:nvPr/>
        </p:nvSpPr>
        <p:spPr bwMode="auto">
          <a:xfrm>
            <a:off x="7043738" y="1485900"/>
            <a:ext cx="1444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6" name="Oval 46"/>
          <p:cNvSpPr>
            <a:spLocks noChangeArrowheads="1"/>
          </p:cNvSpPr>
          <p:nvPr/>
        </p:nvSpPr>
        <p:spPr bwMode="auto">
          <a:xfrm>
            <a:off x="5795963" y="5373688"/>
            <a:ext cx="5048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9" name="Oval 49"/>
          <p:cNvSpPr>
            <a:spLocks noChangeArrowheads="1"/>
          </p:cNvSpPr>
          <p:nvPr/>
        </p:nvSpPr>
        <p:spPr bwMode="auto">
          <a:xfrm>
            <a:off x="2124075" y="3644900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3" name="Text Box 43"/>
          <p:cNvSpPr txBox="1">
            <a:spLocks noChangeArrowheads="1"/>
          </p:cNvSpPr>
          <p:nvPr/>
        </p:nvSpPr>
        <p:spPr bwMode="auto">
          <a:xfrm>
            <a:off x="1979613" y="3789363"/>
            <a:ext cx="53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2930" name="Oval 50"/>
          <p:cNvSpPr>
            <a:spLocks noChangeArrowheads="1"/>
          </p:cNvSpPr>
          <p:nvPr/>
        </p:nvSpPr>
        <p:spPr bwMode="auto">
          <a:xfrm>
            <a:off x="1835150" y="465296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2" name="Text Box 42"/>
          <p:cNvSpPr txBox="1">
            <a:spLocks noChangeArrowheads="1"/>
          </p:cNvSpPr>
          <p:nvPr/>
        </p:nvSpPr>
        <p:spPr bwMode="auto">
          <a:xfrm>
            <a:off x="1930400" y="4389438"/>
            <a:ext cx="68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1" name="Oval 51"/>
          <p:cNvSpPr>
            <a:spLocks noChangeArrowheads="1"/>
          </p:cNvSpPr>
          <p:nvPr/>
        </p:nvSpPr>
        <p:spPr bwMode="auto">
          <a:xfrm>
            <a:off x="5724525" y="55895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7" name="Text Box 47"/>
          <p:cNvSpPr txBox="1">
            <a:spLocks noChangeArrowheads="1"/>
          </p:cNvSpPr>
          <p:nvPr/>
        </p:nvSpPr>
        <p:spPr bwMode="auto">
          <a:xfrm>
            <a:off x="5580063" y="56610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5" name="Text Box 55"/>
          <p:cNvSpPr txBox="1">
            <a:spLocks noChangeArrowheads="1"/>
          </p:cNvSpPr>
          <p:nvPr/>
        </p:nvSpPr>
        <p:spPr bwMode="auto">
          <a:xfrm>
            <a:off x="6659563" y="4492625"/>
            <a:ext cx="361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6" name="Rectangle 56"/>
          <p:cNvSpPr>
            <a:spLocks noChangeArrowheads="1"/>
          </p:cNvSpPr>
          <p:nvPr/>
        </p:nvSpPr>
        <p:spPr bwMode="auto">
          <a:xfrm>
            <a:off x="6659563" y="4005263"/>
            <a:ext cx="4333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4" name="Text Box 54"/>
          <p:cNvSpPr txBox="1">
            <a:spLocks noChangeArrowheads="1"/>
          </p:cNvSpPr>
          <p:nvPr/>
        </p:nvSpPr>
        <p:spPr bwMode="auto">
          <a:xfrm>
            <a:off x="6626225" y="4270375"/>
            <a:ext cx="520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2Cl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2933" name="Text Box 53"/>
          <p:cNvSpPr txBox="1">
            <a:spLocks noChangeArrowheads="1"/>
          </p:cNvSpPr>
          <p:nvPr/>
        </p:nvSpPr>
        <p:spPr bwMode="auto">
          <a:xfrm>
            <a:off x="6588125" y="4060825"/>
            <a:ext cx="49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40" name="Rectangle 60"/>
          <p:cNvSpPr>
            <a:spLocks noChangeArrowheads="1"/>
          </p:cNvSpPr>
          <p:nvPr/>
        </p:nvSpPr>
        <p:spPr bwMode="auto">
          <a:xfrm>
            <a:off x="2411413" y="3644900"/>
            <a:ext cx="1444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1" name="Rectangle 61"/>
          <p:cNvSpPr>
            <a:spLocks noChangeArrowheads="1"/>
          </p:cNvSpPr>
          <p:nvPr/>
        </p:nvSpPr>
        <p:spPr bwMode="auto">
          <a:xfrm>
            <a:off x="2339975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9" name="Freeform 59"/>
          <p:cNvSpPr>
            <a:spLocks/>
          </p:cNvSpPr>
          <p:nvPr/>
        </p:nvSpPr>
        <p:spPr bwMode="auto">
          <a:xfrm>
            <a:off x="2268538" y="4797425"/>
            <a:ext cx="287337" cy="155575"/>
          </a:xfrm>
          <a:custGeom>
            <a:avLst/>
            <a:gdLst>
              <a:gd name="T0" fmla="*/ 0 w 181"/>
              <a:gd name="T1" fmla="*/ 98 h 98"/>
              <a:gd name="T2" fmla="*/ 91 w 181"/>
              <a:gd name="T3" fmla="*/ 7 h 98"/>
              <a:gd name="T4" fmla="*/ 181 w 181"/>
              <a:gd name="T5" fmla="*/ 5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98">
                <a:moveTo>
                  <a:pt x="0" y="98"/>
                </a:moveTo>
                <a:cubicBezTo>
                  <a:pt x="30" y="56"/>
                  <a:pt x="61" y="14"/>
                  <a:pt x="91" y="7"/>
                </a:cubicBezTo>
                <a:cubicBezTo>
                  <a:pt x="121" y="0"/>
                  <a:pt x="166" y="45"/>
                  <a:pt x="181" y="5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38" name="Freeform 58"/>
          <p:cNvSpPr>
            <a:spLocks/>
          </p:cNvSpPr>
          <p:nvPr/>
        </p:nvSpPr>
        <p:spPr bwMode="auto">
          <a:xfrm>
            <a:off x="2268538" y="3716338"/>
            <a:ext cx="287337" cy="155575"/>
          </a:xfrm>
          <a:custGeom>
            <a:avLst/>
            <a:gdLst>
              <a:gd name="T0" fmla="*/ 0 w 181"/>
              <a:gd name="T1" fmla="*/ 98 h 98"/>
              <a:gd name="T2" fmla="*/ 91 w 181"/>
              <a:gd name="T3" fmla="*/ 7 h 98"/>
              <a:gd name="T4" fmla="*/ 181 w 181"/>
              <a:gd name="T5" fmla="*/ 5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98">
                <a:moveTo>
                  <a:pt x="0" y="98"/>
                </a:moveTo>
                <a:cubicBezTo>
                  <a:pt x="30" y="56"/>
                  <a:pt x="61" y="14"/>
                  <a:pt x="91" y="7"/>
                </a:cubicBezTo>
                <a:cubicBezTo>
                  <a:pt x="121" y="0"/>
                  <a:pt x="166" y="45"/>
                  <a:pt x="181" y="5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24" name="Oval 44"/>
          <p:cNvSpPr>
            <a:spLocks noChangeArrowheads="1"/>
          </p:cNvSpPr>
          <p:nvPr/>
        </p:nvSpPr>
        <p:spPr bwMode="auto">
          <a:xfrm>
            <a:off x="1836738" y="3644900"/>
            <a:ext cx="863600" cy="1439863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3" name="Oval 63"/>
          <p:cNvSpPr>
            <a:spLocks noChangeArrowheads="1"/>
          </p:cNvSpPr>
          <p:nvPr/>
        </p:nvSpPr>
        <p:spPr bwMode="auto">
          <a:xfrm>
            <a:off x="2484438" y="2708275"/>
            <a:ext cx="1428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9" name="Oval 39"/>
          <p:cNvSpPr>
            <a:spLocks noChangeArrowheads="1"/>
          </p:cNvSpPr>
          <p:nvPr/>
        </p:nvSpPr>
        <p:spPr bwMode="auto">
          <a:xfrm>
            <a:off x="1170269" y="2364051"/>
            <a:ext cx="1439863" cy="574675"/>
          </a:xfrm>
          <a:prstGeom prst="ellipse">
            <a:avLst/>
          </a:prstGeom>
          <a:solidFill>
            <a:srgbClr val="FFC775"/>
          </a:solidFill>
          <a:ln w="38100">
            <a:solidFill>
              <a:srgbClr val="F47A00"/>
            </a:solidFill>
            <a:round/>
            <a:headEnd/>
            <a:tailEnd/>
          </a:ln>
          <a:effectLst>
            <a:outerShdw dist="40161" dir="1106097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8" name="Text Box 38"/>
          <p:cNvSpPr txBox="1">
            <a:spLocks noChangeArrowheads="1"/>
          </p:cNvSpPr>
          <p:nvPr/>
        </p:nvSpPr>
        <p:spPr bwMode="auto">
          <a:xfrm>
            <a:off x="1211701" y="2436813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122944" name="Oval 64"/>
          <p:cNvSpPr>
            <a:spLocks noChangeArrowheads="1"/>
          </p:cNvSpPr>
          <p:nvPr/>
        </p:nvSpPr>
        <p:spPr bwMode="auto">
          <a:xfrm>
            <a:off x="2411413" y="30686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5" name="Oval 65"/>
          <p:cNvSpPr>
            <a:spLocks noChangeArrowheads="1"/>
          </p:cNvSpPr>
          <p:nvPr/>
        </p:nvSpPr>
        <p:spPr bwMode="auto">
          <a:xfrm>
            <a:off x="2627313" y="32845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6" name="Oval 66"/>
          <p:cNvSpPr>
            <a:spLocks noChangeArrowheads="1"/>
          </p:cNvSpPr>
          <p:nvPr/>
        </p:nvSpPr>
        <p:spPr bwMode="auto">
          <a:xfrm>
            <a:off x="2339975" y="3500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7" name="Oval 67"/>
          <p:cNvSpPr>
            <a:spLocks noChangeArrowheads="1"/>
          </p:cNvSpPr>
          <p:nvPr/>
        </p:nvSpPr>
        <p:spPr bwMode="auto">
          <a:xfrm>
            <a:off x="2123728" y="32845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8" name="Oval 68"/>
          <p:cNvSpPr>
            <a:spLocks noChangeArrowheads="1"/>
          </p:cNvSpPr>
          <p:nvPr/>
        </p:nvSpPr>
        <p:spPr bwMode="auto">
          <a:xfrm>
            <a:off x="2555875" y="29241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9" name="Oval 69"/>
          <p:cNvSpPr>
            <a:spLocks noChangeArrowheads="1"/>
          </p:cNvSpPr>
          <p:nvPr/>
        </p:nvSpPr>
        <p:spPr bwMode="auto">
          <a:xfrm>
            <a:off x="2484438" y="335756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0" name="Oval 70"/>
          <p:cNvSpPr>
            <a:spLocks noChangeArrowheads="1"/>
          </p:cNvSpPr>
          <p:nvPr/>
        </p:nvSpPr>
        <p:spPr bwMode="auto">
          <a:xfrm>
            <a:off x="2124075" y="30686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1" name="Oval 71"/>
          <p:cNvSpPr>
            <a:spLocks noChangeArrowheads="1"/>
          </p:cNvSpPr>
          <p:nvPr/>
        </p:nvSpPr>
        <p:spPr bwMode="auto">
          <a:xfrm>
            <a:off x="1979613" y="321310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2" name="Oval 72"/>
          <p:cNvSpPr>
            <a:spLocks noChangeArrowheads="1"/>
          </p:cNvSpPr>
          <p:nvPr/>
        </p:nvSpPr>
        <p:spPr bwMode="auto">
          <a:xfrm>
            <a:off x="4140200" y="198913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3" name="Oval 73"/>
          <p:cNvSpPr>
            <a:spLocks noChangeArrowheads="1"/>
          </p:cNvSpPr>
          <p:nvPr/>
        </p:nvSpPr>
        <p:spPr bwMode="auto">
          <a:xfrm>
            <a:off x="3924300" y="22050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4" name="Oval 74"/>
          <p:cNvSpPr>
            <a:spLocks noChangeArrowheads="1"/>
          </p:cNvSpPr>
          <p:nvPr/>
        </p:nvSpPr>
        <p:spPr bwMode="auto">
          <a:xfrm>
            <a:off x="3203575" y="26368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5" name="Oval 75"/>
          <p:cNvSpPr>
            <a:spLocks noChangeArrowheads="1"/>
          </p:cNvSpPr>
          <p:nvPr/>
        </p:nvSpPr>
        <p:spPr bwMode="auto">
          <a:xfrm>
            <a:off x="3276600" y="3213100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6" name="Oval 76"/>
          <p:cNvSpPr>
            <a:spLocks noChangeArrowheads="1"/>
          </p:cNvSpPr>
          <p:nvPr/>
        </p:nvSpPr>
        <p:spPr bwMode="auto">
          <a:xfrm>
            <a:off x="3276600" y="31416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7" name="Oval 77"/>
          <p:cNvSpPr>
            <a:spLocks noChangeArrowheads="1"/>
          </p:cNvSpPr>
          <p:nvPr/>
        </p:nvSpPr>
        <p:spPr bwMode="auto">
          <a:xfrm>
            <a:off x="3348038" y="335915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8" name="Oval 78"/>
          <p:cNvSpPr>
            <a:spLocks noChangeArrowheads="1"/>
          </p:cNvSpPr>
          <p:nvPr/>
        </p:nvSpPr>
        <p:spPr bwMode="auto">
          <a:xfrm>
            <a:off x="2843213" y="3500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9" name="Oval 79"/>
          <p:cNvSpPr>
            <a:spLocks noChangeArrowheads="1"/>
          </p:cNvSpPr>
          <p:nvPr/>
        </p:nvSpPr>
        <p:spPr bwMode="auto">
          <a:xfrm>
            <a:off x="3492500" y="32861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0" name="Oval 80"/>
          <p:cNvSpPr>
            <a:spLocks noChangeArrowheads="1"/>
          </p:cNvSpPr>
          <p:nvPr/>
        </p:nvSpPr>
        <p:spPr bwMode="auto">
          <a:xfrm>
            <a:off x="3419475" y="321468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1" name="Oval 81"/>
          <p:cNvSpPr>
            <a:spLocks noChangeArrowheads="1"/>
          </p:cNvSpPr>
          <p:nvPr/>
        </p:nvSpPr>
        <p:spPr bwMode="auto">
          <a:xfrm>
            <a:off x="3419475" y="335915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2" name="Oval 82"/>
          <p:cNvSpPr>
            <a:spLocks noChangeArrowheads="1"/>
          </p:cNvSpPr>
          <p:nvPr/>
        </p:nvSpPr>
        <p:spPr bwMode="auto">
          <a:xfrm>
            <a:off x="3348038" y="32861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3" name="Oval 83"/>
          <p:cNvSpPr>
            <a:spLocks noChangeArrowheads="1"/>
          </p:cNvSpPr>
          <p:nvPr/>
        </p:nvSpPr>
        <p:spPr bwMode="auto">
          <a:xfrm>
            <a:off x="4068763" y="2060575"/>
            <a:ext cx="358775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4" name="Oval 84"/>
          <p:cNvSpPr>
            <a:spLocks noChangeArrowheads="1"/>
          </p:cNvSpPr>
          <p:nvPr/>
        </p:nvSpPr>
        <p:spPr bwMode="auto">
          <a:xfrm>
            <a:off x="4140200" y="22780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5" name="Oval 85"/>
          <p:cNvSpPr>
            <a:spLocks noChangeArrowheads="1"/>
          </p:cNvSpPr>
          <p:nvPr/>
        </p:nvSpPr>
        <p:spPr bwMode="auto">
          <a:xfrm>
            <a:off x="4284663" y="220503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6" name="Oval 86"/>
          <p:cNvSpPr>
            <a:spLocks noChangeArrowheads="1"/>
          </p:cNvSpPr>
          <p:nvPr/>
        </p:nvSpPr>
        <p:spPr bwMode="auto">
          <a:xfrm>
            <a:off x="4211638" y="21336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7" name="Oval 87"/>
          <p:cNvSpPr>
            <a:spLocks noChangeArrowheads="1"/>
          </p:cNvSpPr>
          <p:nvPr/>
        </p:nvSpPr>
        <p:spPr bwMode="auto">
          <a:xfrm>
            <a:off x="4211638" y="2278063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8" name="Oval 88"/>
          <p:cNvSpPr>
            <a:spLocks noChangeArrowheads="1"/>
          </p:cNvSpPr>
          <p:nvPr/>
        </p:nvSpPr>
        <p:spPr bwMode="auto">
          <a:xfrm>
            <a:off x="4140200" y="220503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9" name="Oval 89"/>
          <p:cNvSpPr>
            <a:spLocks noChangeArrowheads="1"/>
          </p:cNvSpPr>
          <p:nvPr/>
        </p:nvSpPr>
        <p:spPr bwMode="auto">
          <a:xfrm>
            <a:off x="3492500" y="2420938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0" name="Oval 90"/>
          <p:cNvSpPr>
            <a:spLocks noChangeArrowheads="1"/>
          </p:cNvSpPr>
          <p:nvPr/>
        </p:nvSpPr>
        <p:spPr bwMode="auto">
          <a:xfrm>
            <a:off x="3563938" y="26384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1" name="Oval 91"/>
          <p:cNvSpPr>
            <a:spLocks noChangeArrowheads="1"/>
          </p:cNvSpPr>
          <p:nvPr/>
        </p:nvSpPr>
        <p:spPr bwMode="auto">
          <a:xfrm>
            <a:off x="3708400" y="256540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2" name="Oval 92"/>
          <p:cNvSpPr>
            <a:spLocks noChangeArrowheads="1"/>
          </p:cNvSpPr>
          <p:nvPr/>
        </p:nvSpPr>
        <p:spPr bwMode="auto">
          <a:xfrm>
            <a:off x="3635375" y="24939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3" name="Oval 93"/>
          <p:cNvSpPr>
            <a:spLocks noChangeArrowheads="1"/>
          </p:cNvSpPr>
          <p:nvPr/>
        </p:nvSpPr>
        <p:spPr bwMode="auto">
          <a:xfrm>
            <a:off x="3635375" y="26384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4" name="Oval 94"/>
          <p:cNvSpPr>
            <a:spLocks noChangeArrowheads="1"/>
          </p:cNvSpPr>
          <p:nvPr/>
        </p:nvSpPr>
        <p:spPr bwMode="auto">
          <a:xfrm>
            <a:off x="3563938" y="25654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8" name="Text Box 32"/>
          <p:cNvSpPr txBox="1">
            <a:spLocks noChangeArrowheads="1"/>
          </p:cNvSpPr>
          <p:nvPr/>
        </p:nvSpPr>
        <p:spPr bwMode="auto">
          <a:xfrm>
            <a:off x="6685916" y="3359150"/>
            <a:ext cx="4908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endParaRPr lang="es-ES_tradnl" sz="1600" baseline="-250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6156325" y="3141663"/>
            <a:ext cx="287883" cy="4318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 rot="5400000">
            <a:off x="6064794" y="3233195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PLC</a:t>
            </a:r>
            <a:endParaRPr lang="es-VE" dirty="0"/>
          </a:p>
        </p:txBody>
      </p:sp>
      <p:sp>
        <p:nvSpPr>
          <p:cNvPr id="93" name="Text Box 54"/>
          <p:cNvSpPr txBox="1">
            <a:spLocks noChangeArrowheads="1"/>
          </p:cNvSpPr>
          <p:nvPr/>
        </p:nvSpPr>
        <p:spPr bwMode="auto">
          <a:xfrm>
            <a:off x="476566" y="483384"/>
            <a:ext cx="1576072" cy="92333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/>
            <a:r>
              <a:rPr lang="es-ES" sz="1800" dirty="0" smtClean="0">
                <a:latin typeface="Comic Sans MS" pitchFamily="66" charset="0"/>
              </a:rPr>
              <a:t>S. Enzimas </a:t>
            </a:r>
          </a:p>
          <a:p>
            <a:pPr marL="0" indent="0" algn="ctr"/>
            <a:r>
              <a:rPr lang="es-ES" sz="1800" dirty="0" smtClean="0">
                <a:latin typeface="Comic Sans MS" pitchFamily="66" charset="0"/>
              </a:rPr>
              <a:t>Pancreáticas</a:t>
            </a:r>
          </a:p>
          <a:p>
            <a:pPr algn="ctr"/>
            <a:r>
              <a:rPr lang="es-ES" sz="1800" dirty="0" smtClean="0">
                <a:latin typeface="Comic Sans MS" pitchFamily="66" charset="0"/>
              </a:rPr>
              <a:t>Secuencia </a:t>
            </a:r>
          </a:p>
        </p:txBody>
      </p:sp>
      <p:sp>
        <p:nvSpPr>
          <p:cNvPr id="91" name="Oval 70"/>
          <p:cNvSpPr>
            <a:spLocks noChangeArrowheads="1"/>
          </p:cNvSpPr>
          <p:nvPr/>
        </p:nvSpPr>
        <p:spPr bwMode="auto">
          <a:xfrm>
            <a:off x="3059832" y="2996952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" name="Oval 70"/>
          <p:cNvSpPr>
            <a:spLocks noChangeArrowheads="1"/>
          </p:cNvSpPr>
          <p:nvPr/>
        </p:nvSpPr>
        <p:spPr bwMode="auto">
          <a:xfrm>
            <a:off x="2842791" y="33559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" name="Oval 70"/>
          <p:cNvSpPr>
            <a:spLocks noChangeArrowheads="1"/>
          </p:cNvSpPr>
          <p:nvPr/>
        </p:nvSpPr>
        <p:spPr bwMode="auto">
          <a:xfrm>
            <a:off x="2914799" y="2996952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" name="Oval 70"/>
          <p:cNvSpPr>
            <a:spLocks noChangeArrowheads="1"/>
          </p:cNvSpPr>
          <p:nvPr/>
        </p:nvSpPr>
        <p:spPr bwMode="auto">
          <a:xfrm>
            <a:off x="2276475" y="32210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" name="Oval 70"/>
          <p:cNvSpPr>
            <a:spLocks noChangeArrowheads="1"/>
          </p:cNvSpPr>
          <p:nvPr/>
        </p:nvSpPr>
        <p:spPr bwMode="auto">
          <a:xfrm>
            <a:off x="1979712" y="3373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" name="Oval 70"/>
          <p:cNvSpPr>
            <a:spLocks noChangeArrowheads="1"/>
          </p:cNvSpPr>
          <p:nvPr/>
        </p:nvSpPr>
        <p:spPr bwMode="auto">
          <a:xfrm>
            <a:off x="2339752" y="3373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" name="Oval 70"/>
          <p:cNvSpPr>
            <a:spLocks noChangeArrowheads="1"/>
          </p:cNvSpPr>
          <p:nvPr/>
        </p:nvSpPr>
        <p:spPr bwMode="auto">
          <a:xfrm>
            <a:off x="1835696" y="35258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" name="Oval 67"/>
          <p:cNvSpPr>
            <a:spLocks noChangeArrowheads="1"/>
          </p:cNvSpPr>
          <p:nvPr/>
        </p:nvSpPr>
        <p:spPr bwMode="auto">
          <a:xfrm>
            <a:off x="2122711" y="3499991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" name="Oval 67"/>
          <p:cNvSpPr>
            <a:spLocks noChangeArrowheads="1"/>
          </p:cNvSpPr>
          <p:nvPr/>
        </p:nvSpPr>
        <p:spPr bwMode="auto">
          <a:xfrm>
            <a:off x="1691680" y="34369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" name="Oval 67"/>
          <p:cNvSpPr>
            <a:spLocks noChangeArrowheads="1"/>
          </p:cNvSpPr>
          <p:nvPr/>
        </p:nvSpPr>
        <p:spPr bwMode="auto">
          <a:xfrm>
            <a:off x="1907704" y="306896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" name="Oval 67"/>
          <p:cNvSpPr>
            <a:spLocks noChangeArrowheads="1"/>
          </p:cNvSpPr>
          <p:nvPr/>
        </p:nvSpPr>
        <p:spPr bwMode="auto">
          <a:xfrm>
            <a:off x="1835696" y="3283967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" name="Oval 67"/>
          <p:cNvSpPr>
            <a:spLocks noChangeArrowheads="1"/>
          </p:cNvSpPr>
          <p:nvPr/>
        </p:nvSpPr>
        <p:spPr bwMode="auto">
          <a:xfrm>
            <a:off x="2482751" y="3211959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" name="Oval 67"/>
          <p:cNvSpPr>
            <a:spLocks noChangeArrowheads="1"/>
          </p:cNvSpPr>
          <p:nvPr/>
        </p:nvSpPr>
        <p:spPr bwMode="auto">
          <a:xfrm>
            <a:off x="2338735" y="2924944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9" name="Text Box 29"/>
          <p:cNvSpPr txBox="1">
            <a:spLocks noChangeArrowheads="1"/>
          </p:cNvSpPr>
          <p:nvPr/>
        </p:nvSpPr>
        <p:spPr bwMode="auto">
          <a:xfrm>
            <a:off x="6165185" y="5061475"/>
            <a:ext cx="2738250" cy="14465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u="sng" dirty="0"/>
              <a:t>F. Cefálica y Gástrica</a:t>
            </a:r>
            <a:r>
              <a:rPr lang="es-ES_tradnl" sz="1800" b="0" dirty="0"/>
              <a:t>:</a:t>
            </a:r>
          </a:p>
          <a:p>
            <a:pPr algn="l"/>
            <a:r>
              <a:rPr lang="es-ES_tradnl" sz="18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dirty="0"/>
              <a:t>y </a:t>
            </a: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Gastrina</a:t>
            </a:r>
          </a:p>
          <a:p>
            <a:pPr algn="l"/>
            <a:endParaRPr lang="es-ES_tradnl" b="0" dirty="0"/>
          </a:p>
          <a:p>
            <a:pPr algn="l"/>
            <a:r>
              <a:rPr lang="es-ES_tradnl" sz="1800" u="sng" dirty="0"/>
              <a:t>F. Intestinal</a:t>
            </a:r>
            <a:r>
              <a:rPr lang="es-ES_tradnl" sz="1800" dirty="0"/>
              <a:t>:</a:t>
            </a:r>
            <a:r>
              <a:rPr lang="es-ES_tradnl" sz="1600" dirty="0"/>
              <a:t> </a:t>
            </a:r>
          </a:p>
          <a:p>
            <a:pPr algn="l"/>
            <a:r>
              <a:rPr lang="es-ES_tradnl" sz="2000" dirty="0">
                <a:solidFill>
                  <a:srgbClr val="DA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 animBg="1"/>
      <p:bldP spid="122887" grpId="0" animBg="1"/>
      <p:bldP spid="122890" grpId="0" animBg="1"/>
      <p:bldP spid="122893" grpId="0" animBg="1"/>
      <p:bldP spid="122894" grpId="0" animBg="1"/>
      <p:bldP spid="122895" grpId="0" animBg="1"/>
      <p:bldP spid="122899" grpId="0" animBg="1"/>
      <p:bldP spid="122900" grpId="0"/>
      <p:bldP spid="122901" grpId="0" animBg="1"/>
      <p:bldP spid="122902" grpId="0" animBg="1"/>
      <p:bldP spid="122905" grpId="0" animBg="1"/>
      <p:bldP spid="122914" grpId="0" animBg="1"/>
      <p:bldP spid="122915" grpId="0" animBg="1"/>
      <p:bldP spid="122916" grpId="0" animBg="1"/>
      <p:bldP spid="122924" grpId="0" animBg="1"/>
      <p:bldP spid="122943" grpId="0" animBg="1"/>
      <p:bldP spid="122919" grpId="0" animBg="1"/>
      <p:bldP spid="122918" grpId="0"/>
      <p:bldP spid="122948" grpId="0" animBg="1"/>
      <p:bldP spid="12290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receptores c pancre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" t="2060" r="3397" b="23613"/>
          <a:stretch>
            <a:fillRect/>
          </a:stretch>
        </p:blipFill>
        <p:spPr bwMode="auto">
          <a:xfrm>
            <a:off x="395288" y="1052513"/>
            <a:ext cx="7993062" cy="469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7" name="Oval 9"/>
          <p:cNvSpPr>
            <a:spLocks noChangeArrowheads="1"/>
          </p:cNvSpPr>
          <p:nvPr/>
        </p:nvSpPr>
        <p:spPr bwMode="auto">
          <a:xfrm>
            <a:off x="827088" y="4581525"/>
            <a:ext cx="1940339" cy="935038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900113" y="620713"/>
            <a:ext cx="115160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722312" y="5595103"/>
            <a:ext cx="1793875" cy="66992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Receptores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basolateral </a:t>
            </a:r>
          </a:p>
        </p:txBody>
      </p:sp>
      <p:sp>
        <p:nvSpPr>
          <p:cNvPr id="104465" name="Oval 17"/>
          <p:cNvSpPr>
            <a:spLocks noChangeArrowheads="1"/>
          </p:cNvSpPr>
          <p:nvPr/>
        </p:nvSpPr>
        <p:spPr bwMode="auto">
          <a:xfrm>
            <a:off x="6804025" y="1484313"/>
            <a:ext cx="16557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7019925" y="2636838"/>
            <a:ext cx="1439863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5795963" y="3356992"/>
            <a:ext cx="1296987" cy="2508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0" name="Text Box 22"/>
          <p:cNvSpPr txBox="1">
            <a:spLocks noChangeArrowheads="1"/>
          </p:cNvSpPr>
          <p:nvPr/>
        </p:nvSpPr>
        <p:spPr bwMode="auto">
          <a:xfrm>
            <a:off x="6845820" y="3429000"/>
            <a:ext cx="1398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Exocitosis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>
            <a:off x="5040053" y="2852936"/>
            <a:ext cx="1692536" cy="798314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6858681" y="3429000"/>
            <a:ext cx="1368425" cy="4318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2" name="Oval 24"/>
          <p:cNvSpPr>
            <a:spLocks noChangeArrowheads="1"/>
          </p:cNvSpPr>
          <p:nvPr/>
        </p:nvSpPr>
        <p:spPr bwMode="auto">
          <a:xfrm>
            <a:off x="1116013" y="46529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823327" y="4682173"/>
            <a:ext cx="90922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>
                <a:solidFill>
                  <a:srgbClr val="DA7326"/>
                </a:solidFill>
              </a:rPr>
              <a:t>CCK</a:t>
            </a:r>
          </a:p>
          <a:p>
            <a:r>
              <a:rPr lang="es-ES_tradnl" dirty="0">
                <a:solidFill>
                  <a:srgbClr val="C00000"/>
                </a:solidFill>
              </a:rPr>
              <a:t>Gastrina</a:t>
            </a:r>
          </a:p>
        </p:txBody>
      </p:sp>
      <p:sp>
        <p:nvSpPr>
          <p:cNvPr id="104473" name="Oval 25"/>
          <p:cNvSpPr>
            <a:spLocks noChangeArrowheads="1"/>
          </p:cNvSpPr>
          <p:nvPr/>
        </p:nvSpPr>
        <p:spPr bwMode="auto">
          <a:xfrm>
            <a:off x="2773363" y="3933825"/>
            <a:ext cx="719137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4" name="Rectangle 26"/>
          <p:cNvSpPr>
            <a:spLocks noChangeArrowheads="1"/>
          </p:cNvSpPr>
          <p:nvPr/>
        </p:nvSpPr>
        <p:spPr bwMode="auto">
          <a:xfrm>
            <a:off x="2700338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5" name="Text Box 27"/>
          <p:cNvSpPr txBox="1">
            <a:spLocks noChangeArrowheads="1"/>
          </p:cNvSpPr>
          <p:nvPr/>
        </p:nvSpPr>
        <p:spPr bwMode="auto">
          <a:xfrm>
            <a:off x="2771775" y="4052888"/>
            <a:ext cx="639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Ca</a:t>
            </a:r>
            <a:r>
              <a:rPr lang="es-ES_tradnl" sz="1800" baseline="30000"/>
              <a:t>++</a:t>
            </a:r>
          </a:p>
        </p:txBody>
      </p:sp>
      <p:sp>
        <p:nvSpPr>
          <p:cNvPr id="104460" name="Oval 12"/>
          <p:cNvSpPr>
            <a:spLocks noChangeArrowheads="1"/>
          </p:cNvSpPr>
          <p:nvPr/>
        </p:nvSpPr>
        <p:spPr bwMode="auto">
          <a:xfrm>
            <a:off x="2771775" y="3932238"/>
            <a:ext cx="647700" cy="5762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7207446" y="4137667"/>
            <a:ext cx="82502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/>
              <a:t>LUZ</a:t>
            </a:r>
            <a:endParaRPr lang="es-ES" sz="2000" dirty="0"/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4860032" y="1844675"/>
            <a:ext cx="360040" cy="792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4419721" y="1393372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Vesículas cargadas </a:t>
            </a:r>
          </a:p>
          <a:p>
            <a:r>
              <a:rPr lang="es-VE" dirty="0" smtClean="0"/>
              <a:t>de gránulos enzimáticos</a:t>
            </a:r>
            <a:endParaRPr lang="es-VE" dirty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848586" y="5031799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R. CCKA</a:t>
            </a:r>
            <a:endParaRPr lang="es-VE" dirty="0"/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136758" y="6416987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308513" y="5339576"/>
            <a:ext cx="1263487" cy="707886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c. </a:t>
            </a:r>
            <a:r>
              <a:rPr lang="es-ES" sz="2000" b="0" dirty="0" err="1" smtClean="0"/>
              <a:t>Acinar</a:t>
            </a:r>
            <a:endParaRPr lang="es-ES" sz="2000" b="0" dirty="0"/>
          </a:p>
          <a:p>
            <a:r>
              <a:rPr lang="es-ES" sz="2000" b="0" dirty="0"/>
              <a:t>Páncreas</a:t>
            </a:r>
          </a:p>
        </p:txBody>
      </p:sp>
      <p:sp>
        <p:nvSpPr>
          <p:cNvPr id="28" name="Text Box 54"/>
          <p:cNvSpPr txBox="1">
            <a:spLocks noChangeArrowheads="1"/>
          </p:cNvSpPr>
          <p:nvPr/>
        </p:nvSpPr>
        <p:spPr bwMode="auto">
          <a:xfrm>
            <a:off x="6743793" y="1027261"/>
            <a:ext cx="1930337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1. </a:t>
            </a:r>
            <a:r>
              <a:rPr lang="es-ES" sz="1800" dirty="0" smtClean="0">
                <a:latin typeface="Comic Sans MS" pitchFamily="66" charset="0"/>
              </a:rPr>
              <a:t>Sec. Enzimas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6945772" y="401710"/>
            <a:ext cx="1728358" cy="523220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/>
              <a:t>III. PROCESO </a:t>
            </a:r>
          </a:p>
          <a:p>
            <a:pPr algn="l"/>
            <a:r>
              <a:rPr lang="es-ES" dirty="0"/>
              <a:t>      </a:t>
            </a:r>
            <a:r>
              <a:rPr lang="es-ES" dirty="0" smtClean="0"/>
              <a:t>SECRECIÓN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 bwMode="auto">
          <a:xfrm>
            <a:off x="1187624" y="4068010"/>
            <a:ext cx="325504" cy="2785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10248" y="4075661"/>
            <a:ext cx="580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solidFill>
                  <a:srgbClr val="0000CC"/>
                </a:solidFill>
              </a:rPr>
              <a:t>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62" grpId="0" animBg="1"/>
      <p:bldP spid="104470" grpId="0"/>
      <p:bldP spid="104471" grpId="0" animBg="1"/>
      <p:bldP spid="104458" grpId="0" animBg="1"/>
      <p:bldP spid="10446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387475" y="2589213"/>
            <a:ext cx="766763" cy="1035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>
                <a:solidFill>
                  <a:srgbClr val="DA5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  <a:p>
            <a:pPr algn="l"/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  <a:p>
            <a:pPr algn="l"/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716398" y="2746375"/>
            <a:ext cx="1760417" cy="707886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Ca</a:t>
            </a:r>
            <a:r>
              <a:rPr lang="es-ES_tradnl" sz="20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citoplasma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6067425" y="2693988"/>
            <a:ext cx="1598613" cy="1035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/>
              <a:t>Exocitosis </a:t>
            </a:r>
          </a:p>
          <a:p>
            <a:pPr algn="l"/>
            <a:r>
              <a:rPr lang="es-ES_tradnl" sz="2000" b="0"/>
              <a:t>Gránulos </a:t>
            </a:r>
          </a:p>
          <a:p>
            <a:pPr algn="l"/>
            <a:r>
              <a:rPr lang="es-ES_tradnl" sz="2000" b="0"/>
              <a:t>enzimáticos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2322513" y="2811463"/>
            <a:ext cx="10588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M. basal</a:t>
            </a:r>
          </a:p>
          <a:p>
            <a:pPr algn="l"/>
            <a:r>
              <a:rPr lang="es-ES_tradnl" sz="1600"/>
              <a:t>c. acinar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5906293" y="4849813"/>
            <a:ext cx="1920875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LUZ </a:t>
            </a:r>
          </a:p>
          <a:p>
            <a:r>
              <a:rPr lang="es-ES_tradnl" sz="2400"/>
              <a:t>DUODENAL</a:t>
            </a:r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6635490" y="3776975"/>
            <a:ext cx="271462" cy="1040299"/>
          </a:xfrm>
          <a:prstGeom prst="downArrow">
            <a:avLst>
              <a:gd name="adj1" fmla="val 50000"/>
              <a:gd name="adj2" fmla="val 46345"/>
            </a:avLst>
          </a:prstGeom>
          <a:solidFill>
            <a:srgbClr val="FFC1C1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>
            <a:off x="1979613" y="3141663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>
            <a:off x="3348038" y="3141663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>
            <a:off x="5484814" y="3141663"/>
            <a:ext cx="5270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1116013" y="1196975"/>
            <a:ext cx="8636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845288" y="4026928"/>
            <a:ext cx="1176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Conducto </a:t>
            </a:r>
          </a:p>
          <a:p>
            <a:r>
              <a:rPr lang="es-VE" dirty="0" smtClean="0"/>
              <a:t>pancreático</a:t>
            </a:r>
            <a:endParaRPr lang="es-VE" dirty="0"/>
          </a:p>
        </p:txBody>
      </p:sp>
      <p:sp>
        <p:nvSpPr>
          <p:cNvPr id="17" name="Text Box 54"/>
          <p:cNvSpPr txBox="1">
            <a:spLocks noChangeArrowheads="1"/>
          </p:cNvSpPr>
          <p:nvPr/>
        </p:nvSpPr>
        <p:spPr bwMode="auto">
          <a:xfrm>
            <a:off x="6458636" y="1116649"/>
            <a:ext cx="2040943" cy="338554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1</a:t>
            </a:r>
            <a:r>
              <a:rPr lang="es-ES" sz="1600" dirty="0" smtClean="0">
                <a:latin typeface="Comic Sans MS" pitchFamily="66" charset="0"/>
              </a:rPr>
              <a:t>. Sec. ENZIMAS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6771221" y="472669"/>
            <a:ext cx="1728358" cy="523220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/>
              <a:t>III. PROCESO </a:t>
            </a:r>
          </a:p>
          <a:p>
            <a:pPr algn="l"/>
            <a:r>
              <a:rPr lang="es-ES" dirty="0"/>
              <a:t>      </a:t>
            </a:r>
            <a:r>
              <a:rPr lang="es-ES" dirty="0" smtClean="0"/>
              <a:t>SECRECIÓN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animBg="1"/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2" grpId="0" animBg="1"/>
      <p:bldP spid="112653" grpId="0" animBg="1"/>
      <p:bldP spid="112654" grpId="0" animBg="1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7233621" y="996920"/>
            <a:ext cx="1561646" cy="400110"/>
          </a:xfrm>
          <a:prstGeom prst="rect">
            <a:avLst/>
          </a:prstGeom>
          <a:solidFill>
            <a:srgbClr val="FFD243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Acción CCK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1431925" y="2101056"/>
            <a:ext cx="3260829" cy="3816429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800" b="0" dirty="0"/>
          </a:p>
          <a:p>
            <a:pPr algn="l"/>
            <a:r>
              <a:rPr lang="es-ES_tradnl" sz="2400" b="0" dirty="0"/>
              <a:t>ENZIMAS</a:t>
            </a:r>
          </a:p>
          <a:p>
            <a:pPr algn="l"/>
            <a:endParaRPr lang="es-ES_tradnl" sz="1000" b="0" dirty="0"/>
          </a:p>
          <a:p>
            <a:pPr algn="l"/>
            <a:r>
              <a:rPr lang="es-ES_tradnl" sz="1800" b="0" dirty="0">
                <a:solidFill>
                  <a:srgbClr val="FF3300"/>
                </a:solidFill>
              </a:rPr>
              <a:t>*</a:t>
            </a:r>
            <a:r>
              <a:rPr lang="es-ES_tradnl" sz="1800" b="0" dirty="0">
                <a:solidFill>
                  <a:srgbClr val="FF0066"/>
                </a:solidFill>
              </a:rPr>
              <a:t> </a:t>
            </a:r>
            <a:r>
              <a:rPr lang="es-ES_tradnl" sz="2400" b="0" dirty="0">
                <a:solidFill>
                  <a:srgbClr val="006666"/>
                </a:solidFill>
              </a:rPr>
              <a:t>M. apical </a:t>
            </a:r>
            <a:r>
              <a:rPr lang="es-ES_tradnl" sz="2400" b="0" dirty="0" err="1">
                <a:solidFill>
                  <a:srgbClr val="006666"/>
                </a:solidFill>
              </a:rPr>
              <a:t>enterocito</a:t>
            </a:r>
            <a:endParaRPr lang="es-ES_tradnl" sz="2400" b="0" dirty="0">
              <a:solidFill>
                <a:srgbClr val="006666"/>
              </a:solidFill>
            </a:endParaRPr>
          </a:p>
          <a:p>
            <a:pPr marL="185738" indent="-185738" algn="l">
              <a:buFont typeface="Arial" panose="020B0604020202020204" pitchFamily="34" charset="0"/>
              <a:buChar char="•"/>
            </a:pPr>
            <a:r>
              <a:rPr lang="es-ES_tradnl" sz="1600" b="0" dirty="0" err="1" smtClean="0"/>
              <a:t>Enteropeptidasa</a:t>
            </a:r>
            <a:r>
              <a:rPr lang="es-ES_tradnl" sz="1600" b="0" dirty="0" smtClean="0"/>
              <a:t> </a:t>
            </a:r>
            <a:endParaRPr lang="es-ES_tradnl" sz="1600" b="0" dirty="0"/>
          </a:p>
          <a:p>
            <a:pPr algn="l"/>
            <a:endParaRPr lang="es-ES_tradnl" sz="1600" b="0" dirty="0"/>
          </a:p>
          <a:p>
            <a:pPr algn="l"/>
            <a:r>
              <a:rPr lang="es-ES_tradnl" sz="1800" b="0" dirty="0">
                <a:solidFill>
                  <a:srgbClr val="FF3300"/>
                </a:solidFill>
              </a:rPr>
              <a:t>*</a:t>
            </a:r>
            <a:r>
              <a:rPr lang="es-ES_tradnl" sz="1800" b="0" dirty="0">
                <a:solidFill>
                  <a:srgbClr val="FF0066"/>
                </a:solidFill>
              </a:rPr>
              <a:t> </a:t>
            </a:r>
            <a:r>
              <a:rPr lang="es-ES_tradnl" sz="2400" b="0" dirty="0">
                <a:solidFill>
                  <a:srgbClr val="006666"/>
                </a:solidFill>
              </a:rPr>
              <a:t>Páncreas</a:t>
            </a:r>
          </a:p>
          <a:p>
            <a:pPr algn="l">
              <a:buFontTx/>
              <a:buChar char="•"/>
            </a:pPr>
            <a:r>
              <a:rPr lang="es-ES_tradnl" sz="1600" b="0" dirty="0"/>
              <a:t> Enzimas proteolíticas inactivas</a:t>
            </a:r>
          </a:p>
          <a:p>
            <a:pPr algn="l">
              <a:buFontTx/>
              <a:buChar char="•"/>
            </a:pPr>
            <a:endParaRPr lang="es-ES_tradnl" sz="800" b="0" dirty="0"/>
          </a:p>
          <a:p>
            <a:pPr algn="l">
              <a:buFontTx/>
              <a:buChar char="•"/>
            </a:pPr>
            <a:r>
              <a:rPr lang="es-ES_tradnl" sz="1600" b="0" dirty="0"/>
              <a:t> Lipasas y otras </a:t>
            </a:r>
            <a:r>
              <a:rPr lang="es-ES_tradnl" sz="1600" b="0" dirty="0" err="1"/>
              <a:t>esterasas</a:t>
            </a:r>
            <a:endParaRPr lang="es-ES_tradnl" sz="1600" b="0" dirty="0"/>
          </a:p>
          <a:p>
            <a:pPr algn="l">
              <a:buFontTx/>
              <a:buChar char="•"/>
            </a:pPr>
            <a:endParaRPr lang="es-ES_tradnl" sz="800" b="0" dirty="0"/>
          </a:p>
          <a:p>
            <a:pPr algn="l">
              <a:buFontTx/>
              <a:buChar char="•"/>
            </a:pPr>
            <a:r>
              <a:rPr lang="es-ES_tradnl" sz="1600" b="0" dirty="0"/>
              <a:t> PLA2 </a:t>
            </a:r>
            <a:r>
              <a:rPr lang="es-ES_tradnl" sz="1600" b="0" dirty="0" smtClean="0"/>
              <a:t>secretora inactiva</a:t>
            </a:r>
            <a:endParaRPr lang="es-ES_tradnl" sz="1600" b="0" dirty="0"/>
          </a:p>
          <a:p>
            <a:pPr algn="l">
              <a:buFontTx/>
              <a:buChar char="•"/>
            </a:pPr>
            <a:endParaRPr lang="es-ES_tradnl" sz="800" b="0" dirty="0"/>
          </a:p>
          <a:p>
            <a:pPr algn="l">
              <a:buFontTx/>
              <a:buChar char="•"/>
            </a:pPr>
            <a:r>
              <a:rPr lang="es-ES_tradnl" sz="1600" b="0" dirty="0"/>
              <a:t> Amilasa</a:t>
            </a:r>
          </a:p>
          <a:p>
            <a:pPr algn="l">
              <a:buFontTx/>
              <a:buChar char="•"/>
            </a:pPr>
            <a:endParaRPr lang="es-ES_tradnl" sz="800" b="0" dirty="0"/>
          </a:p>
          <a:p>
            <a:pPr algn="l">
              <a:buFontTx/>
              <a:buChar char="•"/>
            </a:pPr>
            <a:r>
              <a:rPr lang="es-ES_tradnl" sz="1600" b="0" dirty="0"/>
              <a:t> Nucleasas</a:t>
            </a:r>
          </a:p>
          <a:p>
            <a:pPr algn="l"/>
            <a:endParaRPr lang="es-ES_tradnl" sz="800" b="0" dirty="0"/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5364163" y="2143918"/>
            <a:ext cx="2315057" cy="1785104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800" b="0" dirty="0"/>
          </a:p>
          <a:p>
            <a:pPr algn="l"/>
            <a:r>
              <a:rPr lang="es-ES_tradnl" sz="2400" b="0" dirty="0"/>
              <a:t>OTROS</a:t>
            </a:r>
          </a:p>
          <a:p>
            <a:pPr algn="l"/>
            <a:r>
              <a:rPr lang="es-ES_tradnl" sz="1800" b="0" dirty="0"/>
              <a:t>Páncreas</a:t>
            </a:r>
          </a:p>
          <a:p>
            <a:pPr algn="l"/>
            <a:endParaRPr lang="es-ES_tradnl" sz="1200" b="0" dirty="0"/>
          </a:p>
          <a:p>
            <a:pPr algn="l">
              <a:buFontTx/>
              <a:buChar char="•"/>
            </a:pPr>
            <a:r>
              <a:rPr lang="es-ES_tradnl" sz="1600" b="0" dirty="0"/>
              <a:t> </a:t>
            </a:r>
            <a:r>
              <a:rPr lang="es-ES_tradnl" sz="1600" b="0" dirty="0" err="1"/>
              <a:t>Colipasa</a:t>
            </a:r>
            <a:endParaRPr lang="es-ES_tradnl" sz="1600" b="0" dirty="0"/>
          </a:p>
          <a:p>
            <a:pPr algn="l">
              <a:buFontTx/>
              <a:buChar char="•"/>
            </a:pPr>
            <a:endParaRPr lang="es-ES_tradnl" sz="800" b="0" dirty="0"/>
          </a:p>
          <a:p>
            <a:pPr algn="l">
              <a:buFontTx/>
              <a:buChar char="•"/>
            </a:pPr>
            <a:r>
              <a:rPr lang="es-ES_tradnl" sz="1600" b="0" dirty="0"/>
              <a:t> Inhibidor de tripsina</a:t>
            </a:r>
          </a:p>
          <a:p>
            <a:pPr algn="l"/>
            <a:endParaRPr lang="es-ES_tradnl" sz="800" b="0" dirty="0"/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832061" y="906704"/>
            <a:ext cx="119972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Text Box 54"/>
          <p:cNvSpPr txBox="1">
            <a:spLocks noChangeArrowheads="1"/>
          </p:cNvSpPr>
          <p:nvPr/>
        </p:nvSpPr>
        <p:spPr bwMode="auto">
          <a:xfrm>
            <a:off x="6864930" y="537372"/>
            <a:ext cx="1930337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1. </a:t>
            </a:r>
            <a:r>
              <a:rPr lang="es-ES" sz="1800" dirty="0" smtClean="0">
                <a:latin typeface="Comic Sans MS" pitchFamily="66" charset="0"/>
              </a:rPr>
              <a:t>Sec. Enzimas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 animBg="1"/>
      <p:bldP spid="1116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22" name="Text Box 18"/>
          <p:cNvSpPr txBox="1">
            <a:spLocks noChangeArrowheads="1"/>
          </p:cNvSpPr>
          <p:nvPr/>
        </p:nvSpPr>
        <p:spPr bwMode="auto">
          <a:xfrm>
            <a:off x="5136959" y="4293096"/>
            <a:ext cx="3392275" cy="1908215"/>
          </a:xfrm>
          <a:prstGeom prst="rect">
            <a:avLst/>
          </a:prstGeom>
          <a:solidFill>
            <a:srgbClr val="FFC1C1"/>
          </a:solidFill>
          <a:ln w="28575">
            <a:solidFill>
              <a:srgbClr val="FFC1C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ENTEROPEPTIDASA</a:t>
            </a:r>
            <a:r>
              <a:rPr lang="es-MX" sz="1800" dirty="0"/>
              <a:t> </a:t>
            </a:r>
          </a:p>
          <a:p>
            <a:pPr algn="l"/>
            <a:r>
              <a:rPr lang="es-MX" sz="1800" b="0" dirty="0"/>
              <a:t>(</a:t>
            </a:r>
            <a:r>
              <a:rPr lang="es-MX" sz="1800" b="0" dirty="0" err="1"/>
              <a:t>enterokinasa</a:t>
            </a:r>
            <a:r>
              <a:rPr lang="es-MX" sz="1800" b="0" dirty="0"/>
              <a:t>)</a:t>
            </a:r>
          </a:p>
          <a:p>
            <a:pPr algn="l"/>
            <a:endParaRPr lang="es-MX" sz="1000" b="0" dirty="0"/>
          </a:p>
          <a:p>
            <a:pPr algn="l"/>
            <a:r>
              <a:rPr lang="es-MX" sz="1800" b="0" dirty="0"/>
              <a:t>Proteína m. </a:t>
            </a:r>
            <a:r>
              <a:rPr lang="es-MX" sz="1800" dirty="0"/>
              <a:t>apical</a:t>
            </a:r>
            <a:r>
              <a:rPr lang="es-MX" sz="1800" b="0" dirty="0"/>
              <a:t> </a:t>
            </a:r>
            <a:r>
              <a:rPr lang="es-MX" sz="1800" dirty="0" err="1"/>
              <a:t>enterocitos</a:t>
            </a:r>
            <a:endParaRPr lang="es-MX" sz="1800" dirty="0"/>
          </a:p>
          <a:p>
            <a:pPr algn="l"/>
            <a:r>
              <a:rPr lang="es-MX" sz="1800" b="0" dirty="0"/>
              <a:t>40% polisacáridos, resistente</a:t>
            </a:r>
          </a:p>
          <a:p>
            <a:pPr algn="l"/>
            <a:r>
              <a:rPr lang="es-MX" sz="1800" b="0" dirty="0"/>
              <a:t>a enzimas </a:t>
            </a:r>
            <a:r>
              <a:rPr lang="es-MX" sz="1800" b="0" dirty="0" smtClean="0"/>
              <a:t>proteolíticas</a:t>
            </a:r>
          </a:p>
          <a:p>
            <a:pPr algn="l"/>
            <a:r>
              <a:rPr lang="es-MX" sz="1800" b="0" dirty="0" smtClean="0"/>
              <a:t>Activa enzimas proteolíticas</a:t>
            </a:r>
            <a:endParaRPr lang="es-MX" sz="1800" b="0" dirty="0"/>
          </a:p>
        </p:txBody>
      </p:sp>
      <p:sp>
        <p:nvSpPr>
          <p:cNvPr id="98323" name="Text Box 19"/>
          <p:cNvSpPr txBox="1">
            <a:spLocks noChangeArrowheads="1"/>
          </p:cNvSpPr>
          <p:nvPr/>
        </p:nvSpPr>
        <p:spPr bwMode="auto">
          <a:xfrm>
            <a:off x="2575867" y="1564352"/>
            <a:ext cx="776288" cy="485775"/>
          </a:xfrm>
          <a:prstGeom prst="rect">
            <a:avLst/>
          </a:prstGeom>
          <a:solidFill>
            <a:srgbClr val="FFD7AF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2400"/>
              <a:t>CCK</a:t>
            </a:r>
          </a:p>
        </p:txBody>
      </p:sp>
      <p:sp>
        <p:nvSpPr>
          <p:cNvPr id="98324" name="Text Box 20"/>
          <p:cNvSpPr txBox="1">
            <a:spLocks noChangeArrowheads="1"/>
          </p:cNvSpPr>
          <p:nvPr/>
        </p:nvSpPr>
        <p:spPr bwMode="auto">
          <a:xfrm>
            <a:off x="1910705" y="2377152"/>
            <a:ext cx="2172390" cy="400110"/>
          </a:xfrm>
          <a:prstGeom prst="rect">
            <a:avLst/>
          </a:prstGeom>
          <a:solidFill>
            <a:srgbClr val="FFAFB1"/>
          </a:solidFill>
          <a:ln w="28575">
            <a:solidFill>
              <a:srgbClr val="D26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Enteropeptidasa</a:t>
            </a:r>
          </a:p>
        </p:txBody>
      </p:sp>
      <p:sp>
        <p:nvSpPr>
          <p:cNvPr id="98325" name="Text Box 21"/>
          <p:cNvSpPr txBox="1">
            <a:spLocks noChangeArrowheads="1"/>
          </p:cNvSpPr>
          <p:nvPr/>
        </p:nvSpPr>
        <p:spPr bwMode="auto">
          <a:xfrm>
            <a:off x="933122" y="3465383"/>
            <a:ext cx="1550987" cy="376237"/>
          </a:xfrm>
          <a:prstGeom prst="rect">
            <a:avLst/>
          </a:prstGeom>
          <a:solidFill>
            <a:srgbClr val="FFBFE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MX" sz="1800"/>
              <a:t>Tripsinógeno</a:t>
            </a:r>
          </a:p>
        </p:txBody>
      </p:sp>
      <p:sp>
        <p:nvSpPr>
          <p:cNvPr id="98326" name="Text Box 22"/>
          <p:cNvSpPr txBox="1">
            <a:spLocks noChangeArrowheads="1"/>
          </p:cNvSpPr>
          <p:nvPr/>
        </p:nvSpPr>
        <p:spPr bwMode="auto">
          <a:xfrm>
            <a:off x="3714105" y="3364577"/>
            <a:ext cx="1563248" cy="523220"/>
          </a:xfrm>
          <a:prstGeom prst="rect">
            <a:avLst/>
          </a:prstGeom>
          <a:solidFill>
            <a:srgbClr val="FF75DB"/>
          </a:solidFill>
          <a:ln w="38100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Tripsina</a:t>
            </a:r>
          </a:p>
        </p:txBody>
      </p:sp>
      <p:sp>
        <p:nvSpPr>
          <p:cNvPr id="98327" name="Line 23"/>
          <p:cNvSpPr>
            <a:spLocks noChangeShapeType="1"/>
          </p:cNvSpPr>
          <p:nvPr/>
        </p:nvSpPr>
        <p:spPr bwMode="auto">
          <a:xfrm>
            <a:off x="2972742" y="2042190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28" name="Line 24"/>
          <p:cNvSpPr>
            <a:spLocks noChangeShapeType="1"/>
          </p:cNvSpPr>
          <p:nvPr/>
        </p:nvSpPr>
        <p:spPr bwMode="auto">
          <a:xfrm flipH="1">
            <a:off x="1624955" y="2212052"/>
            <a:ext cx="1347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29" name="Line 25"/>
          <p:cNvSpPr>
            <a:spLocks noChangeShapeType="1"/>
          </p:cNvSpPr>
          <p:nvPr/>
        </p:nvSpPr>
        <p:spPr bwMode="auto">
          <a:xfrm>
            <a:off x="1624955" y="2212052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0" name="Line 26"/>
          <p:cNvSpPr>
            <a:spLocks noChangeShapeType="1"/>
          </p:cNvSpPr>
          <p:nvPr/>
        </p:nvSpPr>
        <p:spPr bwMode="auto">
          <a:xfrm flipV="1">
            <a:off x="2533957" y="3653501"/>
            <a:ext cx="1130300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1" name="Line 27"/>
          <p:cNvSpPr>
            <a:spLocks noChangeShapeType="1"/>
          </p:cNvSpPr>
          <p:nvPr/>
        </p:nvSpPr>
        <p:spPr bwMode="auto">
          <a:xfrm flipH="1">
            <a:off x="2993379" y="2824033"/>
            <a:ext cx="7937" cy="84216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5" name="Text Box 31"/>
          <p:cNvSpPr txBox="1">
            <a:spLocks noChangeArrowheads="1"/>
          </p:cNvSpPr>
          <p:nvPr/>
        </p:nvSpPr>
        <p:spPr bwMode="auto">
          <a:xfrm>
            <a:off x="1219707" y="128552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967588" y="952839"/>
            <a:ext cx="1561646" cy="400110"/>
          </a:xfrm>
          <a:prstGeom prst="rect">
            <a:avLst/>
          </a:prstGeom>
          <a:solidFill>
            <a:srgbClr val="FFD243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6654730" y="476672"/>
            <a:ext cx="1869423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1. </a:t>
            </a:r>
            <a:r>
              <a:rPr lang="es-ES" sz="1800" dirty="0" err="1" smtClean="0">
                <a:latin typeface="Comic Sans MS" pitchFamily="66" charset="0"/>
              </a:rPr>
              <a:t>Sec.Enzimas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9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98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22" grpId="0" animBg="1"/>
      <p:bldP spid="98323" grpId="0" animBg="1"/>
      <p:bldP spid="98324" grpId="0" animBg="1"/>
      <p:bldP spid="98325" grpId="0" animBg="1"/>
      <p:bldP spid="98326" grpId="0" animBg="1"/>
      <p:bldP spid="98327" grpId="0" animBg="1"/>
      <p:bldP spid="98328" grpId="0" animBg="1"/>
      <p:bldP spid="98329" grpId="0" animBg="1"/>
      <p:bldP spid="98330" grpId="0" animBg="1"/>
      <p:bldP spid="983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827088" y="425862"/>
            <a:ext cx="7488237" cy="5955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Ganong´s</a:t>
            </a: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i="1" dirty="0">
                <a:cs typeface="Times New Roman" pitchFamily="18" charset="0"/>
              </a:rPr>
              <a:t>Review of Medical Physiology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smtClean="0">
                <a:cs typeface="Times New Roman" pitchFamily="18" charset="0"/>
              </a:rPr>
              <a:t>24</a:t>
            </a:r>
            <a:r>
              <a:rPr lang="en-GB" sz="1200" b="0" baseline="30000" dirty="0" smtClean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Boitano</a:t>
            </a:r>
            <a:r>
              <a:rPr lang="en-GB" sz="1200" b="0" dirty="0">
                <a:cs typeface="Times New Roman" pitchFamily="18" charset="0"/>
              </a:rPr>
              <a:t>, H.L. Brooks Eds. Lange, </a:t>
            </a:r>
            <a:r>
              <a:rPr lang="en-GB" sz="1200" dirty="0" smtClean="0">
                <a:cs typeface="Times New Roman" pitchFamily="18" charset="0"/>
              </a:rPr>
              <a:t>2012</a:t>
            </a:r>
            <a:r>
              <a:rPr lang="en-GB" sz="1200" b="0" dirty="0" smtClean="0">
                <a:cs typeface="Times New Roman" pitchFamily="18" charset="0"/>
              </a:rPr>
              <a:t>.</a:t>
            </a:r>
            <a:endParaRPr lang="en-GB" sz="12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b="0" i="1" dirty="0"/>
              <a:t> </a:t>
            </a:r>
            <a:r>
              <a:rPr lang="es-ES" sz="1200" b="0" i="1" dirty="0"/>
              <a:t>Fisiología 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sz="1200" b="0" dirty="0" err="1">
                <a:cs typeface="Times New Roman" pitchFamily="18" charset="0"/>
              </a:rPr>
              <a:t>Silbernagl</a:t>
            </a:r>
            <a:r>
              <a:rPr lang="en-GB" sz="1200" b="0" dirty="0">
                <a:cs typeface="Times New Roman" pitchFamily="18" charset="0"/>
              </a:rPr>
              <a:t> S. </a:t>
            </a:r>
            <a:r>
              <a:rPr lang="en-GB" sz="1200" b="0" dirty="0" err="1">
                <a:cs typeface="Times New Roman" pitchFamily="18" charset="0"/>
              </a:rPr>
              <a:t>Despopoulos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Fisiología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Texto</a:t>
            </a:r>
            <a:r>
              <a:rPr lang="en-GB" sz="1200" b="0" dirty="0">
                <a:cs typeface="Times New Roman" pitchFamily="18" charset="0"/>
              </a:rPr>
              <a:t> y Atlas 7</a:t>
            </a:r>
            <a:r>
              <a:rPr lang="en-GB" sz="1200" b="0" baseline="30000" dirty="0">
                <a:cs typeface="Times New Roman" pitchFamily="18" charset="0"/>
              </a:rPr>
              <a:t>tima</a:t>
            </a:r>
            <a:r>
              <a:rPr lang="en-GB" sz="1200" b="0" dirty="0">
                <a:cs typeface="Times New Roman" pitchFamily="18" charset="0"/>
              </a:rPr>
              <a:t> Ed. Editorial </a:t>
            </a:r>
            <a:r>
              <a:rPr lang="en-GB" sz="1200" b="0" dirty="0" err="1">
                <a:cs typeface="Times New Roman" pitchFamily="18" charset="0"/>
              </a:rPr>
              <a:t>Médica</a:t>
            </a:r>
            <a:r>
              <a:rPr lang="en-GB" sz="1200" b="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Panamericana</a:t>
            </a:r>
            <a:r>
              <a:rPr lang="en-GB" sz="1200" b="0" dirty="0">
                <a:cs typeface="Times New Roman" pitchFamily="18" charset="0"/>
              </a:rPr>
              <a:t>, </a:t>
            </a:r>
            <a:r>
              <a:rPr lang="en-GB" sz="1200" dirty="0">
                <a:cs typeface="Times New Roman" pitchFamily="18" charset="0"/>
              </a:rPr>
              <a:t>2009</a:t>
            </a:r>
            <a:r>
              <a:rPr lang="en-GB" sz="1200" b="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sz="1200" b="0" dirty="0">
                <a:cs typeface="Times New Roman" pitchFamily="18" charset="0"/>
              </a:rPr>
              <a:t>Fox S.I. </a:t>
            </a:r>
            <a:r>
              <a:rPr lang="en-GB" sz="1200" b="0" i="1" dirty="0">
                <a:cs typeface="Times New Roman" pitchFamily="18" charset="0"/>
              </a:rPr>
              <a:t>Human Physiology</a:t>
            </a:r>
            <a:r>
              <a:rPr lang="en-GB" sz="1200" b="0" dirty="0">
                <a:cs typeface="Times New Roman" pitchFamily="18" charset="0"/>
              </a:rPr>
              <a:t>. 10</a:t>
            </a:r>
            <a:r>
              <a:rPr lang="en-GB" sz="1200" b="0" baseline="30000" dirty="0">
                <a:cs typeface="Times New Roman" pitchFamily="18" charset="0"/>
              </a:rPr>
              <a:t>th</a:t>
            </a:r>
            <a:r>
              <a:rPr lang="en-GB" sz="1200" b="0" dirty="0">
                <a:cs typeface="Times New Roman" pitchFamily="18" charset="0"/>
              </a:rPr>
              <a:t> edition. McGraw-Hill, New York, </a:t>
            </a:r>
            <a:r>
              <a:rPr lang="en-GB" sz="1200" dirty="0">
                <a:cs typeface="Times New Roman" pitchFamily="18" charset="0"/>
              </a:rPr>
              <a:t>2008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Costanzo L.S. </a:t>
            </a:r>
            <a:r>
              <a:rPr lang="en-GB" sz="1200" b="0" i="1" dirty="0">
                <a:cs typeface="Times New Roman" pitchFamily="18" charset="0"/>
              </a:rPr>
              <a:t>Physiology</a:t>
            </a:r>
            <a:r>
              <a:rPr lang="en-GB" sz="1200" b="0" dirty="0">
                <a:cs typeface="Times New Roman" pitchFamily="18" charset="0"/>
              </a:rPr>
              <a:t>. 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 Ed. Saunders Elsevier, </a:t>
            </a:r>
            <a:r>
              <a:rPr lang="en-GB" sz="1200" dirty="0">
                <a:cs typeface="Times New Roman" pitchFamily="18" charset="0"/>
              </a:rPr>
              <a:t>2006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 smtClean="0">
                <a:cs typeface="Times New Roman" pitchFamily="18" charset="0"/>
              </a:rPr>
              <a:t>. 2</a:t>
            </a:r>
            <a:r>
              <a:rPr lang="en-US" sz="1200" b="0" baseline="30000" dirty="0" smtClean="0">
                <a:cs typeface="Times New Roman" pitchFamily="18" charset="0"/>
              </a:rPr>
              <a:t>nd</a:t>
            </a:r>
            <a:r>
              <a:rPr lang="en-US" sz="1200" b="0" dirty="0" smtClean="0">
                <a:cs typeface="Times New Roman" pitchFamily="18" charset="0"/>
              </a:rPr>
              <a:t> ed. </a:t>
            </a:r>
            <a:r>
              <a:rPr lang="en-US" sz="1200" b="0" dirty="0">
                <a:cs typeface="Times New Roman" pitchFamily="18" charset="0"/>
              </a:rPr>
              <a:t>Lange Physiology Series. McGraw-Hill, </a:t>
            </a:r>
            <a:r>
              <a:rPr lang="en-US" sz="1200" dirty="0" smtClean="0">
                <a:cs typeface="Times New Roman" pitchFamily="18" charset="0"/>
              </a:rPr>
              <a:t>2014</a:t>
            </a:r>
            <a:r>
              <a:rPr lang="en-US" sz="1200" b="0" dirty="0" smtClean="0">
                <a:cs typeface="Times New Roman" pitchFamily="18" charset="0"/>
              </a:rPr>
              <a:t>.</a:t>
            </a:r>
            <a:endParaRPr lang="en-US" sz="12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sz="1200" b="0" dirty="0"/>
              <a:t>R.A. </a:t>
            </a:r>
            <a:r>
              <a:rPr lang="es-ES_tradnl" sz="1200" b="0" dirty="0" err="1"/>
              <a:t>Bowen</a:t>
            </a:r>
            <a:r>
              <a:rPr lang="es-ES_tradnl" sz="1200" b="0" dirty="0"/>
              <a:t>.</a:t>
            </a:r>
            <a:r>
              <a:rPr lang="es-ES_tradnl" b="0" dirty="0"/>
              <a:t> </a:t>
            </a:r>
            <a:r>
              <a:rPr lang="es-ES_tradnl" sz="1200" b="0" dirty="0" err="1"/>
              <a:t>Biomedical</a:t>
            </a:r>
            <a:r>
              <a:rPr lang="es-ES_tradnl" sz="1200" b="0" dirty="0"/>
              <a:t> </a:t>
            </a:r>
            <a:r>
              <a:rPr lang="es-ES_tradnl" sz="1200" b="0" dirty="0" err="1"/>
              <a:t>Sciences</a:t>
            </a:r>
            <a:r>
              <a:rPr lang="es-ES_tradnl" sz="1200" b="0" dirty="0"/>
              <a:t>. </a:t>
            </a:r>
            <a:r>
              <a:rPr lang="es-ES_tradnl" sz="1200" b="0" i="1" dirty="0" err="1"/>
              <a:t>Digestive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System</a:t>
            </a:r>
            <a:r>
              <a:rPr lang="es-ES_tradnl" sz="1200" b="0" dirty="0"/>
              <a:t>. Colorado </a:t>
            </a:r>
            <a:r>
              <a:rPr lang="es-ES_tradnl" sz="1200" b="0" dirty="0" err="1"/>
              <a:t>State</a:t>
            </a:r>
            <a:r>
              <a:rPr lang="es-ES_tradnl" sz="1200" b="0" dirty="0"/>
              <a:t> </a:t>
            </a:r>
            <a:r>
              <a:rPr lang="es-ES_tradnl" sz="1200" b="0" dirty="0" err="1"/>
              <a:t>University</a:t>
            </a:r>
            <a:r>
              <a:rPr lang="es-ES_tradnl" sz="1200" b="0" dirty="0"/>
              <a:t>, </a:t>
            </a:r>
            <a:r>
              <a:rPr lang="es-ES_tradnl" sz="1200" dirty="0"/>
              <a:t>2006.</a:t>
            </a:r>
            <a:r>
              <a:rPr lang="es-ES_tradnl" sz="1200" b="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sz="1200" b="0" i="1" dirty="0" err="1"/>
              <a:t>The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Inner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Tube</a:t>
            </a:r>
            <a:r>
              <a:rPr lang="es-ES_tradnl" sz="1200" b="0" i="1" dirty="0"/>
              <a:t> of </a:t>
            </a:r>
            <a:r>
              <a:rPr lang="es-ES_tradnl" sz="1200" b="0" i="1" dirty="0" err="1"/>
              <a:t>Life</a:t>
            </a:r>
            <a:r>
              <a:rPr lang="es-ES_tradnl" sz="1200" b="0" dirty="0"/>
              <a:t>. </a:t>
            </a:r>
            <a:r>
              <a:rPr lang="es-ES_tradnl" sz="1200" b="0" dirty="0" err="1"/>
              <a:t>Special</a:t>
            </a:r>
            <a:r>
              <a:rPr lang="es-ES_tradnl" sz="1200" b="0" dirty="0"/>
              <a:t> </a:t>
            </a:r>
            <a:r>
              <a:rPr lang="es-ES_tradnl" sz="1200" b="0" dirty="0" err="1"/>
              <a:t>Collection</a:t>
            </a:r>
            <a:r>
              <a:rPr lang="es-ES_tradnl" sz="1200" b="0" dirty="0"/>
              <a:t> 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 307: 1914 </a:t>
            </a:r>
            <a:r>
              <a:rPr lang="es-ES_tradnl" sz="1200" dirty="0"/>
              <a:t>2005</a:t>
            </a:r>
            <a:r>
              <a:rPr lang="es-ES_tradnl" sz="1200" b="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1200" b="0" dirty="0" smtClean="0"/>
          </a:p>
          <a:p>
            <a:pPr marL="171450" indent="-171450" algn="l" eaLnBrk="0" hangingPunct="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sz="1200" b="0" dirty="0" smtClean="0"/>
              <a:t>Artículos revistas científicas </a:t>
            </a:r>
            <a:r>
              <a:rPr lang="es-ES_tradnl" sz="1200" b="0" dirty="0" err="1" smtClean="0"/>
              <a:t>Science</a:t>
            </a:r>
            <a:r>
              <a:rPr lang="es-ES_tradnl" sz="1200" b="0" dirty="0" smtClean="0"/>
              <a:t>, </a:t>
            </a:r>
            <a:r>
              <a:rPr lang="es-ES_tradnl" sz="1200" b="0" dirty="0" err="1" smtClean="0"/>
              <a:t>Nature</a:t>
            </a:r>
            <a:r>
              <a:rPr lang="es-ES_tradnl" sz="1200" b="0" dirty="0" smtClean="0"/>
              <a:t>, N </a:t>
            </a:r>
            <a:r>
              <a:rPr lang="es-ES_tradnl" sz="1200" b="0" dirty="0" err="1" smtClean="0"/>
              <a:t>Engl</a:t>
            </a:r>
            <a:r>
              <a:rPr lang="es-ES_tradnl" sz="1200" b="0" dirty="0" smtClean="0"/>
              <a:t> J </a:t>
            </a:r>
            <a:r>
              <a:rPr lang="es-ES_tradnl" sz="1200" b="0" dirty="0" err="1" smtClean="0"/>
              <a:t>Med</a:t>
            </a:r>
            <a:r>
              <a:rPr lang="es-ES_tradnl" sz="1200" b="0" dirty="0" smtClean="0"/>
              <a:t>, BMJ recientes </a:t>
            </a:r>
            <a:r>
              <a:rPr lang="es-ES_tradnl" sz="1200" dirty="0" smtClean="0"/>
              <a:t>2010-2015.</a:t>
            </a:r>
            <a:endParaRPr lang="es-ES_tradnl" sz="12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64" y="621472"/>
            <a:ext cx="6371864" cy="5422863"/>
          </a:xfrm>
          <a:prstGeom prst="rect">
            <a:avLst/>
          </a:prstGeom>
        </p:spPr>
      </p:pic>
      <p:sp>
        <p:nvSpPr>
          <p:cNvPr id="5" name="Text Box 54"/>
          <p:cNvSpPr txBox="1">
            <a:spLocks noChangeArrowheads="1"/>
          </p:cNvSpPr>
          <p:nvPr/>
        </p:nvSpPr>
        <p:spPr bwMode="auto">
          <a:xfrm>
            <a:off x="6866009" y="317568"/>
            <a:ext cx="1869423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1. </a:t>
            </a:r>
            <a:r>
              <a:rPr lang="es-ES" sz="1800" dirty="0" err="1" smtClean="0">
                <a:latin typeface="Comic Sans MS" pitchFamily="66" charset="0"/>
              </a:rPr>
              <a:t>Sec.Enzimas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Rectángulo 7"/>
          <p:cNvSpPr/>
          <p:nvPr/>
        </p:nvSpPr>
        <p:spPr bwMode="auto">
          <a:xfrm>
            <a:off x="2915816" y="692696"/>
            <a:ext cx="2376264" cy="648072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89659" y="621472"/>
            <a:ext cx="2438489" cy="646331"/>
          </a:xfrm>
          <a:prstGeom prst="rect">
            <a:avLst/>
          </a:prstGeom>
          <a:solidFill>
            <a:srgbClr val="FFAFB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err="1" smtClean="0"/>
              <a:t>Enteropeptidasa</a:t>
            </a:r>
            <a:r>
              <a:rPr lang="es-VE" sz="1800" dirty="0" smtClean="0"/>
              <a:t> o</a:t>
            </a:r>
          </a:p>
          <a:p>
            <a:r>
              <a:rPr lang="es-VE" sz="1800" dirty="0" smtClean="0"/>
              <a:t>Enteroquinasa apical</a:t>
            </a:r>
            <a:endParaRPr lang="es-VE" sz="1800" dirty="0"/>
          </a:p>
        </p:txBody>
      </p:sp>
      <p:sp>
        <p:nvSpPr>
          <p:cNvPr id="15" name="Rectángulo 14"/>
          <p:cNvSpPr/>
          <p:nvPr/>
        </p:nvSpPr>
        <p:spPr bwMode="auto">
          <a:xfrm>
            <a:off x="5292080" y="2129547"/>
            <a:ext cx="1028306" cy="720080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284251" y="2147755"/>
            <a:ext cx="1067921" cy="646331"/>
          </a:xfrm>
          <a:prstGeom prst="rect">
            <a:avLst/>
          </a:prstGeom>
          <a:solidFill>
            <a:srgbClr val="FF75D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Tripsina</a:t>
            </a:r>
          </a:p>
          <a:p>
            <a:r>
              <a:rPr lang="es-VE" sz="1800" dirty="0" smtClean="0"/>
              <a:t>activa</a:t>
            </a:r>
            <a:endParaRPr lang="es-VE" sz="1800" dirty="0"/>
          </a:p>
        </p:txBody>
      </p:sp>
      <p:sp>
        <p:nvSpPr>
          <p:cNvPr id="16" name="Rectángulo 15"/>
          <p:cNvSpPr/>
          <p:nvPr/>
        </p:nvSpPr>
        <p:spPr bwMode="auto">
          <a:xfrm>
            <a:off x="6682822" y="3569913"/>
            <a:ext cx="1028306" cy="720080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 bwMode="auto">
          <a:xfrm>
            <a:off x="6648102" y="5323471"/>
            <a:ext cx="1028306" cy="720080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82822" y="3680536"/>
            <a:ext cx="1076261" cy="646331"/>
          </a:xfrm>
          <a:prstGeom prst="rect">
            <a:avLst/>
          </a:prstGeom>
          <a:solidFill>
            <a:srgbClr val="FFA3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800" dirty="0" smtClean="0"/>
              <a:t>Enzimas </a:t>
            </a:r>
          </a:p>
          <a:p>
            <a:r>
              <a:rPr lang="es-VE" sz="1800" dirty="0" smtClean="0"/>
              <a:t>activas</a:t>
            </a:r>
            <a:endParaRPr lang="es-VE" sz="18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434015" y="5323471"/>
            <a:ext cx="1293945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Digestión </a:t>
            </a:r>
          </a:p>
          <a:p>
            <a:r>
              <a:rPr lang="es-VE" sz="1800" dirty="0" smtClean="0"/>
              <a:t>en la luz</a:t>
            </a:r>
            <a:endParaRPr lang="es-VE" sz="1800" dirty="0"/>
          </a:p>
        </p:txBody>
      </p:sp>
      <p:sp>
        <p:nvSpPr>
          <p:cNvPr id="18" name="Rectángulo 17"/>
          <p:cNvSpPr/>
          <p:nvPr/>
        </p:nvSpPr>
        <p:spPr bwMode="auto">
          <a:xfrm>
            <a:off x="1807922" y="3583582"/>
            <a:ext cx="3268134" cy="720080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265671" y="3583582"/>
            <a:ext cx="2810385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0" dirty="0" err="1" smtClean="0"/>
              <a:t>Proenzimas</a:t>
            </a:r>
            <a:r>
              <a:rPr lang="es-VE" sz="1800" b="0" dirty="0" smtClean="0"/>
              <a:t> pancreáticas</a:t>
            </a:r>
          </a:p>
          <a:p>
            <a:r>
              <a:rPr lang="es-VE" sz="1800" b="0" dirty="0" smtClean="0"/>
              <a:t>inactivas</a:t>
            </a:r>
            <a:endParaRPr lang="es-VE" sz="1800" b="0" dirty="0"/>
          </a:p>
        </p:txBody>
      </p:sp>
      <p:sp>
        <p:nvSpPr>
          <p:cNvPr id="19" name="Rectángulo 18"/>
          <p:cNvSpPr/>
          <p:nvPr/>
        </p:nvSpPr>
        <p:spPr bwMode="auto">
          <a:xfrm>
            <a:off x="1388340" y="2110881"/>
            <a:ext cx="1527476" cy="720080"/>
          </a:xfrm>
          <a:prstGeom prst="rect">
            <a:avLst/>
          </a:prstGeom>
          <a:solidFill>
            <a:srgbClr val="B9D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434164" y="2118440"/>
            <a:ext cx="1548822" cy="646331"/>
          </a:xfrm>
          <a:prstGeom prst="rect">
            <a:avLst/>
          </a:prstGeom>
          <a:solidFill>
            <a:srgbClr val="FFD1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0" dirty="0" err="1" smtClean="0"/>
              <a:t>Tripsinógeno</a:t>
            </a:r>
            <a:endParaRPr lang="es-VE" sz="1800" b="0" dirty="0" smtClean="0"/>
          </a:p>
          <a:p>
            <a:r>
              <a:rPr lang="es-VE" sz="1800" b="0" dirty="0" smtClean="0"/>
              <a:t>inactivo</a:t>
            </a:r>
            <a:endParaRPr lang="es-VE" sz="1800" b="0" dirty="0"/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1644426" y="65193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67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3563938" y="2997200"/>
            <a:ext cx="16557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4" t="37856" r="28113"/>
          <a:stretch>
            <a:fillRect/>
          </a:stretch>
        </p:blipFill>
        <p:spPr>
          <a:xfrm>
            <a:off x="3978826" y="3068637"/>
            <a:ext cx="2305050" cy="287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844550" y="908050"/>
            <a:ext cx="14414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908175" y="1052736"/>
            <a:ext cx="1037463" cy="646331"/>
          </a:xfrm>
          <a:prstGeom prst="rect">
            <a:avLst/>
          </a:prstGeom>
          <a:solidFill>
            <a:srgbClr val="FFD243"/>
          </a:solidFill>
          <a:ln w="28575">
            <a:solidFill>
              <a:srgbClr val="D26900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3600"/>
              <a:t>CCK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639536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7024195" y="977912"/>
            <a:ext cx="1518364" cy="400110"/>
          </a:xfrm>
          <a:prstGeom prst="rect">
            <a:avLst/>
          </a:prstGeom>
          <a:solidFill>
            <a:srgbClr val="FFD24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84213" y="2171700"/>
            <a:ext cx="2808287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042988" y="2206625"/>
            <a:ext cx="2416175" cy="42545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Enzimas Inactivas </a:t>
            </a: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3724735" y="3027632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5292725" y="2171700"/>
            <a:ext cx="3167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39750" y="2266950"/>
            <a:ext cx="406400" cy="346075"/>
          </a:xfrm>
          <a:prstGeom prst="rect">
            <a:avLst/>
          </a:prstGeom>
          <a:solidFill>
            <a:srgbClr val="BABEE4"/>
          </a:solidFill>
          <a:ln w="9525">
            <a:solidFill>
              <a:srgbClr val="A200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5515895" y="2905095"/>
            <a:ext cx="17287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2268538" y="1700213"/>
            <a:ext cx="0" cy="48780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2700338" y="1682750"/>
            <a:ext cx="1655762" cy="1098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9" name="Oval 41"/>
          <p:cNvSpPr>
            <a:spLocks noChangeArrowheads="1"/>
          </p:cNvSpPr>
          <p:nvPr/>
        </p:nvSpPr>
        <p:spPr bwMode="auto">
          <a:xfrm>
            <a:off x="3708400" y="2708275"/>
            <a:ext cx="1428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5364163" y="3141663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5508625" y="3303265"/>
            <a:ext cx="1797050" cy="485775"/>
          </a:xfrm>
          <a:prstGeom prst="rect">
            <a:avLst/>
          </a:prstGeom>
          <a:solidFill>
            <a:srgbClr val="FFA3E7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TRIPSINA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3419872" y="2771892"/>
            <a:ext cx="1975221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47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Enteropeptidasa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5508625" y="2702387"/>
            <a:ext cx="2318263" cy="400110"/>
          </a:xfrm>
          <a:prstGeom prst="rect">
            <a:avLst/>
          </a:prstGeom>
          <a:solidFill>
            <a:srgbClr val="FFA3E7"/>
          </a:solidFill>
          <a:ln w="38100">
            <a:solidFill>
              <a:srgbClr val="CC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ACTIVADAS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928938" y="2799908"/>
            <a:ext cx="406400" cy="346075"/>
          </a:xfrm>
          <a:prstGeom prst="rect">
            <a:avLst/>
          </a:prstGeom>
          <a:solidFill>
            <a:srgbClr val="BABEE4"/>
          </a:solidFill>
          <a:ln w="9525">
            <a:solidFill>
              <a:srgbClr val="A200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4572124" y="35956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5" name="Oval 47"/>
          <p:cNvSpPr>
            <a:spLocks noChangeArrowheads="1"/>
          </p:cNvSpPr>
          <p:nvPr/>
        </p:nvSpPr>
        <p:spPr bwMode="auto">
          <a:xfrm>
            <a:off x="4572000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4787900" y="5084763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3923928" y="3284984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1.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3923928" y="3789363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2.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923928" y="4595093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3.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3987310" y="5387181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4.</a:t>
            </a:r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4675529" y="3141663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25" name="Rectangle 57"/>
          <p:cNvSpPr>
            <a:spLocks noChangeArrowheads="1"/>
          </p:cNvSpPr>
          <p:nvPr/>
        </p:nvSpPr>
        <p:spPr bwMode="auto">
          <a:xfrm>
            <a:off x="5580063" y="3933825"/>
            <a:ext cx="252095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5521900" y="3940175"/>
            <a:ext cx="2638863" cy="400110"/>
          </a:xfrm>
          <a:prstGeom prst="rect">
            <a:avLst/>
          </a:prstGeom>
          <a:solidFill>
            <a:srgbClr val="FFA3E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QUIMIOTRIPSINA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5515895" y="4732338"/>
            <a:ext cx="1582484" cy="400110"/>
          </a:xfrm>
          <a:prstGeom prst="rect">
            <a:avLst/>
          </a:prstGeom>
          <a:solidFill>
            <a:srgbClr val="FFD1F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ELASTASA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5455672" y="5516563"/>
            <a:ext cx="2874505" cy="400110"/>
          </a:xfrm>
          <a:prstGeom prst="rect">
            <a:avLst/>
          </a:prstGeom>
          <a:solidFill>
            <a:srgbClr val="FFD1F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D05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CARBOXIPEPTIDASA</a:t>
            </a:r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754054" y="3860800"/>
            <a:ext cx="3087704" cy="36933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0000CC"/>
                </a:solidFill>
              </a:rPr>
              <a:t>QUIMIOTRIPSINÓGENO</a:t>
            </a: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1921070" y="4652963"/>
            <a:ext cx="1896673" cy="36933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006600"/>
                </a:solidFill>
              </a:rPr>
              <a:t>PROELASTASA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826402" y="5408613"/>
            <a:ext cx="3063659" cy="36933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D05400"/>
                </a:solidFill>
              </a:rPr>
              <a:t>PROCARBOXIPEPTIDASA</a:t>
            </a:r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1785271" y="3248025"/>
            <a:ext cx="2074607" cy="36933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0000CC"/>
                </a:solidFill>
              </a:rPr>
              <a:t>TRIPSINÓGENO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2" name="Text Box 54"/>
          <p:cNvSpPr txBox="1">
            <a:spLocks noChangeArrowheads="1"/>
          </p:cNvSpPr>
          <p:nvPr/>
        </p:nvSpPr>
        <p:spPr bwMode="auto">
          <a:xfrm>
            <a:off x="6673136" y="519540"/>
            <a:ext cx="1869423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1. </a:t>
            </a:r>
            <a:r>
              <a:rPr lang="es-ES" sz="1800" dirty="0" err="1" smtClean="0">
                <a:latin typeface="Comic Sans MS" pitchFamily="66" charset="0"/>
              </a:rPr>
              <a:t>Sec.Enzimas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nimBg="1"/>
      <p:bldP spid="7198" grpId="0" animBg="1"/>
      <p:bldP spid="7184" grpId="0" animBg="1"/>
      <p:bldP spid="7207" grpId="0" animBg="1"/>
      <p:bldP spid="7208" grpId="0" animBg="1"/>
      <p:bldP spid="7205" grpId="0" animBg="1"/>
      <p:bldP spid="7200" grpId="0" animBg="1"/>
      <p:bldP spid="7203" grpId="0" animBg="1"/>
      <p:bldP spid="7185" grpId="0" animBg="1"/>
      <p:bldP spid="7217" grpId="0" animBg="1"/>
      <p:bldP spid="7218" grpId="0" animBg="1"/>
      <p:bldP spid="7219" grpId="0" animBg="1"/>
      <p:bldP spid="7220" grpId="0" animBg="1"/>
      <p:bldP spid="7221" grpId="0" animBg="1"/>
      <p:bldP spid="7224" grpId="0" animBg="1"/>
      <p:bldP spid="7223" grpId="0" animBg="1"/>
      <p:bldP spid="7222" grpId="0" animBg="1"/>
      <p:bldP spid="7226" grpId="0"/>
      <p:bldP spid="7227" grpId="0"/>
      <p:bldP spid="7228" grpId="0"/>
      <p:bldP spid="72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771775" y="1714500"/>
            <a:ext cx="3558988" cy="400110"/>
          </a:xfrm>
          <a:prstGeom prst="rect">
            <a:avLst/>
          </a:prstGeom>
          <a:solidFill>
            <a:srgbClr val="D2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PANCREÁTICAS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059113" y="2205038"/>
            <a:ext cx="30241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Esenciales para la digestión</a:t>
            </a:r>
          </a:p>
          <a:p>
            <a:r>
              <a:rPr lang="es-ES" sz="1600"/>
              <a:t>esenciales para la vida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505200" y="2852738"/>
            <a:ext cx="2077813" cy="400110"/>
          </a:xfrm>
          <a:prstGeom prst="rect">
            <a:avLst/>
          </a:prstGeom>
          <a:solidFill>
            <a:srgbClr val="BBFFED"/>
          </a:solidFill>
          <a:ln w="28575">
            <a:solidFill>
              <a:srgbClr val="00D26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Células acinares</a:t>
            </a: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4859338" y="3708400"/>
            <a:ext cx="2967479" cy="369332"/>
          </a:xfrm>
          <a:prstGeom prst="rect">
            <a:avLst/>
          </a:prstGeom>
          <a:solidFill>
            <a:srgbClr val="FFCDCE"/>
          </a:solidFill>
          <a:ln w="9525">
            <a:solidFill>
              <a:srgbClr val="F4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LIPASAS* Y AMILASAS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2051050" y="4578350"/>
            <a:ext cx="1762125" cy="395288"/>
          </a:xfrm>
          <a:prstGeom prst="rect">
            <a:avLst/>
          </a:prstGeom>
          <a:noFill/>
          <a:ln w="28575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Forma inactiva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1835150" y="5514975"/>
            <a:ext cx="2136775" cy="669925"/>
          </a:xfrm>
          <a:prstGeom prst="rect">
            <a:avLst/>
          </a:prstGeom>
          <a:solidFill>
            <a:srgbClr val="FFD1FF"/>
          </a:solidFill>
          <a:ln w="28575">
            <a:solidFill>
              <a:srgbClr val="CE7AD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/>
              <a:t>ACTIVADAS EN INTESTINO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5592763" y="3278188"/>
            <a:ext cx="640556" cy="4302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2916238" y="407511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 flipH="1">
            <a:off x="2903150" y="4942754"/>
            <a:ext cx="12666" cy="57222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2242976" y="3713163"/>
            <a:ext cx="1592103" cy="369332"/>
          </a:xfrm>
          <a:prstGeom prst="rect">
            <a:avLst/>
          </a:prstGeom>
          <a:solidFill>
            <a:srgbClr val="FFE1FF"/>
          </a:solidFill>
          <a:ln w="28575">
            <a:solidFill>
              <a:srgbClr val="CE7AD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PROTEASAS</a:t>
            </a:r>
          </a:p>
        </p:txBody>
      </p:sp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5003800" y="4578350"/>
            <a:ext cx="2517036" cy="369332"/>
          </a:xfrm>
          <a:prstGeom prst="rect">
            <a:avLst/>
          </a:prstGeom>
          <a:solidFill>
            <a:srgbClr val="FFAFB1"/>
          </a:solidFill>
          <a:ln w="9525">
            <a:solidFill>
              <a:srgbClr val="F4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ENZIMAS ACTIVAS</a:t>
            </a:r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 flipH="1">
            <a:off x="3125448" y="3281363"/>
            <a:ext cx="43338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66" name="Text Box 26"/>
          <p:cNvSpPr txBox="1">
            <a:spLocks noChangeArrowheads="1"/>
          </p:cNvSpPr>
          <p:nvPr/>
        </p:nvSpPr>
        <p:spPr bwMode="auto">
          <a:xfrm>
            <a:off x="1511479" y="153630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67" name="Text Box 27"/>
          <p:cNvSpPr txBox="1">
            <a:spLocks noChangeArrowheads="1"/>
          </p:cNvSpPr>
          <p:nvPr/>
        </p:nvSpPr>
        <p:spPr bwMode="auto">
          <a:xfrm>
            <a:off x="4932363" y="5084763"/>
            <a:ext cx="2682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*Excepto PLA2 secretora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6228184" y="4077072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7014076" y="1011614"/>
            <a:ext cx="1518364" cy="400110"/>
          </a:xfrm>
          <a:prstGeom prst="rect">
            <a:avLst/>
          </a:prstGeom>
          <a:solidFill>
            <a:srgbClr val="FFD243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24" name="Text Box 54"/>
          <p:cNvSpPr txBox="1">
            <a:spLocks noChangeArrowheads="1"/>
          </p:cNvSpPr>
          <p:nvPr/>
        </p:nvSpPr>
        <p:spPr bwMode="auto">
          <a:xfrm>
            <a:off x="6574592" y="561588"/>
            <a:ext cx="1968809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1. </a:t>
            </a:r>
            <a:r>
              <a:rPr lang="es-ES" sz="1800" dirty="0" smtClean="0">
                <a:latin typeface="Comic Sans MS" pitchFamily="66" charset="0"/>
              </a:rPr>
              <a:t>Sec. Enzimas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/>
      <p:bldP spid="61448" grpId="0" animBg="1"/>
      <p:bldP spid="61449" grpId="0" animBg="1"/>
      <p:bldP spid="61450" grpId="0" animBg="1"/>
      <p:bldP spid="61451" grpId="0" animBg="1"/>
      <p:bldP spid="61453" grpId="0" animBg="1"/>
      <p:bldP spid="61454" grpId="0" animBg="1"/>
      <p:bldP spid="61456" grpId="0" animBg="1"/>
      <p:bldP spid="61458" grpId="0" animBg="1"/>
      <p:bldP spid="61459" grpId="0" animBg="1"/>
      <p:bldP spid="61452" grpId="0" animBg="1"/>
      <p:bldP spid="61467" grpId="0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4572000" y="4865118"/>
            <a:ext cx="0" cy="31772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4195763" y="980728"/>
            <a:ext cx="736600" cy="46166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MX" sz="2400">
                <a:solidFill>
                  <a:schemeClr val="tx2"/>
                </a:solidFill>
              </a:rPr>
              <a:t>H</a:t>
            </a:r>
            <a:r>
              <a:rPr lang="es-MX" sz="2400" baseline="3000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3104298" y="5182840"/>
            <a:ext cx="2933816" cy="707886"/>
          </a:xfrm>
          <a:prstGeom prst="rect">
            <a:avLst/>
          </a:prstGeom>
          <a:solidFill>
            <a:srgbClr val="A7FFFF"/>
          </a:solidFill>
          <a:ln w="38100">
            <a:solidFill>
              <a:srgbClr val="00C8C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/>
              <a:t>SECRECIÓN ACUOSA</a:t>
            </a:r>
          </a:p>
          <a:p>
            <a:r>
              <a:rPr lang="es-ES_tradnl" sz="2000"/>
              <a:t>ALCALINA</a:t>
            </a:r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4572000" y="145697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6" name="Line 8"/>
          <p:cNvSpPr>
            <a:spLocks noChangeShapeType="1"/>
          </p:cNvSpPr>
          <p:nvPr/>
        </p:nvSpPr>
        <p:spPr bwMode="auto">
          <a:xfrm>
            <a:off x="4572000" y="3357810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4572000" y="2420590"/>
            <a:ext cx="0" cy="47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4643438" y="1433165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4643437" y="3428653"/>
            <a:ext cx="7207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000" dirty="0"/>
              <a:t>(</a:t>
            </a: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 dirty="0"/>
              <a:t>)</a:t>
            </a: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4140200" y="2055465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“S”</a:t>
            </a:r>
          </a:p>
        </p:txBody>
      </p:sp>
      <p:sp>
        <p:nvSpPr>
          <p:cNvPr id="114702" name="Oval 14"/>
          <p:cNvSpPr>
            <a:spLocks noChangeArrowheads="1"/>
          </p:cNvSpPr>
          <p:nvPr/>
        </p:nvSpPr>
        <p:spPr bwMode="auto">
          <a:xfrm>
            <a:off x="4067175" y="1960215"/>
            <a:ext cx="1008063" cy="460375"/>
          </a:xfrm>
          <a:prstGeom prst="ellipse">
            <a:avLst/>
          </a:prstGeom>
          <a:noFill/>
          <a:ln w="28575">
            <a:solidFill>
              <a:srgbClr val="00B8B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 dirty="0"/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4046538" y="419224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1600"/>
          </a:p>
        </p:txBody>
      </p:sp>
      <p:sp>
        <p:nvSpPr>
          <p:cNvPr id="114706" name="Rectangle 18"/>
          <p:cNvSpPr>
            <a:spLocks noChangeArrowheads="1"/>
          </p:cNvSpPr>
          <p:nvPr/>
        </p:nvSpPr>
        <p:spPr bwMode="auto">
          <a:xfrm>
            <a:off x="4336256" y="3850114"/>
            <a:ext cx="503237" cy="215900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>
            <a:off x="3814682" y="3799260"/>
            <a:ext cx="1428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5795963" y="2131665"/>
            <a:ext cx="1388522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</a:t>
            </a:r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5796098" y="2991574"/>
            <a:ext cx="1149674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SANGRE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5795963" y="4064817"/>
            <a:ext cx="1426994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PÁNCREAS</a:t>
            </a:r>
          </a:p>
        </p:txBody>
      </p:sp>
      <p:sp>
        <p:nvSpPr>
          <p:cNvPr id="114711" name="Text Box 23"/>
          <p:cNvSpPr txBox="1">
            <a:spLocks noChangeArrowheads="1"/>
          </p:cNvSpPr>
          <p:nvPr/>
        </p:nvSpPr>
        <p:spPr bwMode="auto">
          <a:xfrm>
            <a:off x="3550955" y="3891593"/>
            <a:ext cx="3914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/>
              <a:t>(</a:t>
            </a:r>
            <a:r>
              <a:rPr lang="es-ES_tradnl" sz="1200" dirty="0">
                <a:solidFill>
                  <a:srgbClr val="FF0000"/>
                </a:solidFill>
              </a:rPr>
              <a:t>+</a:t>
            </a:r>
            <a:r>
              <a:rPr lang="es-ES_tradnl" sz="1200" dirty="0"/>
              <a:t>)</a:t>
            </a:r>
          </a:p>
        </p:txBody>
      </p:sp>
      <p:sp>
        <p:nvSpPr>
          <p:cNvPr id="114712" name="Text Box 24"/>
          <p:cNvSpPr txBox="1">
            <a:spLocks noChangeArrowheads="1"/>
          </p:cNvSpPr>
          <p:nvPr/>
        </p:nvSpPr>
        <p:spPr bwMode="auto">
          <a:xfrm>
            <a:off x="3090103" y="3515449"/>
            <a:ext cx="1295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dirty="0">
                <a:solidFill>
                  <a:srgbClr val="0000CC"/>
                </a:solidFill>
              </a:rPr>
              <a:t>ACh</a:t>
            </a:r>
            <a:r>
              <a:rPr lang="es-ES_tradnl" sz="1600" dirty="0"/>
              <a:t>, </a:t>
            </a:r>
            <a:r>
              <a:rPr lang="es-ES_tradnl" sz="1800" dirty="0">
                <a:solidFill>
                  <a:srgbClr val="DA5800"/>
                </a:solidFill>
              </a:rPr>
              <a:t>CCK</a:t>
            </a:r>
          </a:p>
        </p:txBody>
      </p:sp>
      <p:sp>
        <p:nvSpPr>
          <p:cNvPr id="114713" name="Text Box 25"/>
          <p:cNvSpPr txBox="1">
            <a:spLocks noChangeArrowheads="1"/>
          </p:cNvSpPr>
          <p:nvPr/>
        </p:nvSpPr>
        <p:spPr bwMode="auto">
          <a:xfrm>
            <a:off x="4006092" y="4069913"/>
            <a:ext cx="1194558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ductal</a:t>
            </a:r>
          </a:p>
        </p:txBody>
      </p:sp>
      <p:sp>
        <p:nvSpPr>
          <p:cNvPr id="114718" name="Text Box 30"/>
          <p:cNvSpPr txBox="1">
            <a:spLocks noChangeArrowheads="1"/>
          </p:cNvSpPr>
          <p:nvPr/>
        </p:nvSpPr>
        <p:spPr bwMode="auto">
          <a:xfrm>
            <a:off x="827088" y="1052513"/>
            <a:ext cx="115411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4720" name="Text Box 32"/>
          <p:cNvSpPr txBox="1">
            <a:spLocks noChangeArrowheads="1"/>
          </p:cNvSpPr>
          <p:nvPr/>
        </p:nvSpPr>
        <p:spPr bwMode="auto">
          <a:xfrm>
            <a:off x="6705536" y="1013642"/>
            <a:ext cx="1984839" cy="369332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dirty="0" smtClean="0">
                <a:latin typeface="Comic Sans MS" pitchFamily="66" charset="0"/>
              </a:rPr>
              <a:t>2. Sec. Alcalina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945772" y="401710"/>
            <a:ext cx="1728358" cy="523220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/>
              <a:t>III. PROCESO </a:t>
            </a:r>
          </a:p>
          <a:p>
            <a:pPr algn="l"/>
            <a:r>
              <a:rPr lang="es-ES" dirty="0"/>
              <a:t>      </a:t>
            </a:r>
            <a:r>
              <a:rPr lang="es-ES" dirty="0" smtClean="0"/>
              <a:t>SECRECIÓN</a:t>
            </a:r>
            <a:endParaRPr lang="es-ES" dirty="0"/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3563938" y="2877790"/>
            <a:ext cx="2047875" cy="495300"/>
          </a:xfrm>
          <a:prstGeom prst="rect">
            <a:avLst/>
          </a:prstGeom>
          <a:noFill/>
          <a:ln w="38100">
            <a:solidFill>
              <a:srgbClr val="00E6E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SECRETINA</a:t>
            </a:r>
          </a:p>
        </p:txBody>
      </p:sp>
      <p:sp>
        <p:nvSpPr>
          <p:cNvPr id="114714" name="Text Box 26"/>
          <p:cNvSpPr txBox="1">
            <a:spLocks noChangeArrowheads="1"/>
          </p:cNvSpPr>
          <p:nvPr/>
        </p:nvSpPr>
        <p:spPr bwMode="auto">
          <a:xfrm>
            <a:off x="4230688" y="4465009"/>
            <a:ext cx="725487" cy="33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/>
              <a:t>AMPc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  <p:bldP spid="114692" grpId="0" animBg="1"/>
      <p:bldP spid="114694" grpId="0" animBg="1"/>
      <p:bldP spid="114695" grpId="0" animBg="1"/>
      <p:bldP spid="114696" grpId="0" animBg="1"/>
      <p:bldP spid="114698" grpId="0" animBg="1"/>
      <p:bldP spid="114699" grpId="0"/>
      <p:bldP spid="114700" grpId="0"/>
      <p:bldP spid="114701" grpId="0"/>
      <p:bldP spid="114702" grpId="0" animBg="1"/>
      <p:bldP spid="114704" grpId="0"/>
      <p:bldP spid="114704" grpId="1"/>
      <p:bldP spid="114706" grpId="0" animBg="1"/>
      <p:bldP spid="114707" grpId="0" animBg="1"/>
      <p:bldP spid="114708" grpId="0" animBg="1"/>
      <p:bldP spid="114709" grpId="0" animBg="1"/>
      <p:bldP spid="114710" grpId="0" animBg="1"/>
      <p:bldP spid="114711" grpId="0"/>
      <p:bldP spid="114712" grpId="0"/>
      <p:bldP spid="114713" grpId="0" animBg="1"/>
      <p:bldP spid="114693" grpId="0" animBg="1"/>
      <p:bldP spid="1147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26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6" t="27245" r="14514" b="8847"/>
          <a:stretch>
            <a:fillRect/>
          </a:stretch>
        </p:blipFill>
        <p:spPr bwMode="auto">
          <a:xfrm>
            <a:off x="2051050" y="2060575"/>
            <a:ext cx="5472113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55329" name="Rectangle 33"/>
          <p:cNvSpPr>
            <a:spLocks noChangeArrowheads="1"/>
          </p:cNvSpPr>
          <p:nvPr/>
        </p:nvSpPr>
        <p:spPr bwMode="auto">
          <a:xfrm>
            <a:off x="1547813" y="1339850"/>
            <a:ext cx="25193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40" name="Rectangle 44"/>
          <p:cNvSpPr>
            <a:spLocks noChangeArrowheads="1"/>
          </p:cNvSpPr>
          <p:nvPr/>
        </p:nvSpPr>
        <p:spPr bwMode="auto">
          <a:xfrm>
            <a:off x="898525" y="2636838"/>
            <a:ext cx="1223963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54" name="Text Box 58"/>
          <p:cNvSpPr txBox="1">
            <a:spLocks noChangeArrowheads="1"/>
          </p:cNvSpPr>
          <p:nvPr/>
        </p:nvSpPr>
        <p:spPr bwMode="auto">
          <a:xfrm>
            <a:off x="611188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57" name="Rectangle 61"/>
          <p:cNvSpPr>
            <a:spLocks noChangeArrowheads="1"/>
          </p:cNvSpPr>
          <p:nvPr/>
        </p:nvSpPr>
        <p:spPr bwMode="auto">
          <a:xfrm>
            <a:off x="2987675" y="5516563"/>
            <a:ext cx="33115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3706813" y="5661025"/>
            <a:ext cx="2001837" cy="457200"/>
          </a:xfrm>
          <a:prstGeom prst="rect">
            <a:avLst/>
          </a:prstGeom>
          <a:solidFill>
            <a:srgbClr val="FF47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Circulación  </a:t>
            </a:r>
          </a:p>
        </p:txBody>
      </p:sp>
      <p:sp>
        <p:nvSpPr>
          <p:cNvPr id="55358" name="Rectangle 62"/>
          <p:cNvSpPr>
            <a:spLocks noChangeArrowheads="1"/>
          </p:cNvSpPr>
          <p:nvPr/>
        </p:nvSpPr>
        <p:spPr bwMode="auto">
          <a:xfrm>
            <a:off x="2482850" y="1771650"/>
            <a:ext cx="3603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0" name="Text Box 34"/>
          <p:cNvSpPr txBox="1">
            <a:spLocks noChangeArrowheads="1"/>
          </p:cNvSpPr>
          <p:nvPr/>
        </p:nvSpPr>
        <p:spPr bwMode="auto">
          <a:xfrm>
            <a:off x="1547813" y="1560513"/>
            <a:ext cx="1954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/>
              <a:t>El quimo </a:t>
            </a:r>
            <a:r>
              <a:rPr lang="es-ES" sz="1800" dirty="0"/>
              <a:t>ácido</a:t>
            </a:r>
            <a:r>
              <a:rPr lang="es-ES" sz="1800" b="0" dirty="0"/>
              <a:t> </a:t>
            </a:r>
          </a:p>
          <a:p>
            <a:pPr algn="l"/>
            <a:r>
              <a:rPr lang="es-ES" sz="1800" b="0" dirty="0"/>
              <a:t>entra al duodeno</a:t>
            </a:r>
          </a:p>
        </p:txBody>
      </p:sp>
      <p:sp>
        <p:nvSpPr>
          <p:cNvPr id="55359" name="Rectangle 63"/>
          <p:cNvSpPr>
            <a:spLocks noChangeArrowheads="1"/>
          </p:cNvSpPr>
          <p:nvPr/>
        </p:nvSpPr>
        <p:spPr bwMode="auto">
          <a:xfrm>
            <a:off x="5938838" y="1052513"/>
            <a:ext cx="266541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4354513" y="1268413"/>
            <a:ext cx="2736850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 dirty="0"/>
              <a:t>El jugo </a:t>
            </a:r>
            <a:r>
              <a:rPr lang="es-ES" sz="1800" dirty="0"/>
              <a:t>rico en iones bicarbonato</a:t>
            </a:r>
            <a:r>
              <a:rPr lang="es-ES" sz="1800" b="0" dirty="0"/>
              <a:t> </a:t>
            </a:r>
            <a:r>
              <a:rPr lang="es-ES" sz="1800" dirty="0"/>
              <a:t>neutraliza </a:t>
            </a:r>
            <a:r>
              <a:rPr lang="es-ES" sz="1800" b="0" dirty="0"/>
              <a:t> </a:t>
            </a:r>
            <a:r>
              <a:rPr lang="es-ES" sz="1800" dirty="0"/>
              <a:t>el quimo ácido</a:t>
            </a:r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7239794" y="793857"/>
            <a:ext cx="1430337" cy="609600"/>
          </a:xfrm>
          <a:prstGeom prst="rect">
            <a:avLst/>
          </a:prstGeom>
          <a:solidFill>
            <a:srgbClr val="A7FFFF"/>
          </a:solidFill>
          <a:ln w="28575">
            <a:solidFill>
              <a:srgbClr val="00D26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ACCIÓN </a:t>
            </a:r>
          </a:p>
          <a:p>
            <a:r>
              <a:rPr lang="es-ES" sz="1600"/>
              <a:t>SECRETINA</a:t>
            </a:r>
          </a:p>
        </p:txBody>
      </p:sp>
      <p:sp>
        <p:nvSpPr>
          <p:cNvPr id="55360" name="Rectangle 64"/>
          <p:cNvSpPr>
            <a:spLocks noChangeArrowheads="1"/>
          </p:cNvSpPr>
          <p:nvPr/>
        </p:nvSpPr>
        <p:spPr bwMode="auto">
          <a:xfrm>
            <a:off x="2051050" y="2636838"/>
            <a:ext cx="7207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1" name="Text Box 35"/>
          <p:cNvSpPr txBox="1">
            <a:spLocks noChangeArrowheads="1"/>
          </p:cNvSpPr>
          <p:nvPr/>
        </p:nvSpPr>
        <p:spPr bwMode="auto">
          <a:xfrm>
            <a:off x="1331913" y="4076700"/>
            <a:ext cx="1584325" cy="885825"/>
          </a:xfrm>
          <a:prstGeom prst="rect">
            <a:avLst/>
          </a:prstGeom>
          <a:solidFill>
            <a:srgbClr val="85C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/>
              <a:t>La </a:t>
            </a:r>
            <a:r>
              <a:rPr lang="es-ES" sz="1800"/>
              <a:t>secretina</a:t>
            </a:r>
            <a:r>
              <a:rPr lang="es-ES" sz="1800" b="0"/>
              <a:t> </a:t>
            </a:r>
          </a:p>
          <a:p>
            <a:pPr algn="l"/>
            <a:r>
              <a:rPr lang="es-ES" sz="1800" b="0"/>
              <a:t>liberada de </a:t>
            </a:r>
            <a:r>
              <a:rPr lang="es-ES" sz="1600"/>
              <a:t>C. “S”</a:t>
            </a:r>
            <a:endParaRPr lang="es-ES" sz="1800" b="0"/>
          </a:p>
        </p:txBody>
      </p:sp>
      <p:sp>
        <p:nvSpPr>
          <p:cNvPr id="55361" name="Rectangle 65"/>
          <p:cNvSpPr>
            <a:spLocks noChangeArrowheads="1"/>
          </p:cNvSpPr>
          <p:nvPr/>
        </p:nvSpPr>
        <p:spPr bwMode="auto">
          <a:xfrm>
            <a:off x="7235825" y="5516563"/>
            <a:ext cx="15843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2" name="Text Box 66"/>
          <p:cNvSpPr txBox="1">
            <a:spLocks noChangeArrowheads="1"/>
          </p:cNvSpPr>
          <p:nvPr/>
        </p:nvSpPr>
        <p:spPr bwMode="auto">
          <a:xfrm>
            <a:off x="1114425" y="1628775"/>
            <a:ext cx="487363" cy="4349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1.</a:t>
            </a:r>
          </a:p>
        </p:txBody>
      </p:sp>
      <p:sp>
        <p:nvSpPr>
          <p:cNvPr id="55364" name="Text Box 68"/>
          <p:cNvSpPr txBox="1">
            <a:spLocks noChangeArrowheads="1"/>
          </p:cNvSpPr>
          <p:nvPr/>
        </p:nvSpPr>
        <p:spPr bwMode="auto">
          <a:xfrm>
            <a:off x="827088" y="4129088"/>
            <a:ext cx="477837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2.</a:t>
            </a:r>
          </a:p>
        </p:txBody>
      </p:sp>
      <p:sp>
        <p:nvSpPr>
          <p:cNvPr id="55365" name="Text Box 69"/>
          <p:cNvSpPr txBox="1">
            <a:spLocks noChangeArrowheads="1"/>
          </p:cNvSpPr>
          <p:nvPr/>
        </p:nvSpPr>
        <p:spPr bwMode="auto">
          <a:xfrm>
            <a:off x="3851275" y="1268413"/>
            <a:ext cx="477838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5.</a:t>
            </a:r>
          </a:p>
        </p:txBody>
      </p:sp>
      <p:sp>
        <p:nvSpPr>
          <p:cNvPr id="55366" name="Rectangle 70"/>
          <p:cNvSpPr>
            <a:spLocks noChangeArrowheads="1"/>
          </p:cNvSpPr>
          <p:nvPr/>
        </p:nvSpPr>
        <p:spPr bwMode="auto">
          <a:xfrm>
            <a:off x="6372225" y="2276475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7" name="Rectangle 71"/>
          <p:cNvSpPr>
            <a:spLocks noChangeArrowheads="1"/>
          </p:cNvSpPr>
          <p:nvPr/>
        </p:nvSpPr>
        <p:spPr bwMode="auto">
          <a:xfrm>
            <a:off x="7235825" y="2563813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8" name="Text Box 72"/>
          <p:cNvSpPr txBox="1">
            <a:spLocks noChangeArrowheads="1"/>
          </p:cNvSpPr>
          <p:nvPr/>
        </p:nvSpPr>
        <p:spPr bwMode="auto">
          <a:xfrm>
            <a:off x="6731000" y="2203450"/>
            <a:ext cx="477838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4.</a:t>
            </a:r>
          </a:p>
        </p:txBody>
      </p:sp>
      <p:sp>
        <p:nvSpPr>
          <p:cNvPr id="55337" name="Text Box 41"/>
          <p:cNvSpPr txBox="1">
            <a:spLocks noChangeArrowheads="1"/>
          </p:cNvSpPr>
          <p:nvPr/>
        </p:nvSpPr>
        <p:spPr bwMode="auto">
          <a:xfrm>
            <a:off x="7164388" y="2636838"/>
            <a:ext cx="1547218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/>
              <a:t>El páncreas </a:t>
            </a:r>
          </a:p>
          <a:p>
            <a:pPr algn="l"/>
            <a:r>
              <a:rPr lang="es-ES" sz="1800" dirty="0"/>
              <a:t>secreta</a:t>
            </a:r>
          </a:p>
          <a:p>
            <a:pPr algn="l"/>
            <a:r>
              <a:rPr lang="es-ES" sz="1800" dirty="0" smtClean="0"/>
              <a:t>jugo </a:t>
            </a:r>
            <a:r>
              <a:rPr lang="es-ES" sz="1800" dirty="0"/>
              <a:t>alcalino</a:t>
            </a:r>
          </a:p>
        </p:txBody>
      </p:sp>
      <p:sp>
        <p:nvSpPr>
          <p:cNvPr id="55369" name="Oval 73"/>
          <p:cNvSpPr>
            <a:spLocks noChangeArrowheads="1"/>
          </p:cNvSpPr>
          <p:nvPr/>
        </p:nvSpPr>
        <p:spPr bwMode="auto">
          <a:xfrm>
            <a:off x="6948488" y="551656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70" name="Text Box 74"/>
          <p:cNvSpPr txBox="1">
            <a:spLocks noChangeArrowheads="1"/>
          </p:cNvSpPr>
          <p:nvPr/>
        </p:nvSpPr>
        <p:spPr bwMode="auto">
          <a:xfrm>
            <a:off x="6084888" y="4437063"/>
            <a:ext cx="487362" cy="4349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3.</a:t>
            </a:r>
          </a:p>
        </p:txBody>
      </p:sp>
      <p:sp>
        <p:nvSpPr>
          <p:cNvPr id="55333" name="Text Box 37"/>
          <p:cNvSpPr txBox="1">
            <a:spLocks noChangeArrowheads="1"/>
          </p:cNvSpPr>
          <p:nvPr/>
        </p:nvSpPr>
        <p:spPr bwMode="auto">
          <a:xfrm>
            <a:off x="6608763" y="4365625"/>
            <a:ext cx="149225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La secretina</a:t>
            </a:r>
          </a:p>
          <a:p>
            <a:pPr algn="l"/>
            <a:r>
              <a:rPr lang="es-ES" sz="1800"/>
              <a:t>estimula</a:t>
            </a:r>
            <a:r>
              <a:rPr lang="es-ES" sz="1800" b="0"/>
              <a:t> </a:t>
            </a:r>
          </a:p>
          <a:p>
            <a:pPr algn="l"/>
            <a:r>
              <a:rPr lang="es-ES" sz="1800" b="0"/>
              <a:t>C. ductales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6886576" y="357236"/>
            <a:ext cx="1755609" cy="338554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2. </a:t>
            </a:r>
            <a:r>
              <a:rPr lang="es-ES" sz="1600" dirty="0" smtClean="0">
                <a:latin typeface="Comic Sans MS" pitchFamily="66" charset="0"/>
              </a:rPr>
              <a:t>Sec. Alcalina</a:t>
            </a:r>
            <a:endParaRPr lang="es-E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4" grpId="0" animBg="1"/>
      <p:bldP spid="55330" grpId="0"/>
      <p:bldP spid="55336" grpId="0" animBg="1"/>
      <p:bldP spid="55331" grpId="0" animBg="1"/>
      <p:bldP spid="55362" grpId="0" animBg="1"/>
      <p:bldP spid="55364" grpId="0" animBg="1"/>
      <p:bldP spid="55365" grpId="0" animBg="1"/>
      <p:bldP spid="55368" grpId="0" animBg="1"/>
      <p:bldP spid="55337" grpId="0" animBg="1"/>
      <p:bldP spid="55370" grpId="0" animBg="1"/>
      <p:bldP spid="553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traspot ioni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1" t="5070" r="4654" b="26372"/>
          <a:stretch>
            <a:fillRect/>
          </a:stretch>
        </p:blipFill>
        <p:spPr bwMode="auto">
          <a:xfrm>
            <a:off x="1547813" y="333375"/>
            <a:ext cx="456247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1295475" y="2857083"/>
            <a:ext cx="1146468" cy="646331"/>
          </a:xfrm>
          <a:prstGeom prst="rect">
            <a:avLst/>
          </a:prstGeom>
          <a:solidFill>
            <a:schemeClr val="accent5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Ductal</a:t>
            </a:r>
          </a:p>
          <a:p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  <a:endParaRPr lang="es-ES_tradnl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702851" y="2237837"/>
            <a:ext cx="2011363" cy="835025"/>
          </a:xfrm>
          <a:prstGeom prst="rect">
            <a:avLst/>
          </a:prstGeom>
          <a:solidFill>
            <a:srgbClr val="C5FF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Bicarbonato viene:</a:t>
            </a:r>
          </a:p>
          <a:p>
            <a:pPr algn="l"/>
            <a:r>
              <a:rPr lang="es-ES_tradnl" sz="1600"/>
              <a:t> - sangre</a:t>
            </a:r>
          </a:p>
          <a:p>
            <a:pPr algn="l"/>
            <a:r>
              <a:rPr lang="es-ES_tradnl" sz="1600"/>
              <a:t> - intracelular</a:t>
            </a: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5334838" y="3044341"/>
            <a:ext cx="3889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200" dirty="0"/>
              <a:t>AC</a:t>
            </a: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4643438" y="2205038"/>
            <a:ext cx="863600" cy="792162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0D7D2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18028" y="831275"/>
            <a:ext cx="187166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/>
              <a:t>Transportadores </a:t>
            </a:r>
            <a:r>
              <a:rPr lang="es-ES_tradnl" sz="1600" dirty="0" smtClean="0"/>
              <a:t>Iones</a:t>
            </a:r>
            <a:endParaRPr lang="es-ES_tradnl" sz="1600" dirty="0"/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827088" y="0"/>
            <a:ext cx="720725" cy="981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3147940" y="692831"/>
            <a:ext cx="69281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 smtClean="0"/>
              <a:t>LUZ</a:t>
            </a:r>
            <a:endParaRPr lang="es-ES_tradnl" sz="2000" dirty="0"/>
          </a:p>
        </p:txBody>
      </p:sp>
      <p:sp>
        <p:nvSpPr>
          <p:cNvPr id="106513" name="Text Box 17"/>
          <p:cNvSpPr txBox="1">
            <a:spLocks noChangeArrowheads="1"/>
          </p:cNvSpPr>
          <p:nvPr/>
        </p:nvSpPr>
        <p:spPr bwMode="auto">
          <a:xfrm>
            <a:off x="598828" y="5805488"/>
            <a:ext cx="1697037" cy="58102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“Marea alcalina</a:t>
            </a:r>
          </a:p>
          <a:p>
            <a:r>
              <a:rPr lang="es-ES_tradnl" sz="1600" dirty="0" err="1" smtClean="0"/>
              <a:t>posprandial</a:t>
            </a:r>
            <a:r>
              <a:rPr lang="es-ES_tradnl" sz="1600" dirty="0"/>
              <a:t>”</a:t>
            </a:r>
          </a:p>
        </p:txBody>
      </p:sp>
      <p:sp>
        <p:nvSpPr>
          <p:cNvPr id="106516" name="Rectangle 20"/>
          <p:cNvSpPr>
            <a:spLocks noChangeArrowheads="1"/>
          </p:cNvSpPr>
          <p:nvPr/>
        </p:nvSpPr>
        <p:spPr bwMode="auto">
          <a:xfrm>
            <a:off x="1214438" y="4868863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2268538" y="4652963"/>
            <a:ext cx="7889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K</a:t>
            </a:r>
            <a:r>
              <a:rPr lang="es-ES_tradnl" sz="12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3293306" y="4347043"/>
            <a:ext cx="7207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 </a:t>
            </a:r>
          </a:p>
          <a:p>
            <a:pPr algn="l"/>
            <a:r>
              <a:rPr lang="es-ES_tradnl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-K</a:t>
            </a:r>
            <a:r>
              <a:rPr lang="es-ES_tradnl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3872706" y="5828506"/>
            <a:ext cx="1301750" cy="546100"/>
          </a:xfrm>
          <a:prstGeom prst="rect">
            <a:avLst/>
          </a:prstGeom>
          <a:solidFill>
            <a:srgbClr val="C5FFFF"/>
          </a:solidFill>
          <a:ln w="28575">
            <a:solidFill>
              <a:srgbClr val="00D6D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/>
              <a:t>Cotransport.</a:t>
            </a:r>
          </a:p>
          <a:p>
            <a:r>
              <a:rPr lang="es-ES_tradnl"/>
              <a:t>Na</a:t>
            </a:r>
            <a:r>
              <a:rPr lang="es-ES_tradnl" baseline="30000"/>
              <a:t>+</a:t>
            </a:r>
            <a:r>
              <a:rPr lang="es-ES_tradnl"/>
              <a:t>-HCO</a:t>
            </a:r>
            <a:r>
              <a:rPr lang="es-ES_tradnl" baseline="-25000"/>
              <a:t>3</a:t>
            </a:r>
            <a:r>
              <a:rPr lang="es-ES_tradnl" baseline="30000"/>
              <a:t>-</a:t>
            </a:r>
          </a:p>
        </p:txBody>
      </p:sp>
      <p:sp>
        <p:nvSpPr>
          <p:cNvPr id="106522" name="Oval 26"/>
          <p:cNvSpPr>
            <a:spLocks noChangeArrowheads="1"/>
          </p:cNvSpPr>
          <p:nvPr/>
        </p:nvSpPr>
        <p:spPr bwMode="auto">
          <a:xfrm>
            <a:off x="4959350" y="692150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1" name="Rectangle 25"/>
          <p:cNvSpPr>
            <a:spLocks noChangeArrowheads="1"/>
          </p:cNvSpPr>
          <p:nvPr/>
        </p:nvSpPr>
        <p:spPr bwMode="auto">
          <a:xfrm>
            <a:off x="4743450" y="668338"/>
            <a:ext cx="884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HCO3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06523" name="Text Box 27"/>
          <p:cNvSpPr txBox="1">
            <a:spLocks noChangeArrowheads="1"/>
          </p:cNvSpPr>
          <p:nvPr/>
        </p:nvSpPr>
        <p:spPr bwMode="auto">
          <a:xfrm>
            <a:off x="2124075" y="1052513"/>
            <a:ext cx="373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24" name="Text Box 28"/>
          <p:cNvSpPr txBox="1">
            <a:spLocks noChangeArrowheads="1"/>
          </p:cNvSpPr>
          <p:nvPr/>
        </p:nvSpPr>
        <p:spPr bwMode="auto">
          <a:xfrm>
            <a:off x="2339975" y="5516563"/>
            <a:ext cx="339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K</a:t>
            </a:r>
            <a:r>
              <a:rPr lang="es-ES" sz="1200" baseline="30000"/>
              <a:t>+</a:t>
            </a:r>
          </a:p>
        </p:txBody>
      </p:sp>
      <p:sp>
        <p:nvSpPr>
          <p:cNvPr id="106531" name="Oval 35"/>
          <p:cNvSpPr>
            <a:spLocks noChangeArrowheads="1"/>
          </p:cNvSpPr>
          <p:nvPr/>
        </p:nvSpPr>
        <p:spPr bwMode="auto">
          <a:xfrm>
            <a:off x="3132138" y="5516563"/>
            <a:ext cx="8636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2" name="Oval 36"/>
          <p:cNvSpPr>
            <a:spLocks noChangeArrowheads="1"/>
          </p:cNvSpPr>
          <p:nvPr/>
        </p:nvSpPr>
        <p:spPr bwMode="auto">
          <a:xfrm>
            <a:off x="4211638" y="5445125"/>
            <a:ext cx="7921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3" name="Oval 37"/>
          <p:cNvSpPr>
            <a:spLocks noChangeArrowheads="1"/>
          </p:cNvSpPr>
          <p:nvPr/>
        </p:nvSpPr>
        <p:spPr bwMode="auto">
          <a:xfrm>
            <a:off x="5076825" y="5445125"/>
            <a:ext cx="9350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3419475" y="5540375"/>
            <a:ext cx="5476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3Na</a:t>
            </a:r>
            <a:r>
              <a:rPr lang="es-ES" sz="1200" baseline="30000"/>
              <a:t>+</a:t>
            </a:r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2916238" y="5494338"/>
            <a:ext cx="4333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2K</a:t>
            </a:r>
            <a:r>
              <a:rPr lang="es-ES" sz="1200" baseline="30000"/>
              <a:t>+</a:t>
            </a: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4095750" y="5516563"/>
            <a:ext cx="49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Na</a:t>
            </a:r>
            <a:r>
              <a:rPr lang="es-ES" baseline="30000"/>
              <a:t>+</a:t>
            </a:r>
          </a:p>
        </p:txBody>
      </p:sp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4500563" y="5516563"/>
            <a:ext cx="819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E6E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2HCO</a:t>
            </a:r>
            <a:r>
              <a:rPr lang="es-ES" baseline="-25000"/>
              <a:t>3</a:t>
            </a:r>
            <a:r>
              <a:rPr lang="es-ES" baseline="30000"/>
              <a:t>-</a:t>
            </a:r>
          </a:p>
        </p:txBody>
      </p:sp>
      <p:sp>
        <p:nvSpPr>
          <p:cNvPr id="106508" name="Oval 12"/>
          <p:cNvSpPr>
            <a:spLocks noChangeArrowheads="1"/>
          </p:cNvSpPr>
          <p:nvPr/>
        </p:nvSpPr>
        <p:spPr bwMode="auto">
          <a:xfrm>
            <a:off x="4140200" y="4581525"/>
            <a:ext cx="863600" cy="935038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sz="1600"/>
          </a:p>
        </p:txBody>
      </p:sp>
      <p:sp>
        <p:nvSpPr>
          <p:cNvPr id="106530" name="Text Box 34"/>
          <p:cNvSpPr txBox="1">
            <a:spLocks noChangeArrowheads="1"/>
          </p:cNvSpPr>
          <p:nvPr/>
        </p:nvSpPr>
        <p:spPr bwMode="auto">
          <a:xfrm>
            <a:off x="5724525" y="5422900"/>
            <a:ext cx="3635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dirty="0"/>
              <a:t>H</a:t>
            </a:r>
            <a:r>
              <a:rPr lang="es-ES" sz="1200" baseline="30000" dirty="0"/>
              <a:t>+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103813" y="5422900"/>
            <a:ext cx="454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Na</a:t>
            </a:r>
            <a:r>
              <a:rPr lang="es-ES" sz="1200" baseline="30000"/>
              <a:t>+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611188" y="5368925"/>
            <a:ext cx="106362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SANGRE</a:t>
            </a:r>
          </a:p>
        </p:txBody>
      </p:sp>
      <p:sp>
        <p:nvSpPr>
          <p:cNvPr id="106534" name="Rectangle 38"/>
          <p:cNvSpPr>
            <a:spLocks noChangeArrowheads="1"/>
          </p:cNvSpPr>
          <p:nvPr/>
        </p:nvSpPr>
        <p:spPr bwMode="auto">
          <a:xfrm>
            <a:off x="2051050" y="2133600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5" name="Text Box 39"/>
          <p:cNvSpPr txBox="1">
            <a:spLocks noChangeArrowheads="1"/>
          </p:cNvSpPr>
          <p:nvPr/>
        </p:nvSpPr>
        <p:spPr bwMode="auto">
          <a:xfrm>
            <a:off x="1979613" y="2205038"/>
            <a:ext cx="860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AMPc (+)</a:t>
            </a:r>
          </a:p>
        </p:txBody>
      </p:sp>
      <p:sp>
        <p:nvSpPr>
          <p:cNvPr id="106536" name="Line 40"/>
          <p:cNvSpPr>
            <a:spLocks noChangeShapeType="1"/>
          </p:cNvSpPr>
          <p:nvPr/>
        </p:nvSpPr>
        <p:spPr bwMode="auto">
          <a:xfrm flipH="1" flipV="1">
            <a:off x="2484438" y="2133600"/>
            <a:ext cx="71437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37" name="Rectangle 41"/>
          <p:cNvSpPr>
            <a:spLocks noChangeArrowheads="1"/>
          </p:cNvSpPr>
          <p:nvPr/>
        </p:nvSpPr>
        <p:spPr bwMode="auto">
          <a:xfrm>
            <a:off x="2051050" y="188913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1979613" y="355600"/>
            <a:ext cx="450850" cy="33655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Cl</a:t>
            </a:r>
            <a:r>
              <a:rPr lang="es-ES" sz="1600" baseline="30000" dirty="0"/>
              <a:t>-</a:t>
            </a:r>
          </a:p>
        </p:txBody>
      </p:sp>
      <p:sp>
        <p:nvSpPr>
          <p:cNvPr id="106539" name="Rectangle 43"/>
          <p:cNvSpPr>
            <a:spLocks noChangeArrowheads="1"/>
          </p:cNvSpPr>
          <p:nvPr/>
        </p:nvSpPr>
        <p:spPr bwMode="auto">
          <a:xfrm>
            <a:off x="4284663" y="0"/>
            <a:ext cx="100806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07" name="Oval 11"/>
          <p:cNvSpPr>
            <a:spLocks noChangeArrowheads="1"/>
          </p:cNvSpPr>
          <p:nvPr/>
        </p:nvSpPr>
        <p:spPr bwMode="auto">
          <a:xfrm>
            <a:off x="4670425" y="549275"/>
            <a:ext cx="1008063" cy="503238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40" name="Text Box 44"/>
          <p:cNvSpPr txBox="1">
            <a:spLocks noChangeArrowheads="1"/>
          </p:cNvSpPr>
          <p:nvPr/>
        </p:nvSpPr>
        <p:spPr bwMode="auto">
          <a:xfrm>
            <a:off x="5364163" y="1341438"/>
            <a:ext cx="1165704" cy="523220"/>
          </a:xfrm>
          <a:prstGeom prst="rect">
            <a:avLst/>
          </a:prstGeom>
          <a:solidFill>
            <a:srgbClr val="C5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dirty="0" err="1"/>
              <a:t>Intercamb</a:t>
            </a:r>
            <a:r>
              <a:rPr lang="es-ES_tradnl" dirty="0"/>
              <a:t>.</a:t>
            </a:r>
          </a:p>
          <a:p>
            <a:pPr algn="l"/>
            <a:r>
              <a:rPr lang="es-ES_tradnl" dirty="0"/>
              <a:t>Cl</a:t>
            </a:r>
            <a:r>
              <a:rPr lang="es-ES_tradnl" baseline="30000" dirty="0"/>
              <a:t>-</a:t>
            </a:r>
            <a:r>
              <a:rPr lang="es-ES_tradnl" dirty="0"/>
              <a:t>/HCO</a:t>
            </a:r>
            <a:r>
              <a:rPr lang="es-ES_tradnl" baseline="-25000" dirty="0"/>
              <a:t>3</a:t>
            </a:r>
            <a:r>
              <a:rPr lang="es-ES_tradnl" baseline="30000" dirty="0"/>
              <a:t>-</a:t>
            </a:r>
          </a:p>
        </p:txBody>
      </p:sp>
      <p:sp>
        <p:nvSpPr>
          <p:cNvPr id="106541" name="Text Box 45"/>
          <p:cNvSpPr txBox="1">
            <a:spLocks noChangeArrowheads="1"/>
          </p:cNvSpPr>
          <p:nvPr/>
        </p:nvSpPr>
        <p:spPr bwMode="auto">
          <a:xfrm>
            <a:off x="4269933" y="1876762"/>
            <a:ext cx="518091" cy="40011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/>
              <a:t>Cl</a:t>
            </a:r>
            <a:r>
              <a:rPr lang="es-ES" sz="2000" baseline="30000" dirty="0"/>
              <a:t>-</a:t>
            </a:r>
          </a:p>
        </p:txBody>
      </p:sp>
      <p:sp>
        <p:nvSpPr>
          <p:cNvPr id="106544" name="Oval 48"/>
          <p:cNvSpPr>
            <a:spLocks noChangeArrowheads="1"/>
          </p:cNvSpPr>
          <p:nvPr/>
        </p:nvSpPr>
        <p:spPr bwMode="auto">
          <a:xfrm>
            <a:off x="2124075" y="13414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43" name="Text Box 47"/>
          <p:cNvSpPr txBox="1">
            <a:spLocks noChangeArrowheads="1"/>
          </p:cNvSpPr>
          <p:nvPr/>
        </p:nvSpPr>
        <p:spPr bwMode="auto">
          <a:xfrm rot="5400000">
            <a:off x="2009321" y="1549191"/>
            <a:ext cx="573088" cy="27463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200" dirty="0"/>
              <a:t>CFTR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520701" y="668338"/>
            <a:ext cx="115411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86229" y="6553998"/>
            <a:ext cx="54825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5274468" y="5684231"/>
            <a:ext cx="10144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</a:t>
            </a:r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s-ES_tradnl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-H</a:t>
            </a:r>
            <a:r>
              <a:rPr lang="es-ES_tradnl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sz="1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 Box 32"/>
          <p:cNvSpPr txBox="1">
            <a:spLocks noChangeArrowheads="1"/>
          </p:cNvSpPr>
          <p:nvPr/>
        </p:nvSpPr>
        <p:spPr bwMode="auto">
          <a:xfrm>
            <a:off x="6871148" y="400511"/>
            <a:ext cx="1794081" cy="338554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2. Sec. Alcalina</a:t>
            </a:r>
            <a:endParaRPr lang="es-E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 animBg="1"/>
      <p:bldP spid="106506" grpId="0" animBg="1"/>
      <p:bldP spid="106513" grpId="0" animBg="1"/>
      <p:bldP spid="106519" grpId="0" animBg="1"/>
      <p:bldP spid="106521" grpId="0"/>
      <p:bldP spid="106529" grpId="0"/>
      <p:bldP spid="106528" grpId="0"/>
      <p:bldP spid="106508" grpId="0" animBg="1"/>
      <p:bldP spid="106535" grpId="0"/>
      <p:bldP spid="106538" grpId="0" animBg="1"/>
      <p:bldP spid="106507" grpId="0" animBg="1"/>
      <p:bldP spid="106540" grpId="0" animBg="1"/>
      <p:bldP spid="10654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7" name="Picture 5" descr="SECRECIÓN ALCALINA PANCREAS DUCTAL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8625"/>
            <a:ext cx="6583363" cy="599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50136" y="486955"/>
            <a:ext cx="1624163" cy="584775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2. </a:t>
            </a:r>
            <a:r>
              <a:rPr lang="es-ES" sz="1600" dirty="0" smtClean="0"/>
              <a:t>S. Alcalina </a:t>
            </a:r>
            <a:endParaRPr lang="es-ES" sz="1600" dirty="0"/>
          </a:p>
          <a:p>
            <a:r>
              <a:rPr lang="es-ES" sz="1600" dirty="0" smtClean="0"/>
              <a:t>Secuencia </a:t>
            </a:r>
            <a:endParaRPr lang="es-ES" sz="1600" dirty="0"/>
          </a:p>
        </p:txBody>
      </p:sp>
      <p:sp>
        <p:nvSpPr>
          <p:cNvPr id="115718" name="Oval 6"/>
          <p:cNvSpPr>
            <a:spLocks noChangeArrowheads="1"/>
          </p:cNvSpPr>
          <p:nvPr/>
        </p:nvSpPr>
        <p:spPr bwMode="auto">
          <a:xfrm>
            <a:off x="6821460" y="503466"/>
            <a:ext cx="1512887" cy="544284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19" name="Oval 7"/>
          <p:cNvSpPr>
            <a:spLocks noChangeArrowheads="1"/>
          </p:cNvSpPr>
          <p:nvPr/>
        </p:nvSpPr>
        <p:spPr bwMode="auto">
          <a:xfrm>
            <a:off x="7164288" y="1628776"/>
            <a:ext cx="1301750" cy="311149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0" name="Oval 8"/>
          <p:cNvSpPr>
            <a:spLocks noChangeArrowheads="1"/>
          </p:cNvSpPr>
          <p:nvPr/>
        </p:nvSpPr>
        <p:spPr bwMode="auto">
          <a:xfrm>
            <a:off x="4511675" y="2349500"/>
            <a:ext cx="558799" cy="503238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1" name="Oval 9"/>
          <p:cNvSpPr>
            <a:spLocks noChangeArrowheads="1"/>
          </p:cNvSpPr>
          <p:nvPr/>
        </p:nvSpPr>
        <p:spPr bwMode="auto">
          <a:xfrm>
            <a:off x="2627784" y="3644900"/>
            <a:ext cx="711058" cy="720725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6223000" y="2060575"/>
            <a:ext cx="5651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2400">
                <a:solidFill>
                  <a:srgbClr val="CC3300"/>
                </a:solidFill>
                <a:latin typeface="Arial" charset="0"/>
              </a:rPr>
              <a:t>(+)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421914" y="4689475"/>
            <a:ext cx="1810111" cy="1015663"/>
          </a:xfrm>
          <a:prstGeom prst="rect">
            <a:avLst/>
          </a:prstGeom>
          <a:solidFill>
            <a:srgbClr val="A7FFFF"/>
          </a:solidFill>
          <a:ln w="28575">
            <a:solidFill>
              <a:srgbClr val="FF840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 dirty="0"/>
              <a:t>Gran volumen</a:t>
            </a:r>
          </a:p>
          <a:p>
            <a:pPr algn="l"/>
            <a:r>
              <a:rPr lang="es-MX" sz="2000" dirty="0"/>
              <a:t>Rica en </a:t>
            </a:r>
          </a:p>
          <a:p>
            <a:pPr algn="l"/>
            <a:r>
              <a:rPr lang="es-MX" sz="2000" dirty="0"/>
              <a:t>NaHCO</a:t>
            </a:r>
            <a:r>
              <a:rPr lang="es-MX" sz="2000" baseline="-25000" dirty="0"/>
              <a:t>3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1377745" y="3075285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smtClean="0"/>
              <a:t>LUZ</a:t>
            </a:r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610931" y="107538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421914" y="5873972"/>
            <a:ext cx="1636713" cy="70167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pH alcalino </a:t>
            </a:r>
          </a:p>
          <a:p>
            <a:pPr algn="l"/>
            <a:r>
              <a:rPr lang="es-ES_tradnl" sz="1600" dirty="0"/>
              <a:t>para </a:t>
            </a:r>
            <a:r>
              <a:rPr lang="es-ES_tradnl" sz="2000" b="0" dirty="0"/>
              <a:t>enzimas</a:t>
            </a:r>
          </a:p>
        </p:txBody>
      </p:sp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3392488" y="1557338"/>
            <a:ext cx="23050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4284663" y="1125538"/>
            <a:ext cx="1366837" cy="669925"/>
          </a:xfrm>
          <a:prstGeom prst="rect">
            <a:avLst/>
          </a:prstGeom>
          <a:solidFill>
            <a:schemeClr val="accent5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Ductal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722" name="Oval 10"/>
          <p:cNvSpPr>
            <a:spLocks noChangeArrowheads="1"/>
          </p:cNvSpPr>
          <p:nvPr/>
        </p:nvSpPr>
        <p:spPr bwMode="auto">
          <a:xfrm>
            <a:off x="2441937" y="4797425"/>
            <a:ext cx="896906" cy="936625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6" name="Rectangle 24"/>
          <p:cNvSpPr>
            <a:spLocks noChangeArrowheads="1"/>
          </p:cNvSpPr>
          <p:nvPr/>
        </p:nvSpPr>
        <p:spPr bwMode="auto">
          <a:xfrm>
            <a:off x="3392488" y="2636838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3338842" y="2500313"/>
            <a:ext cx="710451" cy="33855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CFTR</a:t>
            </a:r>
          </a:p>
        </p:txBody>
      </p:sp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2987675" y="2500313"/>
            <a:ext cx="427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5739" name="Rectangle 27"/>
          <p:cNvSpPr>
            <a:spLocks noChangeArrowheads="1"/>
          </p:cNvSpPr>
          <p:nvPr/>
        </p:nvSpPr>
        <p:spPr bwMode="auto">
          <a:xfrm>
            <a:off x="7812088" y="20605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0" name="Text Box 18"/>
          <p:cNvSpPr txBox="1">
            <a:spLocks noChangeArrowheads="1"/>
          </p:cNvSpPr>
          <p:nvPr/>
        </p:nvSpPr>
        <p:spPr bwMode="auto">
          <a:xfrm>
            <a:off x="7875589" y="2012950"/>
            <a:ext cx="10350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15740" name="Oval 28"/>
          <p:cNvSpPr>
            <a:spLocks noChangeArrowheads="1"/>
          </p:cNvSpPr>
          <p:nvPr/>
        </p:nvSpPr>
        <p:spPr bwMode="auto">
          <a:xfrm>
            <a:off x="6516688" y="4221163"/>
            <a:ext cx="719137" cy="360362"/>
          </a:xfrm>
          <a:prstGeom prst="ellipse">
            <a:avLst/>
          </a:prstGeom>
          <a:noFill/>
          <a:ln w="28575">
            <a:solidFill>
              <a:srgbClr val="00E6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41" name="Oval 29"/>
          <p:cNvSpPr>
            <a:spLocks noChangeArrowheads="1"/>
          </p:cNvSpPr>
          <p:nvPr/>
        </p:nvSpPr>
        <p:spPr bwMode="auto">
          <a:xfrm>
            <a:off x="4139953" y="3429000"/>
            <a:ext cx="647948" cy="431800"/>
          </a:xfrm>
          <a:prstGeom prst="ellipse">
            <a:avLst/>
          </a:prstGeom>
          <a:noFill/>
          <a:ln w="28575">
            <a:solidFill>
              <a:srgbClr val="00E6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43" name="Oval 31"/>
          <p:cNvSpPr>
            <a:spLocks noChangeArrowheads="1"/>
          </p:cNvSpPr>
          <p:nvPr/>
        </p:nvSpPr>
        <p:spPr bwMode="auto">
          <a:xfrm>
            <a:off x="2195513" y="1773238"/>
            <a:ext cx="7921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6892247" y="4840288"/>
            <a:ext cx="1712328" cy="58477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“Marea alcalina</a:t>
            </a:r>
          </a:p>
          <a:p>
            <a:r>
              <a:rPr lang="es-ES_tradnl" sz="1600" dirty="0" err="1" smtClean="0"/>
              <a:t>posprandial</a:t>
            </a:r>
            <a:r>
              <a:rPr lang="es-ES_tradnl" sz="1600" dirty="0"/>
              <a:t>”</a:t>
            </a:r>
          </a:p>
        </p:txBody>
      </p:sp>
      <p:sp>
        <p:nvSpPr>
          <p:cNvPr id="2" name="Elipse 1"/>
          <p:cNvSpPr/>
          <p:nvPr/>
        </p:nvSpPr>
        <p:spPr bwMode="auto">
          <a:xfrm>
            <a:off x="2513945" y="2780928"/>
            <a:ext cx="401871" cy="302796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 animBg="1"/>
      <p:bldP spid="115719" grpId="0" animBg="1"/>
      <p:bldP spid="115720" grpId="0" animBg="1"/>
      <p:bldP spid="115721" grpId="0" animBg="1"/>
      <p:bldP spid="115721" grpId="1" animBg="1"/>
      <p:bldP spid="115724" grpId="0"/>
      <p:bldP spid="115726" grpId="0" animBg="1"/>
      <p:bldP spid="115733" grpId="0" animBg="1"/>
      <p:bldP spid="115722" grpId="0" animBg="1"/>
      <p:bldP spid="115722" grpId="1" animBg="1"/>
      <p:bldP spid="115740" grpId="0" animBg="1"/>
      <p:bldP spid="2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" t="20917"/>
          <a:stretch/>
        </p:blipFill>
        <p:spPr>
          <a:xfrm>
            <a:off x="1888760" y="1989138"/>
            <a:ext cx="4315189" cy="4627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7050818" y="956510"/>
            <a:ext cx="1553630" cy="646331"/>
          </a:xfrm>
          <a:prstGeom prst="rect">
            <a:avLst/>
          </a:prstGeom>
          <a:solidFill>
            <a:srgbClr val="A7FFFF"/>
          </a:solidFill>
          <a:ln w="28575">
            <a:solidFill>
              <a:srgbClr val="00D26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Acción</a:t>
            </a:r>
          </a:p>
          <a:p>
            <a:r>
              <a:rPr lang="es-ES" sz="1800" dirty="0" smtClean="0"/>
              <a:t>SECRETINA</a:t>
            </a:r>
            <a:endParaRPr lang="es-ES" sz="1800" dirty="0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784718" y="692974"/>
            <a:ext cx="1558440" cy="707886"/>
          </a:xfrm>
          <a:prstGeom prst="rect">
            <a:avLst/>
          </a:prstGeom>
          <a:solidFill>
            <a:srgbClr val="A7FFFF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Secretina </a:t>
            </a:r>
          </a:p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intravenosa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1874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3563938" y="1773238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5832495" y="3172077"/>
            <a:ext cx="2542238" cy="1677382"/>
          </a:xfrm>
          <a:prstGeom prst="rect">
            <a:avLst/>
          </a:prstGeom>
          <a:solidFill>
            <a:srgbClr val="A7FFFF"/>
          </a:solidFill>
          <a:ln w="28575">
            <a:solidFill>
              <a:srgbClr val="00ADEA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pancreática</a:t>
            </a:r>
            <a:r>
              <a:rPr lang="es-ES" sz="2000" dirty="0" smtClean="0"/>
              <a:t>:</a:t>
            </a:r>
            <a:endParaRPr lang="es-ES" sz="2000" dirty="0"/>
          </a:p>
          <a:p>
            <a:pPr algn="l"/>
            <a:endParaRPr lang="es-ES" sz="900" dirty="0"/>
          </a:p>
          <a:p>
            <a:pPr algn="l"/>
            <a:r>
              <a:rPr lang="es-ES" sz="1600" dirty="0"/>
              <a:t>- </a:t>
            </a:r>
            <a:r>
              <a:rPr lang="es-ES" sz="1800" dirty="0"/>
              <a:t>Más volumen</a:t>
            </a:r>
          </a:p>
          <a:p>
            <a:pPr algn="l"/>
            <a:r>
              <a:rPr lang="es-ES" sz="1800" dirty="0"/>
              <a:t>- Mucho más HCO</a:t>
            </a:r>
            <a:r>
              <a:rPr lang="es-ES" sz="1800" baseline="-25000" dirty="0"/>
              <a:t>3</a:t>
            </a:r>
            <a:r>
              <a:rPr lang="es-ES" sz="1800" baseline="30000" dirty="0"/>
              <a:t>- </a:t>
            </a:r>
          </a:p>
          <a:p>
            <a:pPr algn="l"/>
            <a:r>
              <a:rPr lang="es-ES" sz="1800" dirty="0"/>
              <a:t>- Menos Cl</a:t>
            </a:r>
            <a:r>
              <a:rPr lang="es-ES" sz="1800" baseline="30000" dirty="0"/>
              <a:t>-</a:t>
            </a:r>
          </a:p>
        </p:txBody>
      </p:sp>
      <p:sp>
        <p:nvSpPr>
          <p:cNvPr id="10262" name="Oval 22"/>
          <p:cNvSpPr>
            <a:spLocks noChangeArrowheads="1"/>
          </p:cNvSpPr>
          <p:nvPr/>
        </p:nvSpPr>
        <p:spPr bwMode="auto">
          <a:xfrm>
            <a:off x="3348038" y="1700213"/>
            <a:ext cx="576262" cy="10080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3" name="Oval 23"/>
          <p:cNvSpPr>
            <a:spLocks noChangeArrowheads="1"/>
          </p:cNvSpPr>
          <p:nvPr/>
        </p:nvSpPr>
        <p:spPr bwMode="auto">
          <a:xfrm>
            <a:off x="3635375" y="2997200"/>
            <a:ext cx="792163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4" name="Oval 24"/>
          <p:cNvSpPr>
            <a:spLocks noChangeArrowheads="1"/>
          </p:cNvSpPr>
          <p:nvPr/>
        </p:nvSpPr>
        <p:spPr bwMode="auto">
          <a:xfrm>
            <a:off x="3779838" y="4652963"/>
            <a:ext cx="792162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3479594" y="1381185"/>
            <a:ext cx="0" cy="7388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7 CuadroTexto"/>
          <p:cNvSpPr txBox="1"/>
          <p:nvPr/>
        </p:nvSpPr>
        <p:spPr>
          <a:xfrm rot="16200000">
            <a:off x="384634" y="3810713"/>
            <a:ext cx="2662908" cy="400110"/>
          </a:xfrm>
          <a:prstGeom prst="rect">
            <a:avLst/>
          </a:prstGeom>
          <a:solidFill>
            <a:srgbClr val="C5FFFF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SEC. PANCREÁTICA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3479594" y="6237312"/>
            <a:ext cx="1380438" cy="4743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150388" y="6246966"/>
            <a:ext cx="1508747" cy="400110"/>
          </a:xfrm>
          <a:prstGeom prst="rect">
            <a:avLst/>
          </a:prstGeom>
          <a:solidFill>
            <a:srgbClr val="C5FFFF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MINUTOS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821998" y="523697"/>
            <a:ext cx="1777006" cy="338554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dirty="0" smtClean="0"/>
              <a:t>2. </a:t>
            </a:r>
            <a:r>
              <a:rPr lang="es-ES" sz="1600" dirty="0" smtClean="0"/>
              <a:t>Sec. Alcalina 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 animBg="1"/>
      <p:bldP spid="10261" grpId="0" animBg="1"/>
      <p:bldP spid="10262" grpId="0" animBg="1"/>
      <p:bldP spid="10263" grpId="0" animBg="1"/>
      <p:bldP spid="10264" grpId="0" animBg="1"/>
      <p:bldP spid="8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48" name="Rectangle 28"/>
          <p:cNvSpPr>
            <a:spLocks noChangeArrowheads="1"/>
          </p:cNvSpPr>
          <p:nvPr/>
        </p:nvSpPr>
        <p:spPr bwMode="auto">
          <a:xfrm>
            <a:off x="395288" y="1412875"/>
            <a:ext cx="5616575" cy="475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pic>
        <p:nvPicPr>
          <p:cNvPr id="107524" name="Picture 4" descr="jugo pancreatico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4236" r="5266" b="13042"/>
          <a:stretch>
            <a:fillRect/>
          </a:stretch>
        </p:blipFill>
        <p:spPr bwMode="auto">
          <a:xfrm>
            <a:off x="971550" y="1916113"/>
            <a:ext cx="7275513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4935538" y="1797050"/>
            <a:ext cx="548548" cy="338554"/>
          </a:xfrm>
          <a:prstGeom prst="rect">
            <a:avLst/>
          </a:prstGeom>
          <a:solidFill>
            <a:srgbClr val="FF86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/>
              <a:t>Na</a:t>
            </a:r>
            <a:r>
              <a:rPr lang="es-ES_tradnl" sz="1600" baseline="30000" dirty="0"/>
              <a:t>+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4644008" y="2636912"/>
            <a:ext cx="1096963" cy="457200"/>
          </a:xfrm>
          <a:prstGeom prst="rect">
            <a:avLst/>
          </a:prstGeom>
          <a:solidFill>
            <a:srgbClr val="A7F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HCO</a:t>
            </a:r>
            <a:r>
              <a:rPr lang="es-ES_tradnl" sz="2400" baseline="-25000" dirty="0"/>
              <a:t>3</a:t>
            </a:r>
            <a:r>
              <a:rPr lang="es-ES_tradnl" sz="2400" baseline="30000" dirty="0"/>
              <a:t>-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5080000" y="3860800"/>
            <a:ext cx="450764" cy="338554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5004048" y="4508500"/>
            <a:ext cx="576263" cy="3968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dirty="0"/>
              <a:t>K</a:t>
            </a:r>
            <a:r>
              <a:rPr lang="es-ES_tradnl" sz="2000" baseline="30000" dirty="0"/>
              <a:t>+</a:t>
            </a:r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6088063" y="1797050"/>
            <a:ext cx="548548" cy="338554"/>
          </a:xfrm>
          <a:prstGeom prst="rect">
            <a:avLst/>
          </a:prstGeom>
          <a:solidFill>
            <a:srgbClr val="FF86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/>
              <a:t>Na</a:t>
            </a:r>
            <a:r>
              <a:rPr lang="es-ES_tradnl" sz="1600" baseline="30000" dirty="0"/>
              <a:t>+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6735763" y="4708525"/>
            <a:ext cx="431800" cy="3048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dirty="0"/>
              <a:t>K</a:t>
            </a:r>
            <a:r>
              <a:rPr lang="es-ES_tradnl" baseline="30000" dirty="0"/>
              <a:t>+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7672388" y="4391025"/>
            <a:ext cx="787400" cy="304800"/>
          </a:xfrm>
          <a:prstGeom prst="rect">
            <a:avLst/>
          </a:prstGeom>
          <a:solidFill>
            <a:srgbClr val="A7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dirty="0"/>
              <a:t>HCO3</a:t>
            </a:r>
            <a:r>
              <a:rPr lang="es-ES_tradnl" baseline="30000" dirty="0"/>
              <a:t>-</a:t>
            </a:r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7167563" y="2781300"/>
            <a:ext cx="450764" cy="338554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dirty="0"/>
              <a:t>Cl</a:t>
            </a:r>
            <a:r>
              <a:rPr lang="es-ES_tradnl" sz="1600" baseline="30000" dirty="0"/>
              <a:t>-</a:t>
            </a:r>
          </a:p>
        </p:txBody>
      </p:sp>
      <p:sp>
        <p:nvSpPr>
          <p:cNvPr id="107541" name="Rectangle 21"/>
          <p:cNvSpPr>
            <a:spLocks noChangeArrowheads="1"/>
          </p:cNvSpPr>
          <p:nvPr/>
        </p:nvSpPr>
        <p:spPr bwMode="auto">
          <a:xfrm>
            <a:off x="6948488" y="18446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42" name="Text Box 22"/>
          <p:cNvSpPr txBox="1">
            <a:spLocks noChangeArrowheads="1"/>
          </p:cNvSpPr>
          <p:nvPr/>
        </p:nvSpPr>
        <p:spPr bwMode="auto">
          <a:xfrm>
            <a:off x="1612671" y="1677547"/>
            <a:ext cx="2917786" cy="400110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JUGO PANCREÁTICO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7019925" y="1700213"/>
            <a:ext cx="1052513" cy="365125"/>
          </a:xfrm>
          <a:prstGeom prst="rect">
            <a:avLst/>
          </a:prstGeom>
          <a:solidFill>
            <a:srgbClr val="FFC1E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/>
              <a:t>PLASMA</a:t>
            </a: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7547" name="Text Box 27"/>
          <p:cNvSpPr txBox="1">
            <a:spLocks noChangeArrowheads="1"/>
          </p:cNvSpPr>
          <p:nvPr/>
        </p:nvSpPr>
        <p:spPr bwMode="auto">
          <a:xfrm>
            <a:off x="1616323" y="2275354"/>
            <a:ext cx="2302643" cy="800219"/>
          </a:xfrm>
          <a:prstGeom prst="rect">
            <a:avLst/>
          </a:prstGeom>
          <a:noFill/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Sol. </a:t>
            </a:r>
            <a:r>
              <a:rPr lang="es-MX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Isoosmótica</a:t>
            </a:r>
            <a:endParaRPr lang="es-MX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ALCALINA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4-5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veces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plasma!!</a:t>
            </a:r>
            <a:endParaRPr lang="es-MX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50" name="Text Box 30"/>
          <p:cNvSpPr txBox="1">
            <a:spLocks noChangeArrowheads="1"/>
          </p:cNvSpPr>
          <p:nvPr/>
        </p:nvSpPr>
        <p:spPr bwMode="auto">
          <a:xfrm rot="16200000">
            <a:off x="-425449" y="3468688"/>
            <a:ext cx="2543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CONCENTRACIÓN (</a:t>
            </a:r>
            <a:r>
              <a:rPr lang="es-ES" dirty="0" err="1"/>
              <a:t>mEq</a:t>
            </a:r>
            <a:r>
              <a:rPr lang="es-ES" dirty="0"/>
              <a:t>/L)</a:t>
            </a:r>
          </a:p>
        </p:txBody>
      </p:sp>
      <p:sp>
        <p:nvSpPr>
          <p:cNvPr id="107551" name="Text Box 31"/>
          <p:cNvSpPr txBox="1">
            <a:spLocks noChangeArrowheads="1"/>
          </p:cNvSpPr>
          <p:nvPr/>
        </p:nvSpPr>
        <p:spPr bwMode="auto">
          <a:xfrm>
            <a:off x="2603501" y="5611085"/>
            <a:ext cx="1684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FLUJO (</a:t>
            </a:r>
            <a:r>
              <a:rPr lang="en-US">
                <a:latin typeface="Symbol" pitchFamily="18" charset="2"/>
              </a:rPr>
              <a:t>m</a:t>
            </a:r>
            <a:r>
              <a:rPr lang="es-ES"/>
              <a:t>l/min.g)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6830974" y="495886"/>
            <a:ext cx="1755609" cy="338554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2. </a:t>
            </a:r>
            <a:r>
              <a:rPr lang="es-ES" sz="1600" dirty="0" smtClean="0">
                <a:latin typeface="Comic Sans MS" pitchFamily="66" charset="0"/>
              </a:rPr>
              <a:t>Sec. Alcalina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29620" y="5992908"/>
            <a:ext cx="377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C00000"/>
                </a:solidFill>
              </a:rPr>
              <a:t>¡Ojo! </a:t>
            </a:r>
            <a:r>
              <a:rPr lang="es-VE" sz="1800" dirty="0" smtClean="0"/>
              <a:t>Comparar con saliva ductal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0" grpId="0" animBg="1"/>
      <p:bldP spid="107542" grpId="0" animBg="1"/>
      <p:bldP spid="107528" grpId="0" animBg="1"/>
      <p:bldP spid="107547" grpId="0" animBg="1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2643188" y="2060575"/>
            <a:ext cx="3856037" cy="1035050"/>
          </a:xfrm>
          <a:prstGeom prst="rect">
            <a:avLst/>
          </a:prstGeom>
          <a:solidFill>
            <a:srgbClr val="A7FFFF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Secreción pancreática alcalina </a:t>
            </a:r>
          </a:p>
          <a:p>
            <a:r>
              <a:rPr lang="es-MX" sz="2000" b="0"/>
              <a:t>NEUTRALIZA </a:t>
            </a:r>
          </a:p>
          <a:p>
            <a:r>
              <a:rPr lang="es-MX" sz="2000" b="0"/>
              <a:t>el quimo ácido duodenal</a:t>
            </a:r>
          </a:p>
        </p:txBody>
      </p:sp>
      <p:grpSp>
        <p:nvGrpSpPr>
          <p:cNvPr id="100366" name="Group 14"/>
          <p:cNvGrpSpPr>
            <a:grpSpLocks/>
          </p:cNvGrpSpPr>
          <p:nvPr/>
        </p:nvGrpSpPr>
        <p:grpSpPr bwMode="auto">
          <a:xfrm>
            <a:off x="1920875" y="3429000"/>
            <a:ext cx="5300663" cy="1446213"/>
            <a:chOff x="917" y="2267"/>
            <a:chExt cx="3339" cy="911"/>
          </a:xfrm>
        </p:grpSpPr>
        <p:sp>
          <p:nvSpPr>
            <p:cNvPr id="100359" name="Text Box 7"/>
            <p:cNvSpPr txBox="1">
              <a:spLocks noChangeArrowheads="1"/>
            </p:cNvSpPr>
            <p:nvPr/>
          </p:nvSpPr>
          <p:spPr bwMode="auto">
            <a:xfrm>
              <a:off x="917" y="2267"/>
              <a:ext cx="3229" cy="294"/>
            </a:xfrm>
            <a:prstGeom prst="rect">
              <a:avLst/>
            </a:prstGeom>
            <a:solidFill>
              <a:srgbClr val="C9C9FF"/>
            </a:solidFill>
            <a:ln w="9525">
              <a:solidFill>
                <a:srgbClr val="66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2400" b="0"/>
                <a:t>NaHCO</a:t>
              </a:r>
              <a:r>
                <a:rPr lang="es-MX" sz="2400" b="0" baseline="-25000"/>
                <a:t>3</a:t>
              </a:r>
              <a:r>
                <a:rPr lang="es-MX" sz="2400" b="0"/>
                <a:t> + HCl           </a:t>
              </a:r>
              <a:r>
                <a:rPr lang="es-MX" sz="2400"/>
                <a:t>NaCl</a:t>
              </a:r>
              <a:r>
                <a:rPr lang="es-MX" sz="2400" b="0"/>
                <a:t> + H</a:t>
              </a:r>
              <a:r>
                <a:rPr lang="es-MX" sz="2400" b="0" baseline="-25000"/>
                <a:t>2</a:t>
              </a:r>
              <a:r>
                <a:rPr lang="es-MX" sz="2400" b="0"/>
                <a:t>CO</a:t>
              </a:r>
              <a:r>
                <a:rPr lang="es-MX" sz="2400" b="0" baseline="-25000"/>
                <a:t>3</a:t>
              </a:r>
            </a:p>
          </p:txBody>
        </p:sp>
        <p:sp>
          <p:nvSpPr>
            <p:cNvPr id="100360" name="Text Box 8"/>
            <p:cNvSpPr txBox="1">
              <a:spLocks noChangeArrowheads="1"/>
            </p:cNvSpPr>
            <p:nvPr/>
          </p:nvSpPr>
          <p:spPr bwMode="auto">
            <a:xfrm>
              <a:off x="3288" y="2890"/>
              <a:ext cx="466" cy="288"/>
            </a:xfrm>
            <a:prstGeom prst="rect">
              <a:avLst/>
            </a:prstGeom>
            <a:solidFill>
              <a:srgbClr val="C9C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2400"/>
                <a:t>CO</a:t>
              </a:r>
              <a:r>
                <a:rPr lang="es-MX" sz="2400" baseline="-25000"/>
                <a:t>2</a:t>
              </a:r>
            </a:p>
          </p:txBody>
        </p:sp>
        <p:sp>
          <p:nvSpPr>
            <p:cNvPr id="100361" name="Text Box 9"/>
            <p:cNvSpPr txBox="1">
              <a:spLocks noChangeArrowheads="1"/>
            </p:cNvSpPr>
            <p:nvPr/>
          </p:nvSpPr>
          <p:spPr bwMode="auto">
            <a:xfrm>
              <a:off x="3787" y="2870"/>
              <a:ext cx="469" cy="288"/>
            </a:xfrm>
            <a:prstGeom prst="rect">
              <a:avLst/>
            </a:prstGeom>
            <a:solidFill>
              <a:srgbClr val="C9C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s-MX" sz="2400"/>
                <a:t>H</a:t>
              </a:r>
              <a:r>
                <a:rPr lang="es-MX" sz="2400" baseline="-25000"/>
                <a:t>2</a:t>
              </a:r>
              <a:r>
                <a:rPr lang="es-MX" sz="2400"/>
                <a:t>0</a:t>
              </a:r>
            </a:p>
          </p:txBody>
        </p:sp>
        <p:sp>
          <p:nvSpPr>
            <p:cNvPr id="100362" name="AutoShape 10"/>
            <p:cNvSpPr>
              <a:spLocks noChangeArrowheads="1"/>
            </p:cNvSpPr>
            <p:nvPr/>
          </p:nvSpPr>
          <p:spPr bwMode="auto">
            <a:xfrm>
              <a:off x="2336" y="2432"/>
              <a:ext cx="499" cy="46"/>
            </a:xfrm>
            <a:prstGeom prst="rightArrow">
              <a:avLst>
                <a:gd name="adj1" fmla="val 50000"/>
                <a:gd name="adj2" fmla="val 271196"/>
              </a:avLst>
            </a:prstGeom>
            <a:solidFill>
              <a:srgbClr val="A7FFFF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0363" name="Line 11"/>
            <p:cNvSpPr>
              <a:spLocks noChangeShapeType="1"/>
            </p:cNvSpPr>
            <p:nvPr/>
          </p:nvSpPr>
          <p:spPr bwMode="auto">
            <a:xfrm flipH="1">
              <a:off x="3606" y="2568"/>
              <a:ext cx="136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0364" name="Line 12"/>
            <p:cNvSpPr>
              <a:spLocks noChangeShapeType="1"/>
            </p:cNvSpPr>
            <p:nvPr/>
          </p:nvSpPr>
          <p:spPr bwMode="auto">
            <a:xfrm>
              <a:off x="3742" y="2614"/>
              <a:ext cx="181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003800" y="4918075"/>
            <a:ext cx="3132138" cy="1228725"/>
          </a:xfrm>
          <a:prstGeom prst="rect">
            <a:avLst/>
          </a:prstGeom>
          <a:noFill/>
          <a:ln w="38100">
            <a:solidFill>
              <a:srgbClr val="00D1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0"/>
              <a:t>Medio neutro-alcalino:</a:t>
            </a:r>
          </a:p>
          <a:p>
            <a:pPr algn="l">
              <a:buFontTx/>
              <a:buChar char="•"/>
            </a:pPr>
            <a:r>
              <a:rPr lang="es-MX" sz="1800" b="0"/>
              <a:t> Protege mucosa </a:t>
            </a:r>
          </a:p>
          <a:p>
            <a:pPr algn="l">
              <a:buFontTx/>
              <a:buChar char="•"/>
            </a:pPr>
            <a:r>
              <a:rPr lang="es-MX" sz="1800" b="0"/>
              <a:t> Permite acción enzimática</a:t>
            </a:r>
          </a:p>
          <a:p>
            <a:pPr algn="l">
              <a:buFontTx/>
              <a:buChar char="•"/>
            </a:pPr>
            <a:r>
              <a:rPr lang="es-MX" sz="1800" b="0"/>
              <a:t> Inhibe secretina</a:t>
            </a:r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1116013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0370" name="Text Box 18"/>
          <p:cNvSpPr txBox="1">
            <a:spLocks noChangeArrowheads="1"/>
          </p:cNvSpPr>
          <p:nvPr/>
        </p:nvSpPr>
        <p:spPr bwMode="auto">
          <a:xfrm>
            <a:off x="2124075" y="4365625"/>
            <a:ext cx="317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Como la sal de frutas...</a:t>
            </a:r>
          </a:p>
        </p:txBody>
      </p:sp>
      <p:sp>
        <p:nvSpPr>
          <p:cNvPr id="100372" name="Text Box 20"/>
          <p:cNvSpPr txBox="1">
            <a:spLocks noChangeArrowheads="1"/>
          </p:cNvSpPr>
          <p:nvPr/>
        </p:nvSpPr>
        <p:spPr bwMode="auto">
          <a:xfrm>
            <a:off x="1403350" y="1125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945772" y="401710"/>
            <a:ext cx="1728358" cy="523220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/>
              <a:t>III. PROCESO </a:t>
            </a:r>
          </a:p>
          <a:p>
            <a:pPr algn="l"/>
            <a:r>
              <a:rPr lang="es-ES" dirty="0"/>
              <a:t>      </a:t>
            </a:r>
            <a:r>
              <a:rPr lang="es-ES" dirty="0" smtClean="0"/>
              <a:t>SECRECIÓN</a:t>
            </a:r>
            <a:endParaRPr lang="es-ES" dirty="0"/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6945772" y="1016797"/>
            <a:ext cx="1755609" cy="338554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 smtClean="0">
                <a:latin typeface="Comic Sans MS" pitchFamily="66" charset="0"/>
              </a:rPr>
              <a:t>2. </a:t>
            </a:r>
            <a:r>
              <a:rPr lang="es-ES" sz="1600" dirty="0" smtClean="0">
                <a:latin typeface="Comic Sans MS" pitchFamily="66" charset="0"/>
              </a:rPr>
              <a:t>Sec. Alcalina</a:t>
            </a:r>
            <a:endParaRPr lang="es-E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animBg="1"/>
      <p:bldP spid="100365" grpId="0" animBg="1"/>
      <p:bldP spid="1003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225675" y="1173669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0"/>
              <a:t>Fisiología del Aparato Digestivo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1902839" y="1844824"/>
            <a:ext cx="5338321" cy="432426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Introducción a la </a:t>
            </a:r>
            <a:r>
              <a:rPr lang="es-ES_tradnl" dirty="0">
                <a:latin typeface="Comic Sans MS" pitchFamily="66" charset="0"/>
              </a:rPr>
              <a:t>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Regulación </a:t>
            </a:r>
            <a:r>
              <a:rPr lang="es-ES_tradnl" dirty="0" err="1">
                <a:latin typeface="Comic Sans MS" pitchFamily="66" charset="0"/>
              </a:rPr>
              <a:t>neurohumoral</a:t>
            </a:r>
            <a:r>
              <a:rPr lang="es-ES_tradnl" dirty="0"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Páncreas</a:t>
            </a:r>
            <a:r>
              <a:rPr lang="es-ES_tradnl" sz="2000" b="0" dirty="0" smtClean="0">
                <a:latin typeface="Comic Sans MS" pitchFamily="66" charset="0"/>
              </a:rPr>
              <a:t>, hígado 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agua, electrolitos </a:t>
            </a:r>
            <a:endParaRPr lang="es-ES_tradnl" sz="2000" b="0" dirty="0" smtClean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>
                <a:latin typeface="Comic Sans MS" pitchFamily="66" charset="0"/>
              </a:rPr>
              <a:t> </a:t>
            </a:r>
            <a:r>
              <a:rPr lang="es-ES_tradnl" sz="2000" b="0" dirty="0" smtClean="0">
                <a:latin typeface="Comic Sans MS" pitchFamily="66" charset="0"/>
              </a:rPr>
              <a:t>    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573338" y="2349500"/>
            <a:ext cx="3995737" cy="298767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endParaRPr lang="es-ES" sz="1000" dirty="0"/>
          </a:p>
          <a:p>
            <a:pPr algn="l"/>
            <a:r>
              <a:rPr lang="es-ES" sz="2000" dirty="0"/>
              <a:t>1.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CEFÁLICA – GÁSTRICA</a:t>
            </a:r>
          </a:p>
          <a:p>
            <a:pPr algn="l"/>
            <a:r>
              <a:rPr lang="es-ES" sz="2000" dirty="0"/>
              <a:t>    </a:t>
            </a:r>
            <a:r>
              <a:rPr lang="es-ES" sz="1800" b="0" dirty="0"/>
              <a:t>20-30 % enzimas</a:t>
            </a:r>
            <a:r>
              <a:rPr lang="es-ES" sz="2000" dirty="0"/>
              <a:t> </a:t>
            </a:r>
          </a:p>
          <a:p>
            <a:pPr algn="l"/>
            <a:r>
              <a:rPr lang="es-ES" sz="2000" dirty="0"/>
              <a:t>    </a:t>
            </a:r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X</a:t>
            </a:r>
            <a:r>
              <a:rPr lang="es-ES" sz="1800" dirty="0"/>
              <a:t>, </a:t>
            </a:r>
            <a:r>
              <a:rPr lang="es-ES" sz="1800" b="0" dirty="0">
                <a:solidFill>
                  <a:srgbClr val="C00000"/>
                </a:solidFill>
              </a:rPr>
              <a:t>gastrina</a:t>
            </a:r>
          </a:p>
          <a:p>
            <a:pPr algn="l"/>
            <a:endParaRPr lang="es-ES" sz="2000" b="0" dirty="0"/>
          </a:p>
          <a:p>
            <a:pPr algn="l"/>
            <a:endParaRPr lang="es-ES" sz="2000" b="0" dirty="0"/>
          </a:p>
          <a:p>
            <a:pPr algn="l"/>
            <a:r>
              <a:rPr lang="es-ES" sz="2000" dirty="0"/>
              <a:t>2.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  <a:r>
              <a:rPr lang="es-ES" sz="2000" b="0" dirty="0"/>
              <a:t> </a:t>
            </a:r>
          </a:p>
          <a:p>
            <a:pPr algn="l"/>
            <a:r>
              <a:rPr lang="es-ES" sz="2000" dirty="0"/>
              <a:t>    </a:t>
            </a:r>
            <a:r>
              <a:rPr lang="es-ES" sz="2000" b="0" dirty="0"/>
              <a:t>70-80% enzimas</a:t>
            </a:r>
          </a:p>
          <a:p>
            <a:pPr algn="l"/>
            <a:r>
              <a:rPr lang="es-ES" sz="2000" dirty="0"/>
              <a:t>   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Hormonas</a:t>
            </a:r>
            <a:r>
              <a:rPr lang="es-ES" sz="2000" dirty="0"/>
              <a:t>: </a:t>
            </a:r>
            <a:r>
              <a:rPr lang="es-ES" sz="2000" dirty="0">
                <a:solidFill>
                  <a:srgbClr val="DA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CCK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Secretina</a:t>
            </a:r>
            <a:r>
              <a:rPr lang="es-ES" sz="2000" dirty="0">
                <a:solidFill>
                  <a:srgbClr val="00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ES" sz="2000" b="0" dirty="0"/>
              <a:t>      </a:t>
            </a:r>
            <a:r>
              <a:rPr lang="es-ES" sz="2000" b="0" dirty="0">
                <a:solidFill>
                  <a:srgbClr val="0000CC"/>
                </a:solidFill>
              </a:rPr>
              <a:t>n. X</a:t>
            </a:r>
            <a:r>
              <a:rPr lang="es-ES" sz="2000" b="0" dirty="0"/>
              <a:t>	</a:t>
            </a: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3062619" y="1556792"/>
            <a:ext cx="3017173" cy="646331"/>
          </a:xfrm>
          <a:prstGeom prst="rect">
            <a:avLst/>
          </a:prstGeom>
          <a:solidFill>
            <a:srgbClr val="92CDD2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IV. FASES SECRECIÓN </a:t>
            </a:r>
          </a:p>
          <a:p>
            <a:pPr algn="l"/>
            <a:r>
              <a:rPr lang="es-ES" sz="1800"/>
              <a:t>      PANCREÁTICA</a:t>
            </a:r>
            <a:endParaRPr lang="es-MX" sz="180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899592" y="79479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fase cefalica pancr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28" y="640795"/>
            <a:ext cx="4694238" cy="623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4788272" y="83661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1330697" y="1268413"/>
            <a:ext cx="2447925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611560" y="1268413"/>
            <a:ext cx="3003550" cy="915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Reflejos condicionados</a:t>
            </a:r>
          </a:p>
          <a:p>
            <a:pPr algn="l"/>
            <a:r>
              <a:rPr lang="es-ES" sz="1800" b="0"/>
              <a:t>Gusto, olfato, masticación,</a:t>
            </a:r>
          </a:p>
          <a:p>
            <a:pPr algn="l"/>
            <a:r>
              <a:rPr lang="es-ES" sz="1800" b="0"/>
              <a:t>deglución, hipoglicemia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4599696" y="982941"/>
            <a:ext cx="1055097" cy="369332"/>
          </a:xfrm>
          <a:prstGeom prst="rect">
            <a:avLst/>
          </a:prstGeom>
          <a:solidFill>
            <a:srgbClr val="C5FF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0000FF"/>
                </a:solidFill>
              </a:rPr>
              <a:t>N. vago</a:t>
            </a:r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5220072" y="5074443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3996110" y="5013325"/>
            <a:ext cx="503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2843585" y="522922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5220072" y="4905652"/>
            <a:ext cx="1438214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C. acinares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3491285" y="5013325"/>
            <a:ext cx="1071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>
                <a:latin typeface="Arial" charset="0"/>
              </a:rPr>
              <a:t>C. ductales</a:t>
            </a: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2627685" y="5089525"/>
            <a:ext cx="10334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enzimas</a:t>
            </a:r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1691060" y="414972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547143" y="4113833"/>
            <a:ext cx="1114408" cy="36933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solidFill>
                  <a:srgbClr val="CC0000"/>
                </a:solidFill>
              </a:rPr>
              <a:t>Gastrina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611560" y="2357438"/>
            <a:ext cx="1368425" cy="163121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ANTES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Comida </a:t>
            </a:r>
          </a:p>
          <a:p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intestino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5870822" y="2396854"/>
            <a:ext cx="1252266" cy="120032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/>
              <a:t>Secreción</a:t>
            </a:r>
          </a:p>
          <a:p>
            <a:r>
              <a:rPr lang="es-ES" sz="1800" dirty="0" smtClean="0"/>
              <a:t>escasa</a:t>
            </a:r>
            <a:endParaRPr lang="es-ES" sz="1800" dirty="0"/>
          </a:p>
          <a:p>
            <a:r>
              <a:rPr lang="es-ES" sz="1800" dirty="0"/>
              <a:t> + </a:t>
            </a:r>
            <a:endParaRPr lang="es-ES" sz="1800" dirty="0" smtClean="0"/>
          </a:p>
          <a:p>
            <a:r>
              <a:rPr lang="es-ES" sz="1800" dirty="0"/>
              <a:t>E</a:t>
            </a:r>
            <a:r>
              <a:rPr lang="es-ES" sz="1800" dirty="0" smtClean="0"/>
              <a:t>nzimas</a:t>
            </a:r>
            <a:endParaRPr lang="es-ES" sz="1800" dirty="0"/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5745143" y="764704"/>
            <a:ext cx="2892425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1. CEFÁLICA – GÁSTRICA</a:t>
            </a:r>
          </a:p>
        </p:txBody>
      </p: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732463" y="268923"/>
            <a:ext cx="291778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IV. FASES SECRECIÓN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745143" y="3902847"/>
            <a:ext cx="2067217" cy="92333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s-VE" sz="1800" dirty="0" smtClean="0">
                <a:solidFill>
                  <a:srgbClr val="0000CC"/>
                </a:solidFill>
              </a:rPr>
              <a:t>N. vago, ACh </a:t>
            </a:r>
          </a:p>
          <a:p>
            <a:pPr algn="l"/>
            <a:r>
              <a:rPr lang="es-VE" sz="1800" b="0" dirty="0" smtClean="0"/>
              <a:t>y </a:t>
            </a:r>
            <a:r>
              <a:rPr lang="es-VE" sz="1800" b="0" dirty="0" smtClean="0">
                <a:solidFill>
                  <a:srgbClr val="C00000"/>
                </a:solidFill>
              </a:rPr>
              <a:t>Gastrina</a:t>
            </a:r>
            <a:r>
              <a:rPr lang="es-VE" sz="1800" b="0" dirty="0"/>
              <a:t> a</a:t>
            </a:r>
            <a:r>
              <a:rPr lang="es-VE" sz="1800" b="0" dirty="0" smtClean="0"/>
              <a:t>cción </a:t>
            </a:r>
          </a:p>
          <a:p>
            <a:pPr algn="l"/>
            <a:r>
              <a:rPr lang="es-VE" sz="1800" b="0" dirty="0" smtClean="0"/>
              <a:t>sobre c. </a:t>
            </a:r>
            <a:r>
              <a:rPr lang="es-VE" sz="1800" b="0" dirty="0" err="1" smtClean="0"/>
              <a:t>acinares</a:t>
            </a:r>
            <a:endParaRPr lang="es-VE" sz="1800" b="0" dirty="0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46183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400832" y="45134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 animBg="1"/>
      <p:bldP spid="82950" grpId="0" animBg="1"/>
      <p:bldP spid="82951" grpId="0" animBg="1"/>
      <p:bldP spid="82952" grpId="0" animBg="1"/>
      <p:bldP spid="82953" grpId="0" animBg="1"/>
      <p:bldP spid="82954" grpId="0" animBg="1"/>
      <p:bldP spid="82955" grpId="0" animBg="1"/>
      <p:bldP spid="82956" grpId="0" animBg="1"/>
      <p:bldP spid="82957" grpId="0"/>
      <p:bldP spid="82958" grpId="0"/>
      <p:bldP spid="82960" grpId="0" animBg="1"/>
      <p:bldP spid="82959" grpId="0" animBg="1"/>
      <p:bldP spid="82961" grpId="0" animBg="1"/>
      <p:bldP spid="82962" grpId="0" animBg="1"/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3" name="Picture 5" descr="fase intest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t="8606" b="19345"/>
          <a:stretch>
            <a:fillRect/>
          </a:stretch>
        </p:blipFill>
        <p:spPr bwMode="auto">
          <a:xfrm>
            <a:off x="2454820" y="1412900"/>
            <a:ext cx="3989388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045477" y="535046"/>
            <a:ext cx="261962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IV. FASES SECRECIÓN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5228183" y="1773262"/>
            <a:ext cx="1079500" cy="576263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2419895" y="3068662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1988095" y="3789387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2311945" y="3117875"/>
            <a:ext cx="873125" cy="395287"/>
          </a:xfrm>
          <a:prstGeom prst="rect">
            <a:avLst/>
          </a:prstGeom>
          <a:solidFill>
            <a:srgbClr val="FFE1F7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C. “I”</a:t>
            </a: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3354933" y="3717950"/>
            <a:ext cx="1944687" cy="287337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4939258" y="2852762"/>
            <a:ext cx="863600" cy="504825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2707233" y="5302275"/>
            <a:ext cx="720725" cy="215900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2672308" y="5302275"/>
            <a:ext cx="9398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enzimas</a:t>
            </a:r>
          </a:p>
        </p:txBody>
      </p:sp>
      <p:sp>
        <p:nvSpPr>
          <p:cNvPr id="83987" name="Rectangle 19"/>
          <p:cNvSpPr>
            <a:spLocks noChangeArrowheads="1"/>
          </p:cNvSpPr>
          <p:nvPr/>
        </p:nvSpPr>
        <p:spPr bwMode="auto">
          <a:xfrm>
            <a:off x="4291558" y="5517579"/>
            <a:ext cx="792162" cy="431800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4543970" y="5090457"/>
            <a:ext cx="10795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acinos</a:t>
            </a:r>
          </a:p>
        </p:txBody>
      </p:sp>
      <p:sp>
        <p:nvSpPr>
          <p:cNvPr id="83989" name="Text Box 21"/>
          <p:cNvSpPr txBox="1">
            <a:spLocks noChangeArrowheads="1"/>
          </p:cNvSpPr>
          <p:nvPr/>
        </p:nvSpPr>
        <p:spPr bwMode="auto">
          <a:xfrm>
            <a:off x="2425936" y="1117605"/>
            <a:ext cx="2016899" cy="156966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Quimo estimula</a:t>
            </a:r>
          </a:p>
          <a:p>
            <a:pPr algn="l"/>
            <a:r>
              <a:rPr lang="es-ES" sz="2000" b="0" dirty="0"/>
              <a:t>Secreción</a:t>
            </a:r>
          </a:p>
          <a:p>
            <a:pPr algn="l"/>
            <a:endParaRPr lang="es-ES" sz="1200" b="0" dirty="0"/>
          </a:p>
          <a:p>
            <a:pPr algn="l"/>
            <a:r>
              <a:rPr lang="es-ES" sz="2400" dirty="0"/>
              <a:t>*</a:t>
            </a:r>
            <a:r>
              <a:rPr lang="es-ES" sz="2000" dirty="0">
                <a:solidFill>
                  <a:srgbClr val="FF0066"/>
                </a:solidFill>
              </a:rPr>
              <a:t>CCK</a:t>
            </a:r>
            <a:r>
              <a:rPr lang="es-ES" sz="2000" dirty="0"/>
              <a:t>  </a:t>
            </a:r>
          </a:p>
          <a:p>
            <a:pPr algn="l"/>
            <a:r>
              <a:rPr lang="es-ES" sz="2000" dirty="0"/>
              <a:t>*</a:t>
            </a:r>
            <a:r>
              <a:rPr lang="es-ES" sz="2000" dirty="0">
                <a:solidFill>
                  <a:srgbClr val="00C0BB"/>
                </a:solidFill>
              </a:rPr>
              <a:t>Secretina</a:t>
            </a:r>
          </a:p>
        </p:txBody>
      </p:sp>
      <p:sp>
        <p:nvSpPr>
          <p:cNvPr id="83991" name="Rectangle 23"/>
          <p:cNvSpPr>
            <a:spLocks noChangeArrowheads="1"/>
          </p:cNvSpPr>
          <p:nvPr/>
        </p:nvSpPr>
        <p:spPr bwMode="auto">
          <a:xfrm>
            <a:off x="2707233" y="3789387"/>
            <a:ext cx="285750" cy="288925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2" name="Text Box 24"/>
          <p:cNvSpPr txBox="1">
            <a:spLocks noChangeArrowheads="1"/>
          </p:cNvSpPr>
          <p:nvPr/>
        </p:nvSpPr>
        <p:spPr bwMode="auto">
          <a:xfrm>
            <a:off x="2562770" y="3789387"/>
            <a:ext cx="581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grasa</a:t>
            </a:r>
          </a:p>
        </p:txBody>
      </p:sp>
      <p:sp>
        <p:nvSpPr>
          <p:cNvPr id="83993" name="Rectangle 25"/>
          <p:cNvSpPr>
            <a:spLocks noChangeArrowheads="1"/>
          </p:cNvSpPr>
          <p:nvPr/>
        </p:nvSpPr>
        <p:spPr bwMode="auto">
          <a:xfrm>
            <a:off x="4220120" y="4581550"/>
            <a:ext cx="431800" cy="431800"/>
          </a:xfrm>
          <a:prstGeom prst="rect">
            <a:avLst/>
          </a:prstGeom>
          <a:solidFill>
            <a:srgbClr val="E1DD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4237583" y="4437459"/>
            <a:ext cx="738187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ductos</a:t>
            </a:r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890491" y="1661531"/>
            <a:ext cx="1396537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/>
              <a:t>COMIDA </a:t>
            </a:r>
          </a:p>
          <a:p>
            <a:r>
              <a:rPr lang="es-MX" sz="2000"/>
              <a:t>en </a:t>
            </a:r>
          </a:p>
          <a:p>
            <a:r>
              <a:rPr lang="es-MX" sz="2000"/>
              <a:t>intestino</a:t>
            </a:r>
          </a:p>
        </p:txBody>
      </p: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395288" y="76520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1660163" y="3964012"/>
            <a:ext cx="935038" cy="395288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C. “S”</a:t>
            </a:r>
          </a:p>
        </p:txBody>
      </p:sp>
      <p:sp>
        <p:nvSpPr>
          <p:cNvPr id="84001" name="Rectangle 33"/>
          <p:cNvSpPr>
            <a:spLocks noChangeArrowheads="1"/>
          </p:cNvSpPr>
          <p:nvPr/>
        </p:nvSpPr>
        <p:spPr bwMode="auto">
          <a:xfrm>
            <a:off x="2454820" y="4365650"/>
            <a:ext cx="576263" cy="503237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2" name="Text Box 34"/>
          <p:cNvSpPr txBox="1">
            <a:spLocks noChangeArrowheads="1"/>
          </p:cNvSpPr>
          <p:nvPr/>
        </p:nvSpPr>
        <p:spPr bwMode="auto">
          <a:xfrm>
            <a:off x="2383383" y="4437087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HCO</a:t>
            </a:r>
            <a:r>
              <a:rPr lang="es-ES" baseline="-25000"/>
              <a:t>3</a:t>
            </a:r>
            <a:r>
              <a:rPr lang="es-ES" baseline="30000"/>
              <a:t>-</a:t>
            </a:r>
            <a:endParaRPr lang="es-ES" baseline="-25000"/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3583395" y="3357587"/>
            <a:ext cx="816250" cy="40011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ácido</a:t>
            </a: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4422103" y="2995134"/>
            <a:ext cx="1688283" cy="369332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péptidos y aa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6824794" y="2364192"/>
            <a:ext cx="1486304" cy="193899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 smtClean="0"/>
              <a:t>Secreción </a:t>
            </a:r>
          </a:p>
          <a:p>
            <a:r>
              <a:rPr lang="es-ES" sz="2000" dirty="0"/>
              <a:t>A</a:t>
            </a:r>
            <a:r>
              <a:rPr lang="es-ES" sz="2000" dirty="0" smtClean="0"/>
              <a:t>lcalina </a:t>
            </a:r>
          </a:p>
          <a:p>
            <a:r>
              <a:rPr lang="es-ES" sz="2000" dirty="0" smtClean="0"/>
              <a:t>abundante</a:t>
            </a:r>
            <a:endParaRPr lang="es-ES" sz="2000" dirty="0"/>
          </a:p>
          <a:p>
            <a:r>
              <a:rPr lang="es-ES" sz="4000" dirty="0" smtClean="0"/>
              <a:t>+ </a:t>
            </a:r>
          </a:p>
          <a:p>
            <a:r>
              <a:rPr lang="es-ES" sz="2000" dirty="0"/>
              <a:t>E</a:t>
            </a:r>
            <a:r>
              <a:rPr lang="es-ES" sz="2000" dirty="0" smtClean="0"/>
              <a:t>nzimas</a:t>
            </a:r>
            <a:endParaRPr lang="es-ES" sz="2000" dirty="0"/>
          </a:p>
        </p:txBody>
      </p:sp>
      <p:sp>
        <p:nvSpPr>
          <p:cNvPr id="6" name="5 Forma libre"/>
          <p:cNvSpPr/>
          <p:nvPr/>
        </p:nvSpPr>
        <p:spPr>
          <a:xfrm>
            <a:off x="1278483" y="3315518"/>
            <a:ext cx="3409156" cy="2705894"/>
          </a:xfrm>
          <a:custGeom>
            <a:avLst/>
            <a:gdLst>
              <a:gd name="connsiteX0" fmla="*/ 1262743 w 4373042"/>
              <a:gd name="connsiteY0" fmla="*/ 0 h 3570514"/>
              <a:gd name="connsiteX1" fmla="*/ 1262743 w 4373042"/>
              <a:gd name="connsiteY1" fmla="*/ 0 h 3570514"/>
              <a:gd name="connsiteX2" fmla="*/ 1132114 w 4373042"/>
              <a:gd name="connsiteY2" fmla="*/ 14514 h 3570514"/>
              <a:gd name="connsiteX3" fmla="*/ 1045029 w 4373042"/>
              <a:gd name="connsiteY3" fmla="*/ 43542 h 3570514"/>
              <a:gd name="connsiteX4" fmla="*/ 798286 w 4373042"/>
              <a:gd name="connsiteY4" fmla="*/ 58057 h 3570514"/>
              <a:gd name="connsiteX5" fmla="*/ 522514 w 4373042"/>
              <a:gd name="connsiteY5" fmla="*/ 87085 h 3570514"/>
              <a:gd name="connsiteX6" fmla="*/ 362857 w 4373042"/>
              <a:gd name="connsiteY6" fmla="*/ 116114 h 3570514"/>
              <a:gd name="connsiteX7" fmla="*/ 304800 w 4373042"/>
              <a:gd name="connsiteY7" fmla="*/ 159657 h 3570514"/>
              <a:gd name="connsiteX8" fmla="*/ 261257 w 4373042"/>
              <a:gd name="connsiteY8" fmla="*/ 174171 h 3570514"/>
              <a:gd name="connsiteX9" fmla="*/ 232229 w 4373042"/>
              <a:gd name="connsiteY9" fmla="*/ 232228 h 3570514"/>
              <a:gd name="connsiteX10" fmla="*/ 203200 w 4373042"/>
              <a:gd name="connsiteY10" fmla="*/ 275771 h 3570514"/>
              <a:gd name="connsiteX11" fmla="*/ 159657 w 4373042"/>
              <a:gd name="connsiteY11" fmla="*/ 362857 h 3570514"/>
              <a:gd name="connsiteX12" fmla="*/ 130629 w 4373042"/>
              <a:gd name="connsiteY12" fmla="*/ 449942 h 3570514"/>
              <a:gd name="connsiteX13" fmla="*/ 116114 w 4373042"/>
              <a:gd name="connsiteY13" fmla="*/ 493485 h 3570514"/>
              <a:gd name="connsiteX14" fmla="*/ 58057 w 4373042"/>
              <a:gd name="connsiteY14" fmla="*/ 638628 h 3570514"/>
              <a:gd name="connsiteX15" fmla="*/ 43543 w 4373042"/>
              <a:gd name="connsiteY15" fmla="*/ 682171 h 3570514"/>
              <a:gd name="connsiteX16" fmla="*/ 29029 w 4373042"/>
              <a:gd name="connsiteY16" fmla="*/ 725714 h 3570514"/>
              <a:gd name="connsiteX17" fmla="*/ 0 w 4373042"/>
              <a:gd name="connsiteY17" fmla="*/ 841828 h 3570514"/>
              <a:gd name="connsiteX18" fmla="*/ 0 w 4373042"/>
              <a:gd name="connsiteY18" fmla="*/ 841828 h 3570514"/>
              <a:gd name="connsiteX19" fmla="*/ 29029 w 4373042"/>
              <a:gd name="connsiteY19" fmla="*/ 1132114 h 3570514"/>
              <a:gd name="connsiteX20" fmla="*/ 58057 w 4373042"/>
              <a:gd name="connsiteY20" fmla="*/ 1233714 h 3570514"/>
              <a:gd name="connsiteX21" fmla="*/ 87086 w 4373042"/>
              <a:gd name="connsiteY21" fmla="*/ 1306285 h 3570514"/>
              <a:gd name="connsiteX22" fmla="*/ 116114 w 4373042"/>
              <a:gd name="connsiteY22" fmla="*/ 1407885 h 3570514"/>
              <a:gd name="connsiteX23" fmla="*/ 130629 w 4373042"/>
              <a:gd name="connsiteY23" fmla="*/ 1509485 h 3570514"/>
              <a:gd name="connsiteX24" fmla="*/ 174172 w 4373042"/>
              <a:gd name="connsiteY24" fmla="*/ 1553028 h 3570514"/>
              <a:gd name="connsiteX25" fmla="*/ 203200 w 4373042"/>
              <a:gd name="connsiteY25" fmla="*/ 1625600 h 3570514"/>
              <a:gd name="connsiteX26" fmla="*/ 232229 w 4373042"/>
              <a:gd name="connsiteY26" fmla="*/ 1683657 h 3570514"/>
              <a:gd name="connsiteX27" fmla="*/ 246743 w 4373042"/>
              <a:gd name="connsiteY27" fmla="*/ 1727200 h 3570514"/>
              <a:gd name="connsiteX28" fmla="*/ 290286 w 4373042"/>
              <a:gd name="connsiteY28" fmla="*/ 1785257 h 3570514"/>
              <a:gd name="connsiteX29" fmla="*/ 362857 w 4373042"/>
              <a:gd name="connsiteY29" fmla="*/ 1901371 h 3570514"/>
              <a:gd name="connsiteX30" fmla="*/ 420914 w 4373042"/>
              <a:gd name="connsiteY30" fmla="*/ 1988457 h 3570514"/>
              <a:gd name="connsiteX31" fmla="*/ 449943 w 4373042"/>
              <a:gd name="connsiteY31" fmla="*/ 2032000 h 3570514"/>
              <a:gd name="connsiteX32" fmla="*/ 508000 w 4373042"/>
              <a:gd name="connsiteY32" fmla="*/ 2133600 h 3570514"/>
              <a:gd name="connsiteX33" fmla="*/ 624114 w 4373042"/>
              <a:gd name="connsiteY33" fmla="*/ 2278742 h 3570514"/>
              <a:gd name="connsiteX34" fmla="*/ 638629 w 4373042"/>
              <a:gd name="connsiteY34" fmla="*/ 2322285 h 3570514"/>
              <a:gd name="connsiteX35" fmla="*/ 725714 w 4373042"/>
              <a:gd name="connsiteY35" fmla="*/ 2423885 h 3570514"/>
              <a:gd name="connsiteX36" fmla="*/ 783772 w 4373042"/>
              <a:gd name="connsiteY36" fmla="*/ 2510971 h 3570514"/>
              <a:gd name="connsiteX37" fmla="*/ 841829 w 4373042"/>
              <a:gd name="connsiteY37" fmla="*/ 2598057 h 3570514"/>
              <a:gd name="connsiteX38" fmla="*/ 899886 w 4373042"/>
              <a:gd name="connsiteY38" fmla="*/ 2685142 h 3570514"/>
              <a:gd name="connsiteX39" fmla="*/ 943429 w 4373042"/>
              <a:gd name="connsiteY39" fmla="*/ 2714171 h 3570514"/>
              <a:gd name="connsiteX40" fmla="*/ 957943 w 4373042"/>
              <a:gd name="connsiteY40" fmla="*/ 2757714 h 3570514"/>
              <a:gd name="connsiteX41" fmla="*/ 1045029 w 4373042"/>
              <a:gd name="connsiteY41" fmla="*/ 2859314 h 3570514"/>
              <a:gd name="connsiteX42" fmla="*/ 1117600 w 4373042"/>
              <a:gd name="connsiteY42" fmla="*/ 2960914 h 3570514"/>
              <a:gd name="connsiteX43" fmla="*/ 1161143 w 4373042"/>
              <a:gd name="connsiteY43" fmla="*/ 2989942 h 3570514"/>
              <a:gd name="connsiteX44" fmla="*/ 1204686 w 4373042"/>
              <a:gd name="connsiteY44" fmla="*/ 3033485 h 3570514"/>
              <a:gd name="connsiteX45" fmla="*/ 1291772 w 4373042"/>
              <a:gd name="connsiteY45" fmla="*/ 3091542 h 3570514"/>
              <a:gd name="connsiteX46" fmla="*/ 1378857 w 4373042"/>
              <a:gd name="connsiteY46" fmla="*/ 3149600 h 3570514"/>
              <a:gd name="connsiteX47" fmla="*/ 1465943 w 4373042"/>
              <a:gd name="connsiteY47" fmla="*/ 3207657 h 3570514"/>
              <a:gd name="connsiteX48" fmla="*/ 1509486 w 4373042"/>
              <a:gd name="connsiteY48" fmla="*/ 3236685 h 3570514"/>
              <a:gd name="connsiteX49" fmla="*/ 1553029 w 4373042"/>
              <a:gd name="connsiteY49" fmla="*/ 3251200 h 3570514"/>
              <a:gd name="connsiteX50" fmla="*/ 1611086 w 4373042"/>
              <a:gd name="connsiteY50" fmla="*/ 3265714 h 3570514"/>
              <a:gd name="connsiteX51" fmla="*/ 1727200 w 4373042"/>
              <a:gd name="connsiteY51" fmla="*/ 3323771 h 3570514"/>
              <a:gd name="connsiteX52" fmla="*/ 1770743 w 4373042"/>
              <a:gd name="connsiteY52" fmla="*/ 3352800 h 3570514"/>
              <a:gd name="connsiteX53" fmla="*/ 1828800 w 4373042"/>
              <a:gd name="connsiteY53" fmla="*/ 3367314 h 3570514"/>
              <a:gd name="connsiteX54" fmla="*/ 1872343 w 4373042"/>
              <a:gd name="connsiteY54" fmla="*/ 3396342 h 3570514"/>
              <a:gd name="connsiteX55" fmla="*/ 2046514 w 4373042"/>
              <a:gd name="connsiteY55" fmla="*/ 3425371 h 3570514"/>
              <a:gd name="connsiteX56" fmla="*/ 2090057 w 4373042"/>
              <a:gd name="connsiteY56" fmla="*/ 3439885 h 3570514"/>
              <a:gd name="connsiteX57" fmla="*/ 2235200 w 4373042"/>
              <a:gd name="connsiteY57" fmla="*/ 3454400 h 3570514"/>
              <a:gd name="connsiteX58" fmla="*/ 2235200 w 4373042"/>
              <a:gd name="connsiteY58" fmla="*/ 3454400 h 3570514"/>
              <a:gd name="connsiteX59" fmla="*/ 2235200 w 4373042"/>
              <a:gd name="connsiteY59" fmla="*/ 3454400 h 3570514"/>
              <a:gd name="connsiteX60" fmla="*/ 2365829 w 4373042"/>
              <a:gd name="connsiteY60" fmla="*/ 3483428 h 3570514"/>
              <a:gd name="connsiteX61" fmla="*/ 2409372 w 4373042"/>
              <a:gd name="connsiteY61" fmla="*/ 3512457 h 3570514"/>
              <a:gd name="connsiteX62" fmla="*/ 2685143 w 4373042"/>
              <a:gd name="connsiteY62" fmla="*/ 3526971 h 3570514"/>
              <a:gd name="connsiteX63" fmla="*/ 2757714 w 4373042"/>
              <a:gd name="connsiteY63" fmla="*/ 3541485 h 3570514"/>
              <a:gd name="connsiteX64" fmla="*/ 2873829 w 4373042"/>
              <a:gd name="connsiteY64" fmla="*/ 3570514 h 3570514"/>
              <a:gd name="connsiteX65" fmla="*/ 3860800 w 4373042"/>
              <a:gd name="connsiteY65" fmla="*/ 3541485 h 3570514"/>
              <a:gd name="connsiteX66" fmla="*/ 3918857 w 4373042"/>
              <a:gd name="connsiteY66" fmla="*/ 3526971 h 3570514"/>
              <a:gd name="connsiteX67" fmla="*/ 3991429 w 4373042"/>
              <a:gd name="connsiteY67" fmla="*/ 3512457 h 3570514"/>
              <a:gd name="connsiteX68" fmla="*/ 4049486 w 4373042"/>
              <a:gd name="connsiteY68" fmla="*/ 3454400 h 3570514"/>
              <a:gd name="connsiteX69" fmla="*/ 4194629 w 4373042"/>
              <a:gd name="connsiteY69" fmla="*/ 3352800 h 3570514"/>
              <a:gd name="connsiteX70" fmla="*/ 4238172 w 4373042"/>
              <a:gd name="connsiteY70" fmla="*/ 3338285 h 3570514"/>
              <a:gd name="connsiteX71" fmla="*/ 4296229 w 4373042"/>
              <a:gd name="connsiteY71" fmla="*/ 3251200 h 3570514"/>
              <a:gd name="connsiteX72" fmla="*/ 4354286 w 4373042"/>
              <a:gd name="connsiteY72" fmla="*/ 3164114 h 3570514"/>
              <a:gd name="connsiteX73" fmla="*/ 4368800 w 4373042"/>
              <a:gd name="connsiteY73" fmla="*/ 2844800 h 3570514"/>
              <a:gd name="connsiteX74" fmla="*/ 4368800 w 4373042"/>
              <a:gd name="connsiteY74" fmla="*/ 2844800 h 3570514"/>
              <a:gd name="connsiteX75" fmla="*/ 4252686 w 4373042"/>
              <a:gd name="connsiteY75" fmla="*/ 2786742 h 3570514"/>
              <a:gd name="connsiteX76" fmla="*/ 4223657 w 4373042"/>
              <a:gd name="connsiteY76" fmla="*/ 2743200 h 3570514"/>
              <a:gd name="connsiteX77" fmla="*/ 4136572 w 4373042"/>
              <a:gd name="connsiteY77" fmla="*/ 2670628 h 3570514"/>
              <a:gd name="connsiteX78" fmla="*/ 4034972 w 4373042"/>
              <a:gd name="connsiteY78" fmla="*/ 2612571 h 3570514"/>
              <a:gd name="connsiteX79" fmla="*/ 3991429 w 4373042"/>
              <a:gd name="connsiteY79" fmla="*/ 2612571 h 3570514"/>
              <a:gd name="connsiteX80" fmla="*/ 3991429 w 4373042"/>
              <a:gd name="connsiteY80" fmla="*/ 2612571 h 357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373042" h="3570514">
                <a:moveTo>
                  <a:pt x="1262743" y="0"/>
                </a:moveTo>
                <a:lnTo>
                  <a:pt x="1262743" y="0"/>
                </a:lnTo>
                <a:cubicBezTo>
                  <a:pt x="1219200" y="4838"/>
                  <a:pt x="1175074" y="5922"/>
                  <a:pt x="1132114" y="14514"/>
                </a:cubicBezTo>
                <a:cubicBezTo>
                  <a:pt x="1102110" y="20515"/>
                  <a:pt x="1075575" y="41745"/>
                  <a:pt x="1045029" y="43542"/>
                </a:cubicBezTo>
                <a:lnTo>
                  <a:pt x="798286" y="58057"/>
                </a:lnTo>
                <a:cubicBezTo>
                  <a:pt x="711859" y="64230"/>
                  <a:pt x="609848" y="74609"/>
                  <a:pt x="522514" y="87085"/>
                </a:cubicBezTo>
                <a:cubicBezTo>
                  <a:pt x="457540" y="96367"/>
                  <a:pt x="425352" y="103615"/>
                  <a:pt x="362857" y="116114"/>
                </a:cubicBezTo>
                <a:cubicBezTo>
                  <a:pt x="343505" y="130628"/>
                  <a:pt x="325803" y="147655"/>
                  <a:pt x="304800" y="159657"/>
                </a:cubicBezTo>
                <a:cubicBezTo>
                  <a:pt x="291516" y="167248"/>
                  <a:pt x="272075" y="163353"/>
                  <a:pt x="261257" y="174171"/>
                </a:cubicBezTo>
                <a:cubicBezTo>
                  <a:pt x="245958" y="189470"/>
                  <a:pt x="242964" y="213442"/>
                  <a:pt x="232229" y="232228"/>
                </a:cubicBezTo>
                <a:cubicBezTo>
                  <a:pt x="223574" y="247374"/>
                  <a:pt x="212876" y="261257"/>
                  <a:pt x="203200" y="275771"/>
                </a:cubicBezTo>
                <a:cubicBezTo>
                  <a:pt x="150269" y="434567"/>
                  <a:pt x="234685" y="194044"/>
                  <a:pt x="159657" y="362857"/>
                </a:cubicBezTo>
                <a:cubicBezTo>
                  <a:pt x="147230" y="390818"/>
                  <a:pt x="140305" y="420914"/>
                  <a:pt x="130629" y="449942"/>
                </a:cubicBezTo>
                <a:cubicBezTo>
                  <a:pt x="125791" y="464456"/>
                  <a:pt x="122956" y="479801"/>
                  <a:pt x="116114" y="493485"/>
                </a:cubicBezTo>
                <a:cubicBezTo>
                  <a:pt x="73403" y="578909"/>
                  <a:pt x="93927" y="531018"/>
                  <a:pt x="58057" y="638628"/>
                </a:cubicBezTo>
                <a:lnTo>
                  <a:pt x="43543" y="682171"/>
                </a:lnTo>
                <a:cubicBezTo>
                  <a:pt x="38705" y="696685"/>
                  <a:pt x="32740" y="710871"/>
                  <a:pt x="29029" y="725714"/>
                </a:cubicBezTo>
                <a:lnTo>
                  <a:pt x="0" y="841828"/>
                </a:lnTo>
                <a:lnTo>
                  <a:pt x="0" y="841828"/>
                </a:lnTo>
                <a:cubicBezTo>
                  <a:pt x="10029" y="982232"/>
                  <a:pt x="6202" y="1017982"/>
                  <a:pt x="29029" y="1132114"/>
                </a:cubicBezTo>
                <a:cubicBezTo>
                  <a:pt x="35565" y="1164791"/>
                  <a:pt x="46200" y="1202096"/>
                  <a:pt x="58057" y="1233714"/>
                </a:cubicBezTo>
                <a:cubicBezTo>
                  <a:pt x="67205" y="1258109"/>
                  <a:pt x="78847" y="1281568"/>
                  <a:pt x="87086" y="1306285"/>
                </a:cubicBezTo>
                <a:cubicBezTo>
                  <a:pt x="98224" y="1339699"/>
                  <a:pt x="108734" y="1373445"/>
                  <a:pt x="116114" y="1407885"/>
                </a:cubicBezTo>
                <a:cubicBezTo>
                  <a:pt x="123282" y="1441336"/>
                  <a:pt x="117923" y="1477721"/>
                  <a:pt x="130629" y="1509485"/>
                </a:cubicBezTo>
                <a:cubicBezTo>
                  <a:pt x="138252" y="1528543"/>
                  <a:pt x="159658" y="1538514"/>
                  <a:pt x="174172" y="1553028"/>
                </a:cubicBezTo>
                <a:cubicBezTo>
                  <a:pt x="183848" y="1577219"/>
                  <a:pt x="192619" y="1601791"/>
                  <a:pt x="203200" y="1625600"/>
                </a:cubicBezTo>
                <a:cubicBezTo>
                  <a:pt x="211987" y="1645372"/>
                  <a:pt x="223706" y="1663770"/>
                  <a:pt x="232229" y="1683657"/>
                </a:cubicBezTo>
                <a:cubicBezTo>
                  <a:pt x="238256" y="1697719"/>
                  <a:pt x="239152" y="1713916"/>
                  <a:pt x="246743" y="1727200"/>
                </a:cubicBezTo>
                <a:cubicBezTo>
                  <a:pt x="258745" y="1748203"/>
                  <a:pt x="276226" y="1765572"/>
                  <a:pt x="290286" y="1785257"/>
                </a:cubicBezTo>
                <a:cubicBezTo>
                  <a:pt x="326932" y="1836562"/>
                  <a:pt x="323325" y="1839249"/>
                  <a:pt x="362857" y="1901371"/>
                </a:cubicBezTo>
                <a:cubicBezTo>
                  <a:pt x="381588" y="1930805"/>
                  <a:pt x="401562" y="1959428"/>
                  <a:pt x="420914" y="1988457"/>
                </a:cubicBezTo>
                <a:lnTo>
                  <a:pt x="449943" y="2032000"/>
                </a:lnTo>
                <a:cubicBezTo>
                  <a:pt x="475332" y="2133559"/>
                  <a:pt x="444284" y="2051679"/>
                  <a:pt x="508000" y="2133600"/>
                </a:cubicBezTo>
                <a:cubicBezTo>
                  <a:pt x="636167" y="2298386"/>
                  <a:pt x="498298" y="2152926"/>
                  <a:pt x="624114" y="2278742"/>
                </a:cubicBezTo>
                <a:cubicBezTo>
                  <a:pt x="628952" y="2293256"/>
                  <a:pt x="631038" y="2309001"/>
                  <a:pt x="638629" y="2322285"/>
                </a:cubicBezTo>
                <a:cubicBezTo>
                  <a:pt x="688341" y="2409279"/>
                  <a:pt x="670283" y="2352616"/>
                  <a:pt x="725714" y="2423885"/>
                </a:cubicBezTo>
                <a:cubicBezTo>
                  <a:pt x="747133" y="2451424"/>
                  <a:pt x="764419" y="2481942"/>
                  <a:pt x="783772" y="2510971"/>
                </a:cubicBezTo>
                <a:lnTo>
                  <a:pt x="841829" y="2598057"/>
                </a:lnTo>
                <a:cubicBezTo>
                  <a:pt x="841831" y="2598061"/>
                  <a:pt x="899882" y="2685139"/>
                  <a:pt x="899886" y="2685142"/>
                </a:cubicBezTo>
                <a:lnTo>
                  <a:pt x="943429" y="2714171"/>
                </a:lnTo>
                <a:cubicBezTo>
                  <a:pt x="948267" y="2728685"/>
                  <a:pt x="951101" y="2744030"/>
                  <a:pt x="957943" y="2757714"/>
                </a:cubicBezTo>
                <a:cubicBezTo>
                  <a:pt x="984600" y="2811028"/>
                  <a:pt x="1002177" y="2809320"/>
                  <a:pt x="1045029" y="2859314"/>
                </a:cubicBezTo>
                <a:cubicBezTo>
                  <a:pt x="1094479" y="2917006"/>
                  <a:pt x="1053878" y="2897193"/>
                  <a:pt x="1117600" y="2960914"/>
                </a:cubicBezTo>
                <a:cubicBezTo>
                  <a:pt x="1129935" y="2973249"/>
                  <a:pt x="1147742" y="2978775"/>
                  <a:pt x="1161143" y="2989942"/>
                </a:cubicBezTo>
                <a:cubicBezTo>
                  <a:pt x="1176912" y="3003083"/>
                  <a:pt x="1188483" y="3020883"/>
                  <a:pt x="1204686" y="3033485"/>
                </a:cubicBezTo>
                <a:cubicBezTo>
                  <a:pt x="1232225" y="3054904"/>
                  <a:pt x="1262743" y="3072189"/>
                  <a:pt x="1291772" y="3091542"/>
                </a:cubicBezTo>
                <a:lnTo>
                  <a:pt x="1378857" y="3149600"/>
                </a:lnTo>
                <a:lnTo>
                  <a:pt x="1465943" y="3207657"/>
                </a:lnTo>
                <a:cubicBezTo>
                  <a:pt x="1480457" y="3217333"/>
                  <a:pt x="1492937" y="3231169"/>
                  <a:pt x="1509486" y="3236685"/>
                </a:cubicBezTo>
                <a:cubicBezTo>
                  <a:pt x="1524000" y="3241523"/>
                  <a:pt x="1538318" y="3246997"/>
                  <a:pt x="1553029" y="3251200"/>
                </a:cubicBezTo>
                <a:cubicBezTo>
                  <a:pt x="1572209" y="3256680"/>
                  <a:pt x="1592673" y="3258042"/>
                  <a:pt x="1611086" y="3265714"/>
                </a:cubicBezTo>
                <a:cubicBezTo>
                  <a:pt x="1651030" y="3282357"/>
                  <a:pt x="1691195" y="3299767"/>
                  <a:pt x="1727200" y="3323771"/>
                </a:cubicBezTo>
                <a:cubicBezTo>
                  <a:pt x="1741714" y="3333447"/>
                  <a:pt x="1754709" y="3345928"/>
                  <a:pt x="1770743" y="3352800"/>
                </a:cubicBezTo>
                <a:cubicBezTo>
                  <a:pt x="1789078" y="3360658"/>
                  <a:pt x="1809448" y="3362476"/>
                  <a:pt x="1828800" y="3367314"/>
                </a:cubicBezTo>
                <a:cubicBezTo>
                  <a:pt x="1843314" y="3376990"/>
                  <a:pt x="1855488" y="3391847"/>
                  <a:pt x="1872343" y="3396342"/>
                </a:cubicBezTo>
                <a:cubicBezTo>
                  <a:pt x="1929214" y="3411507"/>
                  <a:pt x="1990676" y="3406759"/>
                  <a:pt x="2046514" y="3425371"/>
                </a:cubicBezTo>
                <a:cubicBezTo>
                  <a:pt x="2061028" y="3430209"/>
                  <a:pt x="2074966" y="3437370"/>
                  <a:pt x="2090057" y="3439885"/>
                </a:cubicBezTo>
                <a:cubicBezTo>
                  <a:pt x="2180352" y="3454934"/>
                  <a:pt x="2181860" y="3454400"/>
                  <a:pt x="2235200" y="3454400"/>
                </a:cubicBezTo>
                <a:lnTo>
                  <a:pt x="2235200" y="3454400"/>
                </a:lnTo>
                <a:lnTo>
                  <a:pt x="2235200" y="3454400"/>
                </a:lnTo>
                <a:cubicBezTo>
                  <a:pt x="2278743" y="3464076"/>
                  <a:pt x="2323513" y="3469323"/>
                  <a:pt x="2365829" y="3483428"/>
                </a:cubicBezTo>
                <a:cubicBezTo>
                  <a:pt x="2382378" y="3488944"/>
                  <a:pt x="2392088" y="3510100"/>
                  <a:pt x="2409372" y="3512457"/>
                </a:cubicBezTo>
                <a:cubicBezTo>
                  <a:pt x="2500579" y="3524894"/>
                  <a:pt x="2593219" y="3522133"/>
                  <a:pt x="2685143" y="3526971"/>
                </a:cubicBezTo>
                <a:cubicBezTo>
                  <a:pt x="2709333" y="3531809"/>
                  <a:pt x="2733676" y="3535938"/>
                  <a:pt x="2757714" y="3541485"/>
                </a:cubicBezTo>
                <a:cubicBezTo>
                  <a:pt x="2796589" y="3550456"/>
                  <a:pt x="2833933" y="3570514"/>
                  <a:pt x="2873829" y="3570514"/>
                </a:cubicBezTo>
                <a:cubicBezTo>
                  <a:pt x="3202962" y="3570514"/>
                  <a:pt x="3531810" y="3551161"/>
                  <a:pt x="3860800" y="3541485"/>
                </a:cubicBezTo>
                <a:cubicBezTo>
                  <a:pt x="3880152" y="3536647"/>
                  <a:pt x="3899384" y="3531298"/>
                  <a:pt x="3918857" y="3526971"/>
                </a:cubicBezTo>
                <a:cubicBezTo>
                  <a:pt x="3942939" y="3521620"/>
                  <a:pt x="3969864" y="3524438"/>
                  <a:pt x="3991429" y="3512457"/>
                </a:cubicBezTo>
                <a:cubicBezTo>
                  <a:pt x="4015353" y="3499166"/>
                  <a:pt x="4028889" y="3472422"/>
                  <a:pt x="4049486" y="3454400"/>
                </a:cubicBezTo>
                <a:cubicBezTo>
                  <a:pt x="4075959" y="3431236"/>
                  <a:pt x="4173220" y="3364694"/>
                  <a:pt x="4194629" y="3352800"/>
                </a:cubicBezTo>
                <a:cubicBezTo>
                  <a:pt x="4208003" y="3345370"/>
                  <a:pt x="4223658" y="3343123"/>
                  <a:pt x="4238172" y="3338285"/>
                </a:cubicBezTo>
                <a:lnTo>
                  <a:pt x="4296229" y="3251200"/>
                </a:lnTo>
                <a:lnTo>
                  <a:pt x="4354286" y="3164114"/>
                </a:lnTo>
                <a:cubicBezTo>
                  <a:pt x="4384930" y="3010892"/>
                  <a:pt x="4368800" y="3116212"/>
                  <a:pt x="4368800" y="2844800"/>
                </a:cubicBezTo>
                <a:lnTo>
                  <a:pt x="4368800" y="2844800"/>
                </a:lnTo>
                <a:cubicBezTo>
                  <a:pt x="4330095" y="2825447"/>
                  <a:pt x="4288137" y="2811558"/>
                  <a:pt x="4252686" y="2786742"/>
                </a:cubicBezTo>
                <a:cubicBezTo>
                  <a:pt x="4238395" y="2776739"/>
                  <a:pt x="4234824" y="2756601"/>
                  <a:pt x="4223657" y="2743200"/>
                </a:cubicBezTo>
                <a:cubicBezTo>
                  <a:pt x="4183795" y="2695367"/>
                  <a:pt x="4183582" y="2704207"/>
                  <a:pt x="4136572" y="2670628"/>
                </a:cubicBezTo>
                <a:cubicBezTo>
                  <a:pt x="4093690" y="2639997"/>
                  <a:pt x="4084125" y="2620763"/>
                  <a:pt x="4034972" y="2612571"/>
                </a:cubicBezTo>
                <a:cubicBezTo>
                  <a:pt x="4020655" y="2610185"/>
                  <a:pt x="4005943" y="2612571"/>
                  <a:pt x="3991429" y="2612571"/>
                </a:cubicBezTo>
                <a:lnTo>
                  <a:pt x="3991429" y="2612571"/>
                </a:lnTo>
              </a:path>
            </a:pathLst>
          </a:custGeom>
          <a:ln w="38100">
            <a:solidFill>
              <a:srgbClr val="FF0066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33 Forma libre"/>
          <p:cNvSpPr/>
          <p:nvPr/>
        </p:nvSpPr>
        <p:spPr>
          <a:xfrm>
            <a:off x="583282" y="4078312"/>
            <a:ext cx="3866232" cy="941161"/>
          </a:xfrm>
          <a:custGeom>
            <a:avLst/>
            <a:gdLst>
              <a:gd name="connsiteX0" fmla="*/ 1262743 w 4373042"/>
              <a:gd name="connsiteY0" fmla="*/ 0 h 3570514"/>
              <a:gd name="connsiteX1" fmla="*/ 1262743 w 4373042"/>
              <a:gd name="connsiteY1" fmla="*/ 0 h 3570514"/>
              <a:gd name="connsiteX2" fmla="*/ 1132114 w 4373042"/>
              <a:gd name="connsiteY2" fmla="*/ 14514 h 3570514"/>
              <a:gd name="connsiteX3" fmla="*/ 1045029 w 4373042"/>
              <a:gd name="connsiteY3" fmla="*/ 43542 h 3570514"/>
              <a:gd name="connsiteX4" fmla="*/ 798286 w 4373042"/>
              <a:gd name="connsiteY4" fmla="*/ 58057 h 3570514"/>
              <a:gd name="connsiteX5" fmla="*/ 522514 w 4373042"/>
              <a:gd name="connsiteY5" fmla="*/ 87085 h 3570514"/>
              <a:gd name="connsiteX6" fmla="*/ 362857 w 4373042"/>
              <a:gd name="connsiteY6" fmla="*/ 116114 h 3570514"/>
              <a:gd name="connsiteX7" fmla="*/ 304800 w 4373042"/>
              <a:gd name="connsiteY7" fmla="*/ 159657 h 3570514"/>
              <a:gd name="connsiteX8" fmla="*/ 261257 w 4373042"/>
              <a:gd name="connsiteY8" fmla="*/ 174171 h 3570514"/>
              <a:gd name="connsiteX9" fmla="*/ 232229 w 4373042"/>
              <a:gd name="connsiteY9" fmla="*/ 232228 h 3570514"/>
              <a:gd name="connsiteX10" fmla="*/ 203200 w 4373042"/>
              <a:gd name="connsiteY10" fmla="*/ 275771 h 3570514"/>
              <a:gd name="connsiteX11" fmla="*/ 159657 w 4373042"/>
              <a:gd name="connsiteY11" fmla="*/ 362857 h 3570514"/>
              <a:gd name="connsiteX12" fmla="*/ 130629 w 4373042"/>
              <a:gd name="connsiteY12" fmla="*/ 449942 h 3570514"/>
              <a:gd name="connsiteX13" fmla="*/ 116114 w 4373042"/>
              <a:gd name="connsiteY13" fmla="*/ 493485 h 3570514"/>
              <a:gd name="connsiteX14" fmla="*/ 58057 w 4373042"/>
              <a:gd name="connsiteY14" fmla="*/ 638628 h 3570514"/>
              <a:gd name="connsiteX15" fmla="*/ 43543 w 4373042"/>
              <a:gd name="connsiteY15" fmla="*/ 682171 h 3570514"/>
              <a:gd name="connsiteX16" fmla="*/ 29029 w 4373042"/>
              <a:gd name="connsiteY16" fmla="*/ 725714 h 3570514"/>
              <a:gd name="connsiteX17" fmla="*/ 0 w 4373042"/>
              <a:gd name="connsiteY17" fmla="*/ 841828 h 3570514"/>
              <a:gd name="connsiteX18" fmla="*/ 0 w 4373042"/>
              <a:gd name="connsiteY18" fmla="*/ 841828 h 3570514"/>
              <a:gd name="connsiteX19" fmla="*/ 29029 w 4373042"/>
              <a:gd name="connsiteY19" fmla="*/ 1132114 h 3570514"/>
              <a:gd name="connsiteX20" fmla="*/ 58057 w 4373042"/>
              <a:gd name="connsiteY20" fmla="*/ 1233714 h 3570514"/>
              <a:gd name="connsiteX21" fmla="*/ 87086 w 4373042"/>
              <a:gd name="connsiteY21" fmla="*/ 1306285 h 3570514"/>
              <a:gd name="connsiteX22" fmla="*/ 116114 w 4373042"/>
              <a:gd name="connsiteY22" fmla="*/ 1407885 h 3570514"/>
              <a:gd name="connsiteX23" fmla="*/ 130629 w 4373042"/>
              <a:gd name="connsiteY23" fmla="*/ 1509485 h 3570514"/>
              <a:gd name="connsiteX24" fmla="*/ 174172 w 4373042"/>
              <a:gd name="connsiteY24" fmla="*/ 1553028 h 3570514"/>
              <a:gd name="connsiteX25" fmla="*/ 203200 w 4373042"/>
              <a:gd name="connsiteY25" fmla="*/ 1625600 h 3570514"/>
              <a:gd name="connsiteX26" fmla="*/ 232229 w 4373042"/>
              <a:gd name="connsiteY26" fmla="*/ 1683657 h 3570514"/>
              <a:gd name="connsiteX27" fmla="*/ 246743 w 4373042"/>
              <a:gd name="connsiteY27" fmla="*/ 1727200 h 3570514"/>
              <a:gd name="connsiteX28" fmla="*/ 290286 w 4373042"/>
              <a:gd name="connsiteY28" fmla="*/ 1785257 h 3570514"/>
              <a:gd name="connsiteX29" fmla="*/ 362857 w 4373042"/>
              <a:gd name="connsiteY29" fmla="*/ 1901371 h 3570514"/>
              <a:gd name="connsiteX30" fmla="*/ 420914 w 4373042"/>
              <a:gd name="connsiteY30" fmla="*/ 1988457 h 3570514"/>
              <a:gd name="connsiteX31" fmla="*/ 449943 w 4373042"/>
              <a:gd name="connsiteY31" fmla="*/ 2032000 h 3570514"/>
              <a:gd name="connsiteX32" fmla="*/ 508000 w 4373042"/>
              <a:gd name="connsiteY32" fmla="*/ 2133600 h 3570514"/>
              <a:gd name="connsiteX33" fmla="*/ 624114 w 4373042"/>
              <a:gd name="connsiteY33" fmla="*/ 2278742 h 3570514"/>
              <a:gd name="connsiteX34" fmla="*/ 638629 w 4373042"/>
              <a:gd name="connsiteY34" fmla="*/ 2322285 h 3570514"/>
              <a:gd name="connsiteX35" fmla="*/ 725714 w 4373042"/>
              <a:gd name="connsiteY35" fmla="*/ 2423885 h 3570514"/>
              <a:gd name="connsiteX36" fmla="*/ 783772 w 4373042"/>
              <a:gd name="connsiteY36" fmla="*/ 2510971 h 3570514"/>
              <a:gd name="connsiteX37" fmla="*/ 841829 w 4373042"/>
              <a:gd name="connsiteY37" fmla="*/ 2598057 h 3570514"/>
              <a:gd name="connsiteX38" fmla="*/ 899886 w 4373042"/>
              <a:gd name="connsiteY38" fmla="*/ 2685142 h 3570514"/>
              <a:gd name="connsiteX39" fmla="*/ 943429 w 4373042"/>
              <a:gd name="connsiteY39" fmla="*/ 2714171 h 3570514"/>
              <a:gd name="connsiteX40" fmla="*/ 957943 w 4373042"/>
              <a:gd name="connsiteY40" fmla="*/ 2757714 h 3570514"/>
              <a:gd name="connsiteX41" fmla="*/ 1045029 w 4373042"/>
              <a:gd name="connsiteY41" fmla="*/ 2859314 h 3570514"/>
              <a:gd name="connsiteX42" fmla="*/ 1117600 w 4373042"/>
              <a:gd name="connsiteY42" fmla="*/ 2960914 h 3570514"/>
              <a:gd name="connsiteX43" fmla="*/ 1161143 w 4373042"/>
              <a:gd name="connsiteY43" fmla="*/ 2989942 h 3570514"/>
              <a:gd name="connsiteX44" fmla="*/ 1204686 w 4373042"/>
              <a:gd name="connsiteY44" fmla="*/ 3033485 h 3570514"/>
              <a:gd name="connsiteX45" fmla="*/ 1291772 w 4373042"/>
              <a:gd name="connsiteY45" fmla="*/ 3091542 h 3570514"/>
              <a:gd name="connsiteX46" fmla="*/ 1378857 w 4373042"/>
              <a:gd name="connsiteY46" fmla="*/ 3149600 h 3570514"/>
              <a:gd name="connsiteX47" fmla="*/ 1465943 w 4373042"/>
              <a:gd name="connsiteY47" fmla="*/ 3207657 h 3570514"/>
              <a:gd name="connsiteX48" fmla="*/ 1509486 w 4373042"/>
              <a:gd name="connsiteY48" fmla="*/ 3236685 h 3570514"/>
              <a:gd name="connsiteX49" fmla="*/ 1553029 w 4373042"/>
              <a:gd name="connsiteY49" fmla="*/ 3251200 h 3570514"/>
              <a:gd name="connsiteX50" fmla="*/ 1611086 w 4373042"/>
              <a:gd name="connsiteY50" fmla="*/ 3265714 h 3570514"/>
              <a:gd name="connsiteX51" fmla="*/ 1727200 w 4373042"/>
              <a:gd name="connsiteY51" fmla="*/ 3323771 h 3570514"/>
              <a:gd name="connsiteX52" fmla="*/ 1770743 w 4373042"/>
              <a:gd name="connsiteY52" fmla="*/ 3352800 h 3570514"/>
              <a:gd name="connsiteX53" fmla="*/ 1828800 w 4373042"/>
              <a:gd name="connsiteY53" fmla="*/ 3367314 h 3570514"/>
              <a:gd name="connsiteX54" fmla="*/ 1872343 w 4373042"/>
              <a:gd name="connsiteY54" fmla="*/ 3396342 h 3570514"/>
              <a:gd name="connsiteX55" fmla="*/ 2046514 w 4373042"/>
              <a:gd name="connsiteY55" fmla="*/ 3425371 h 3570514"/>
              <a:gd name="connsiteX56" fmla="*/ 2090057 w 4373042"/>
              <a:gd name="connsiteY56" fmla="*/ 3439885 h 3570514"/>
              <a:gd name="connsiteX57" fmla="*/ 2235200 w 4373042"/>
              <a:gd name="connsiteY57" fmla="*/ 3454400 h 3570514"/>
              <a:gd name="connsiteX58" fmla="*/ 2235200 w 4373042"/>
              <a:gd name="connsiteY58" fmla="*/ 3454400 h 3570514"/>
              <a:gd name="connsiteX59" fmla="*/ 2235200 w 4373042"/>
              <a:gd name="connsiteY59" fmla="*/ 3454400 h 3570514"/>
              <a:gd name="connsiteX60" fmla="*/ 2365829 w 4373042"/>
              <a:gd name="connsiteY60" fmla="*/ 3483428 h 3570514"/>
              <a:gd name="connsiteX61" fmla="*/ 2409372 w 4373042"/>
              <a:gd name="connsiteY61" fmla="*/ 3512457 h 3570514"/>
              <a:gd name="connsiteX62" fmla="*/ 2685143 w 4373042"/>
              <a:gd name="connsiteY62" fmla="*/ 3526971 h 3570514"/>
              <a:gd name="connsiteX63" fmla="*/ 2757714 w 4373042"/>
              <a:gd name="connsiteY63" fmla="*/ 3541485 h 3570514"/>
              <a:gd name="connsiteX64" fmla="*/ 2873829 w 4373042"/>
              <a:gd name="connsiteY64" fmla="*/ 3570514 h 3570514"/>
              <a:gd name="connsiteX65" fmla="*/ 3860800 w 4373042"/>
              <a:gd name="connsiteY65" fmla="*/ 3541485 h 3570514"/>
              <a:gd name="connsiteX66" fmla="*/ 3918857 w 4373042"/>
              <a:gd name="connsiteY66" fmla="*/ 3526971 h 3570514"/>
              <a:gd name="connsiteX67" fmla="*/ 3991429 w 4373042"/>
              <a:gd name="connsiteY67" fmla="*/ 3512457 h 3570514"/>
              <a:gd name="connsiteX68" fmla="*/ 4049486 w 4373042"/>
              <a:gd name="connsiteY68" fmla="*/ 3454400 h 3570514"/>
              <a:gd name="connsiteX69" fmla="*/ 4194629 w 4373042"/>
              <a:gd name="connsiteY69" fmla="*/ 3352800 h 3570514"/>
              <a:gd name="connsiteX70" fmla="*/ 4238172 w 4373042"/>
              <a:gd name="connsiteY70" fmla="*/ 3338285 h 3570514"/>
              <a:gd name="connsiteX71" fmla="*/ 4296229 w 4373042"/>
              <a:gd name="connsiteY71" fmla="*/ 3251200 h 3570514"/>
              <a:gd name="connsiteX72" fmla="*/ 4354286 w 4373042"/>
              <a:gd name="connsiteY72" fmla="*/ 3164114 h 3570514"/>
              <a:gd name="connsiteX73" fmla="*/ 4368800 w 4373042"/>
              <a:gd name="connsiteY73" fmla="*/ 2844800 h 3570514"/>
              <a:gd name="connsiteX74" fmla="*/ 4368800 w 4373042"/>
              <a:gd name="connsiteY74" fmla="*/ 2844800 h 3570514"/>
              <a:gd name="connsiteX75" fmla="*/ 4252686 w 4373042"/>
              <a:gd name="connsiteY75" fmla="*/ 2786742 h 3570514"/>
              <a:gd name="connsiteX76" fmla="*/ 4223657 w 4373042"/>
              <a:gd name="connsiteY76" fmla="*/ 2743200 h 3570514"/>
              <a:gd name="connsiteX77" fmla="*/ 4136572 w 4373042"/>
              <a:gd name="connsiteY77" fmla="*/ 2670628 h 3570514"/>
              <a:gd name="connsiteX78" fmla="*/ 4034972 w 4373042"/>
              <a:gd name="connsiteY78" fmla="*/ 2612571 h 3570514"/>
              <a:gd name="connsiteX79" fmla="*/ 3991429 w 4373042"/>
              <a:gd name="connsiteY79" fmla="*/ 2612571 h 3570514"/>
              <a:gd name="connsiteX80" fmla="*/ 3991429 w 4373042"/>
              <a:gd name="connsiteY80" fmla="*/ 2612571 h 357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373042" h="3570514">
                <a:moveTo>
                  <a:pt x="1262743" y="0"/>
                </a:moveTo>
                <a:lnTo>
                  <a:pt x="1262743" y="0"/>
                </a:lnTo>
                <a:cubicBezTo>
                  <a:pt x="1219200" y="4838"/>
                  <a:pt x="1175074" y="5922"/>
                  <a:pt x="1132114" y="14514"/>
                </a:cubicBezTo>
                <a:cubicBezTo>
                  <a:pt x="1102110" y="20515"/>
                  <a:pt x="1075575" y="41745"/>
                  <a:pt x="1045029" y="43542"/>
                </a:cubicBezTo>
                <a:lnTo>
                  <a:pt x="798286" y="58057"/>
                </a:lnTo>
                <a:cubicBezTo>
                  <a:pt x="711859" y="64230"/>
                  <a:pt x="609848" y="74609"/>
                  <a:pt x="522514" y="87085"/>
                </a:cubicBezTo>
                <a:cubicBezTo>
                  <a:pt x="457540" y="96367"/>
                  <a:pt x="425352" y="103615"/>
                  <a:pt x="362857" y="116114"/>
                </a:cubicBezTo>
                <a:cubicBezTo>
                  <a:pt x="343505" y="130628"/>
                  <a:pt x="325803" y="147655"/>
                  <a:pt x="304800" y="159657"/>
                </a:cubicBezTo>
                <a:cubicBezTo>
                  <a:pt x="291516" y="167248"/>
                  <a:pt x="272075" y="163353"/>
                  <a:pt x="261257" y="174171"/>
                </a:cubicBezTo>
                <a:cubicBezTo>
                  <a:pt x="245958" y="189470"/>
                  <a:pt x="242964" y="213442"/>
                  <a:pt x="232229" y="232228"/>
                </a:cubicBezTo>
                <a:cubicBezTo>
                  <a:pt x="223574" y="247374"/>
                  <a:pt x="212876" y="261257"/>
                  <a:pt x="203200" y="275771"/>
                </a:cubicBezTo>
                <a:cubicBezTo>
                  <a:pt x="150269" y="434567"/>
                  <a:pt x="234685" y="194044"/>
                  <a:pt x="159657" y="362857"/>
                </a:cubicBezTo>
                <a:cubicBezTo>
                  <a:pt x="147230" y="390818"/>
                  <a:pt x="140305" y="420914"/>
                  <a:pt x="130629" y="449942"/>
                </a:cubicBezTo>
                <a:cubicBezTo>
                  <a:pt x="125791" y="464456"/>
                  <a:pt x="122956" y="479801"/>
                  <a:pt x="116114" y="493485"/>
                </a:cubicBezTo>
                <a:cubicBezTo>
                  <a:pt x="73403" y="578909"/>
                  <a:pt x="93927" y="531018"/>
                  <a:pt x="58057" y="638628"/>
                </a:cubicBezTo>
                <a:lnTo>
                  <a:pt x="43543" y="682171"/>
                </a:lnTo>
                <a:cubicBezTo>
                  <a:pt x="38705" y="696685"/>
                  <a:pt x="32740" y="710871"/>
                  <a:pt x="29029" y="725714"/>
                </a:cubicBezTo>
                <a:lnTo>
                  <a:pt x="0" y="841828"/>
                </a:lnTo>
                <a:lnTo>
                  <a:pt x="0" y="841828"/>
                </a:lnTo>
                <a:cubicBezTo>
                  <a:pt x="10029" y="982232"/>
                  <a:pt x="6202" y="1017982"/>
                  <a:pt x="29029" y="1132114"/>
                </a:cubicBezTo>
                <a:cubicBezTo>
                  <a:pt x="35565" y="1164791"/>
                  <a:pt x="46200" y="1202096"/>
                  <a:pt x="58057" y="1233714"/>
                </a:cubicBezTo>
                <a:cubicBezTo>
                  <a:pt x="67205" y="1258109"/>
                  <a:pt x="78847" y="1281568"/>
                  <a:pt x="87086" y="1306285"/>
                </a:cubicBezTo>
                <a:cubicBezTo>
                  <a:pt x="98224" y="1339699"/>
                  <a:pt x="108734" y="1373445"/>
                  <a:pt x="116114" y="1407885"/>
                </a:cubicBezTo>
                <a:cubicBezTo>
                  <a:pt x="123282" y="1441336"/>
                  <a:pt x="117923" y="1477721"/>
                  <a:pt x="130629" y="1509485"/>
                </a:cubicBezTo>
                <a:cubicBezTo>
                  <a:pt x="138252" y="1528543"/>
                  <a:pt x="159658" y="1538514"/>
                  <a:pt x="174172" y="1553028"/>
                </a:cubicBezTo>
                <a:cubicBezTo>
                  <a:pt x="183848" y="1577219"/>
                  <a:pt x="192619" y="1601791"/>
                  <a:pt x="203200" y="1625600"/>
                </a:cubicBezTo>
                <a:cubicBezTo>
                  <a:pt x="211987" y="1645372"/>
                  <a:pt x="223706" y="1663770"/>
                  <a:pt x="232229" y="1683657"/>
                </a:cubicBezTo>
                <a:cubicBezTo>
                  <a:pt x="238256" y="1697719"/>
                  <a:pt x="239152" y="1713916"/>
                  <a:pt x="246743" y="1727200"/>
                </a:cubicBezTo>
                <a:cubicBezTo>
                  <a:pt x="258745" y="1748203"/>
                  <a:pt x="276226" y="1765572"/>
                  <a:pt x="290286" y="1785257"/>
                </a:cubicBezTo>
                <a:cubicBezTo>
                  <a:pt x="326932" y="1836562"/>
                  <a:pt x="323325" y="1839249"/>
                  <a:pt x="362857" y="1901371"/>
                </a:cubicBezTo>
                <a:cubicBezTo>
                  <a:pt x="381588" y="1930805"/>
                  <a:pt x="401562" y="1959428"/>
                  <a:pt x="420914" y="1988457"/>
                </a:cubicBezTo>
                <a:lnTo>
                  <a:pt x="449943" y="2032000"/>
                </a:lnTo>
                <a:cubicBezTo>
                  <a:pt x="475332" y="2133559"/>
                  <a:pt x="444284" y="2051679"/>
                  <a:pt x="508000" y="2133600"/>
                </a:cubicBezTo>
                <a:cubicBezTo>
                  <a:pt x="636167" y="2298386"/>
                  <a:pt x="498298" y="2152926"/>
                  <a:pt x="624114" y="2278742"/>
                </a:cubicBezTo>
                <a:cubicBezTo>
                  <a:pt x="628952" y="2293256"/>
                  <a:pt x="631038" y="2309001"/>
                  <a:pt x="638629" y="2322285"/>
                </a:cubicBezTo>
                <a:cubicBezTo>
                  <a:pt x="688341" y="2409279"/>
                  <a:pt x="670283" y="2352616"/>
                  <a:pt x="725714" y="2423885"/>
                </a:cubicBezTo>
                <a:cubicBezTo>
                  <a:pt x="747133" y="2451424"/>
                  <a:pt x="764419" y="2481942"/>
                  <a:pt x="783772" y="2510971"/>
                </a:cubicBezTo>
                <a:lnTo>
                  <a:pt x="841829" y="2598057"/>
                </a:lnTo>
                <a:cubicBezTo>
                  <a:pt x="841831" y="2598061"/>
                  <a:pt x="899882" y="2685139"/>
                  <a:pt x="899886" y="2685142"/>
                </a:cubicBezTo>
                <a:lnTo>
                  <a:pt x="943429" y="2714171"/>
                </a:lnTo>
                <a:cubicBezTo>
                  <a:pt x="948267" y="2728685"/>
                  <a:pt x="951101" y="2744030"/>
                  <a:pt x="957943" y="2757714"/>
                </a:cubicBezTo>
                <a:cubicBezTo>
                  <a:pt x="984600" y="2811028"/>
                  <a:pt x="1002177" y="2809320"/>
                  <a:pt x="1045029" y="2859314"/>
                </a:cubicBezTo>
                <a:cubicBezTo>
                  <a:pt x="1094479" y="2917006"/>
                  <a:pt x="1053878" y="2897193"/>
                  <a:pt x="1117600" y="2960914"/>
                </a:cubicBezTo>
                <a:cubicBezTo>
                  <a:pt x="1129935" y="2973249"/>
                  <a:pt x="1147742" y="2978775"/>
                  <a:pt x="1161143" y="2989942"/>
                </a:cubicBezTo>
                <a:cubicBezTo>
                  <a:pt x="1176912" y="3003083"/>
                  <a:pt x="1188483" y="3020883"/>
                  <a:pt x="1204686" y="3033485"/>
                </a:cubicBezTo>
                <a:cubicBezTo>
                  <a:pt x="1232225" y="3054904"/>
                  <a:pt x="1262743" y="3072189"/>
                  <a:pt x="1291772" y="3091542"/>
                </a:cubicBezTo>
                <a:lnTo>
                  <a:pt x="1378857" y="3149600"/>
                </a:lnTo>
                <a:lnTo>
                  <a:pt x="1465943" y="3207657"/>
                </a:lnTo>
                <a:cubicBezTo>
                  <a:pt x="1480457" y="3217333"/>
                  <a:pt x="1492937" y="3231169"/>
                  <a:pt x="1509486" y="3236685"/>
                </a:cubicBezTo>
                <a:cubicBezTo>
                  <a:pt x="1524000" y="3241523"/>
                  <a:pt x="1538318" y="3246997"/>
                  <a:pt x="1553029" y="3251200"/>
                </a:cubicBezTo>
                <a:cubicBezTo>
                  <a:pt x="1572209" y="3256680"/>
                  <a:pt x="1592673" y="3258042"/>
                  <a:pt x="1611086" y="3265714"/>
                </a:cubicBezTo>
                <a:cubicBezTo>
                  <a:pt x="1651030" y="3282357"/>
                  <a:pt x="1691195" y="3299767"/>
                  <a:pt x="1727200" y="3323771"/>
                </a:cubicBezTo>
                <a:cubicBezTo>
                  <a:pt x="1741714" y="3333447"/>
                  <a:pt x="1754709" y="3345928"/>
                  <a:pt x="1770743" y="3352800"/>
                </a:cubicBezTo>
                <a:cubicBezTo>
                  <a:pt x="1789078" y="3360658"/>
                  <a:pt x="1809448" y="3362476"/>
                  <a:pt x="1828800" y="3367314"/>
                </a:cubicBezTo>
                <a:cubicBezTo>
                  <a:pt x="1843314" y="3376990"/>
                  <a:pt x="1855488" y="3391847"/>
                  <a:pt x="1872343" y="3396342"/>
                </a:cubicBezTo>
                <a:cubicBezTo>
                  <a:pt x="1929214" y="3411507"/>
                  <a:pt x="1990676" y="3406759"/>
                  <a:pt x="2046514" y="3425371"/>
                </a:cubicBezTo>
                <a:cubicBezTo>
                  <a:pt x="2061028" y="3430209"/>
                  <a:pt x="2074966" y="3437370"/>
                  <a:pt x="2090057" y="3439885"/>
                </a:cubicBezTo>
                <a:cubicBezTo>
                  <a:pt x="2180352" y="3454934"/>
                  <a:pt x="2181860" y="3454400"/>
                  <a:pt x="2235200" y="3454400"/>
                </a:cubicBezTo>
                <a:lnTo>
                  <a:pt x="2235200" y="3454400"/>
                </a:lnTo>
                <a:lnTo>
                  <a:pt x="2235200" y="3454400"/>
                </a:lnTo>
                <a:cubicBezTo>
                  <a:pt x="2278743" y="3464076"/>
                  <a:pt x="2323513" y="3469323"/>
                  <a:pt x="2365829" y="3483428"/>
                </a:cubicBezTo>
                <a:cubicBezTo>
                  <a:pt x="2382378" y="3488944"/>
                  <a:pt x="2392088" y="3510100"/>
                  <a:pt x="2409372" y="3512457"/>
                </a:cubicBezTo>
                <a:cubicBezTo>
                  <a:pt x="2500579" y="3524894"/>
                  <a:pt x="2593219" y="3522133"/>
                  <a:pt x="2685143" y="3526971"/>
                </a:cubicBezTo>
                <a:cubicBezTo>
                  <a:pt x="2709333" y="3531809"/>
                  <a:pt x="2733676" y="3535938"/>
                  <a:pt x="2757714" y="3541485"/>
                </a:cubicBezTo>
                <a:cubicBezTo>
                  <a:pt x="2796589" y="3550456"/>
                  <a:pt x="2833933" y="3570514"/>
                  <a:pt x="2873829" y="3570514"/>
                </a:cubicBezTo>
                <a:cubicBezTo>
                  <a:pt x="3202962" y="3570514"/>
                  <a:pt x="3531810" y="3551161"/>
                  <a:pt x="3860800" y="3541485"/>
                </a:cubicBezTo>
                <a:cubicBezTo>
                  <a:pt x="3880152" y="3536647"/>
                  <a:pt x="3899384" y="3531298"/>
                  <a:pt x="3918857" y="3526971"/>
                </a:cubicBezTo>
                <a:cubicBezTo>
                  <a:pt x="3942939" y="3521620"/>
                  <a:pt x="3969864" y="3524438"/>
                  <a:pt x="3991429" y="3512457"/>
                </a:cubicBezTo>
                <a:cubicBezTo>
                  <a:pt x="4015353" y="3499166"/>
                  <a:pt x="4028889" y="3472422"/>
                  <a:pt x="4049486" y="3454400"/>
                </a:cubicBezTo>
                <a:cubicBezTo>
                  <a:pt x="4075959" y="3431236"/>
                  <a:pt x="4173220" y="3364694"/>
                  <a:pt x="4194629" y="3352800"/>
                </a:cubicBezTo>
                <a:cubicBezTo>
                  <a:pt x="4208003" y="3345370"/>
                  <a:pt x="4223658" y="3343123"/>
                  <a:pt x="4238172" y="3338285"/>
                </a:cubicBezTo>
                <a:lnTo>
                  <a:pt x="4296229" y="3251200"/>
                </a:lnTo>
                <a:lnTo>
                  <a:pt x="4354286" y="3164114"/>
                </a:lnTo>
                <a:cubicBezTo>
                  <a:pt x="4384930" y="3010892"/>
                  <a:pt x="4368800" y="3116212"/>
                  <a:pt x="4368800" y="2844800"/>
                </a:cubicBezTo>
                <a:lnTo>
                  <a:pt x="4368800" y="2844800"/>
                </a:lnTo>
                <a:cubicBezTo>
                  <a:pt x="4330095" y="2825447"/>
                  <a:pt x="4288137" y="2811558"/>
                  <a:pt x="4252686" y="2786742"/>
                </a:cubicBezTo>
                <a:cubicBezTo>
                  <a:pt x="4238395" y="2776739"/>
                  <a:pt x="4234824" y="2756601"/>
                  <a:pt x="4223657" y="2743200"/>
                </a:cubicBezTo>
                <a:cubicBezTo>
                  <a:pt x="4183795" y="2695367"/>
                  <a:pt x="4183582" y="2704207"/>
                  <a:pt x="4136572" y="2670628"/>
                </a:cubicBezTo>
                <a:cubicBezTo>
                  <a:pt x="4093690" y="2639997"/>
                  <a:pt x="4084125" y="2620763"/>
                  <a:pt x="4034972" y="2612571"/>
                </a:cubicBezTo>
                <a:cubicBezTo>
                  <a:pt x="4020655" y="2610185"/>
                  <a:pt x="4005943" y="2612571"/>
                  <a:pt x="3991429" y="2612571"/>
                </a:cubicBezTo>
                <a:lnTo>
                  <a:pt x="3991429" y="2612571"/>
                </a:lnTo>
              </a:path>
            </a:pathLst>
          </a:custGeom>
          <a:ln w="38100">
            <a:solidFill>
              <a:srgbClr val="00E6E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797286" y="959365"/>
            <a:ext cx="1867819" cy="338554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/>
              <a:t>2. INTESTINAL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6" grpId="0" animBg="1"/>
      <p:bldP spid="83977" grpId="0" animBg="1"/>
      <p:bldP spid="83978" grpId="0" animBg="1"/>
      <p:bldP spid="83981" grpId="0" animBg="1"/>
      <p:bldP spid="83983" grpId="0" animBg="1"/>
      <p:bldP spid="83985" grpId="0" animBg="1"/>
      <p:bldP spid="83986" grpId="0" animBg="1"/>
      <p:bldP spid="83987" grpId="0" animBg="1"/>
      <p:bldP spid="83988" grpId="0" animBg="1"/>
      <p:bldP spid="83989" grpId="0" animBg="1"/>
      <p:bldP spid="83991" grpId="0" animBg="1"/>
      <p:bldP spid="83992" grpId="0"/>
      <p:bldP spid="83993" grpId="0" animBg="1"/>
      <p:bldP spid="83994" grpId="0" animBg="1"/>
      <p:bldP spid="83995" grpId="0" animBg="1"/>
      <p:bldP spid="83982" grpId="0" animBg="1"/>
      <p:bldP spid="28" grpId="0" animBg="1"/>
      <p:bldP spid="6" grpId="0" animBg="1"/>
      <p:bldP spid="3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b="31552"/>
          <a:stretch>
            <a:fillRect/>
          </a:stretch>
        </p:blipFill>
        <p:spPr>
          <a:xfrm>
            <a:off x="1331913" y="503238"/>
            <a:ext cx="4500562" cy="400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203028" y="1350413"/>
            <a:ext cx="1319592" cy="33855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ESTÍMULO</a:t>
            </a:r>
            <a:endParaRPr lang="es-ES" sz="1600" dirty="0"/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930775" y="5373688"/>
            <a:ext cx="9366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7323253" y="163713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1476375" y="1484313"/>
            <a:ext cx="3816350" cy="3024187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>
            <a:outerShdw blurRad="63500" dist="38100" dir="2700000" algn="tl" rotWithShape="0">
              <a:schemeClr val="tx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H="1">
            <a:off x="2195513" y="981075"/>
            <a:ext cx="3455987" cy="3527425"/>
          </a:xfrm>
          <a:prstGeom prst="line">
            <a:avLst/>
          </a:prstGeom>
          <a:noFill/>
          <a:ln w="38100">
            <a:solidFill>
              <a:srgbClr val="009900"/>
            </a:solidFill>
            <a:prstDash val="dash"/>
            <a:round/>
            <a:headEnd/>
            <a:tailEnd type="triangle" w="med" len="med"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6654801" y="929859"/>
            <a:ext cx="1867819" cy="338554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2. INTESTINAL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5875338" y="506413"/>
            <a:ext cx="261962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IV. FASES SECRECIÓN</a:t>
            </a: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2195513" y="4868863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/>
              <a:t>QUIMO</a:t>
            </a: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2051050" y="476250"/>
            <a:ext cx="7207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3276600" y="549275"/>
            <a:ext cx="8636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619250" y="549275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Secretina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2843213" y="620713"/>
            <a:ext cx="55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CCK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3492500" y="5492750"/>
            <a:ext cx="46990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ÁCIDO </a:t>
            </a:r>
            <a:r>
              <a:rPr lang="en-US" dirty="0"/>
              <a:t>&gt;GRASA&gt; </a:t>
            </a:r>
            <a:r>
              <a:rPr lang="es-ES" dirty="0"/>
              <a:t>PRODUCT. DEGRAD. PROT.</a:t>
            </a:r>
            <a:r>
              <a:rPr lang="es-ES" sz="1600" dirty="0"/>
              <a:t> </a:t>
            </a:r>
            <a:endParaRPr lang="en-US" sz="1600" dirty="0"/>
          </a:p>
          <a:p>
            <a:pPr algn="l"/>
            <a:endParaRPr lang="es-ES" dirty="0"/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PRODUCT. DEGRAD. PROT</a:t>
            </a:r>
            <a:r>
              <a:rPr lang="es-ES" sz="1800" b="0" dirty="0"/>
              <a:t>.</a:t>
            </a:r>
            <a:r>
              <a:rPr lang="es-ES" dirty="0"/>
              <a:t> </a:t>
            </a:r>
            <a:r>
              <a:rPr lang="en-US" dirty="0"/>
              <a:t>&gt;GRASA &gt;ÁCIDO</a:t>
            </a:r>
            <a:endParaRPr lang="en-US" sz="800" dirty="0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331913" y="5445125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900113" y="5516563"/>
            <a:ext cx="2621230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 SECRETINA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971550" y="5949950"/>
            <a:ext cx="1665841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008000"/>
                </a:solidFill>
              </a:rPr>
              <a:t>Aumenta CCK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912938" y="4532313"/>
            <a:ext cx="7874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/>
              <a:t>Ácido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3273425" y="4502150"/>
            <a:ext cx="795338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/>
              <a:t>Grasa</a:t>
            </a: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4572000" y="4508500"/>
            <a:ext cx="11271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Peptonas</a:t>
            </a: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 rot="16200000">
            <a:off x="-509587" y="2535238"/>
            <a:ext cx="3216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Producción S. pancreática</a:t>
            </a:r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900113" y="5300663"/>
            <a:ext cx="7343775" cy="11525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nimBg="1"/>
      <p:bldP spid="8214" grpId="0" animBg="1"/>
      <p:bldP spid="8211" grpId="0"/>
      <p:bldP spid="820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886282" y="2667709"/>
            <a:ext cx="3371436" cy="1954381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800" dirty="0"/>
              <a:t>Hormonal</a:t>
            </a:r>
            <a:r>
              <a:rPr lang="es-ES" sz="2000" dirty="0"/>
              <a:t> </a:t>
            </a:r>
          </a:p>
          <a:p>
            <a:pPr algn="l"/>
            <a:r>
              <a:rPr lang="es-ES" sz="2000" dirty="0"/>
              <a:t>   </a:t>
            </a:r>
            <a:r>
              <a:rPr lang="es-ES" sz="2000" b="0" dirty="0">
                <a:solidFill>
                  <a:srgbClr val="DA5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CCK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2000" b="0" dirty="0">
                <a:solidFill>
                  <a:srgbClr val="00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secretina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gastrina</a:t>
            </a:r>
          </a:p>
          <a:p>
            <a:pPr algn="l"/>
            <a:endParaRPr lang="es-ES" sz="2000" b="0" dirty="0"/>
          </a:p>
          <a:p>
            <a:pPr algn="l"/>
            <a:r>
              <a:rPr lang="es-ES" sz="2000" dirty="0">
                <a:solidFill>
                  <a:srgbClr val="CC3300"/>
                </a:solidFill>
              </a:rPr>
              <a:t>* </a:t>
            </a:r>
            <a:r>
              <a:rPr lang="es-ES" sz="2000" dirty="0"/>
              <a:t>Neural</a:t>
            </a:r>
          </a:p>
          <a:p>
            <a:pPr algn="l"/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sz="2000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Nervio X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débil</a:t>
            </a:r>
          </a:p>
          <a:p>
            <a:pPr algn="l"/>
            <a:endParaRPr lang="es-ES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3264591" y="2060848"/>
            <a:ext cx="2614818" cy="461665"/>
          </a:xfrm>
          <a:prstGeom prst="rect">
            <a:avLst/>
          </a:prstGeom>
          <a:solidFill>
            <a:srgbClr val="88C9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REGULACIÓN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7" t="29272"/>
          <a:stretch>
            <a:fillRect/>
          </a:stretch>
        </p:blipFill>
        <p:spPr>
          <a:xfrm>
            <a:off x="1476375" y="2781300"/>
            <a:ext cx="6983413" cy="3830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156325" y="2570163"/>
            <a:ext cx="151288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435725" y="536575"/>
            <a:ext cx="2093843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V. REGULACIÓN</a:t>
            </a:r>
          </a:p>
        </p:txBody>
      </p:sp>
      <p:pic>
        <p:nvPicPr>
          <p:cNvPr id="21517" name="Picture 13" descr="acino pancreát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841375"/>
            <a:ext cx="3095625" cy="19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7331804" y="972859"/>
            <a:ext cx="11977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/>
              <a:t>Hormonal</a:t>
            </a:r>
          </a:p>
        </p:txBody>
      </p:sp>
      <p:sp>
        <p:nvSpPr>
          <p:cNvPr id="21527" name="Oval 23"/>
          <p:cNvSpPr>
            <a:spLocks noChangeArrowheads="1"/>
          </p:cNvSpPr>
          <p:nvPr/>
        </p:nvSpPr>
        <p:spPr bwMode="auto">
          <a:xfrm>
            <a:off x="2052638" y="1490663"/>
            <a:ext cx="935037" cy="6477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4787900" y="2565400"/>
            <a:ext cx="38179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1521" name="Picture 17" descr="histo_duc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652588"/>
            <a:ext cx="3240088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1116013" y="2852738"/>
            <a:ext cx="12239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1042988" y="2781300"/>
            <a:ext cx="1287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CCK (</a:t>
            </a:r>
            <a:r>
              <a:rPr lang="es-ES_tradnl" sz="2400" dirty="0">
                <a:solidFill>
                  <a:srgbClr val="CC0000"/>
                </a:solidFill>
              </a:rPr>
              <a:t>+</a:t>
            </a:r>
            <a:r>
              <a:rPr lang="es-ES_tradnl" sz="2400" dirty="0"/>
              <a:t>)</a:t>
            </a:r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2411413" y="2781300"/>
            <a:ext cx="15843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3132138" y="3068638"/>
            <a:ext cx="9350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2555875" y="2852738"/>
            <a:ext cx="1217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/>
              <a:t>Gastrina (</a:t>
            </a:r>
            <a:r>
              <a:rPr lang="es-ES_tradnl">
                <a:solidFill>
                  <a:srgbClr val="CC0000"/>
                </a:solidFill>
              </a:rPr>
              <a:t>+</a:t>
            </a:r>
            <a:r>
              <a:rPr lang="es-ES_tradnl"/>
              <a:t>)</a:t>
            </a:r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3708400" y="3789363"/>
            <a:ext cx="19431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3767138" y="3860800"/>
            <a:ext cx="18129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Secretina (</a:t>
            </a:r>
            <a:r>
              <a:rPr lang="es-ES_tradnl" sz="2000">
                <a:solidFill>
                  <a:srgbClr val="CC0000"/>
                </a:solidFill>
              </a:rPr>
              <a:t>+</a:t>
            </a:r>
            <a:r>
              <a:rPr lang="es-ES_tradnl" sz="2000"/>
              <a:t>)</a:t>
            </a:r>
          </a:p>
        </p:txBody>
      </p:sp>
      <p:sp>
        <p:nvSpPr>
          <p:cNvPr id="21537" name="Oval 33"/>
          <p:cNvSpPr>
            <a:spLocks noChangeArrowheads="1"/>
          </p:cNvSpPr>
          <p:nvPr/>
        </p:nvSpPr>
        <p:spPr bwMode="auto">
          <a:xfrm>
            <a:off x="2627313" y="4941888"/>
            <a:ext cx="5746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4572000" y="5013325"/>
            <a:ext cx="20161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2555875" y="4996408"/>
            <a:ext cx="1071563" cy="304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ENZIMAS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5411395" y="4947390"/>
            <a:ext cx="1689886" cy="307777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 bicarbonato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H="1">
            <a:off x="6407359" y="3213100"/>
            <a:ext cx="1261853" cy="140637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2513813" y="2138363"/>
            <a:ext cx="72977" cy="138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 rot="19054564">
            <a:off x="1399247" y="3729553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R.CCK</a:t>
            </a:r>
            <a:r>
              <a:rPr lang="es-VE" baseline="-25000" dirty="0" smtClean="0"/>
              <a:t>A</a:t>
            </a:r>
            <a:endParaRPr lang="es-VE" baseline="-25000" dirty="0"/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5111929" y="66779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53911" y="4711055"/>
            <a:ext cx="978153" cy="461665"/>
          </a:xfrm>
          <a:prstGeom prst="rect">
            <a:avLst/>
          </a:prstGeom>
          <a:solidFill>
            <a:srgbClr val="FFD5E6"/>
          </a:solidFill>
        </p:spPr>
        <p:txBody>
          <a:bodyPr wrap="none" rtlCol="0">
            <a:spAutoFit/>
          </a:bodyPr>
          <a:lstStyle/>
          <a:p>
            <a:r>
              <a:rPr lang="es-VE" sz="2400" b="0" dirty="0" err="1" smtClean="0"/>
              <a:t>Acino</a:t>
            </a:r>
            <a:endParaRPr lang="es-VE" sz="2400" b="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787900" y="5779363"/>
            <a:ext cx="1013419" cy="400110"/>
          </a:xfrm>
          <a:prstGeom prst="rect">
            <a:avLst/>
          </a:prstGeom>
          <a:solidFill>
            <a:srgbClr val="00F0EA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Ductos</a:t>
            </a:r>
            <a:endParaRPr lang="es-VE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7" grpId="0" animBg="1"/>
      <p:bldP spid="21531" grpId="0"/>
      <p:bldP spid="21534" grpId="0"/>
      <p:bldP spid="21536" grpId="0" animBg="1"/>
      <p:bldP spid="21539" grpId="0" animBg="1"/>
      <p:bldP spid="21540" grpId="0" animBg="1"/>
      <p:bldP spid="21522" grpId="0" animBg="1"/>
      <p:bldP spid="21523" grpId="0" animBg="1"/>
      <p:bldP spid="3" grpId="0" animBg="1"/>
      <p:bldP spid="2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20" name="Rectangle 32"/>
          <p:cNvSpPr>
            <a:spLocks noChangeArrowheads="1"/>
          </p:cNvSpPr>
          <p:nvPr/>
        </p:nvSpPr>
        <p:spPr bwMode="auto">
          <a:xfrm>
            <a:off x="4394200" y="5948363"/>
            <a:ext cx="352901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9092" name="Picture 4" descr="secretina y sec pancre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0" t="11157" b="18156"/>
          <a:stretch>
            <a:fillRect/>
          </a:stretch>
        </p:blipFill>
        <p:spPr bwMode="auto">
          <a:xfrm>
            <a:off x="4649788" y="1412875"/>
            <a:ext cx="3992562" cy="4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3" name="Picture 5" descr="ccck y sec pancre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0977" b="13371"/>
          <a:stretch>
            <a:fillRect/>
          </a:stretch>
        </p:blipFill>
        <p:spPr bwMode="auto">
          <a:xfrm>
            <a:off x="328613" y="1196975"/>
            <a:ext cx="4321175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77788" y="3716338"/>
            <a:ext cx="68421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200819" y="3607027"/>
            <a:ext cx="776287" cy="485775"/>
          </a:xfrm>
          <a:prstGeom prst="rect">
            <a:avLst/>
          </a:prstGeom>
          <a:solidFill>
            <a:srgbClr val="FFDDEB"/>
          </a:solidFill>
          <a:ln w="28575">
            <a:solidFill>
              <a:srgbClr val="FF2D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CCK</a:t>
            </a:r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2778125" y="4724400"/>
            <a:ext cx="576263" cy="288925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2627313" y="4182328"/>
            <a:ext cx="16510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A8E4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srgbClr val="FF2D73"/>
                </a:solidFill>
                <a:latin typeface="Arial" charset="0"/>
              </a:rPr>
              <a:t>c. </a:t>
            </a:r>
          </a:p>
          <a:p>
            <a:r>
              <a:rPr lang="es-ES" sz="2000" dirty="0" err="1">
                <a:solidFill>
                  <a:srgbClr val="FF2D73"/>
                </a:solidFill>
                <a:latin typeface="Arial" charset="0"/>
              </a:rPr>
              <a:t>acinares</a:t>
            </a:r>
            <a:endParaRPr lang="es-ES" sz="2000" dirty="0">
              <a:solidFill>
                <a:srgbClr val="FF2D73"/>
              </a:solidFill>
              <a:latin typeface="Arial" charset="0"/>
            </a:endParaRPr>
          </a:p>
        </p:txBody>
      </p:sp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4578350" y="450850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3" name="Rectangle 15"/>
          <p:cNvSpPr>
            <a:spLocks noChangeArrowheads="1"/>
          </p:cNvSpPr>
          <p:nvPr/>
        </p:nvSpPr>
        <p:spPr bwMode="auto">
          <a:xfrm>
            <a:off x="6738938" y="4005263"/>
            <a:ext cx="431800" cy="360362"/>
          </a:xfrm>
          <a:prstGeom prst="rect">
            <a:avLst/>
          </a:prstGeom>
          <a:solidFill>
            <a:srgbClr val="E3DB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6557963" y="3597275"/>
            <a:ext cx="1393825" cy="822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D26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D1CC"/>
                </a:solidFill>
              </a:rPr>
              <a:t>c. </a:t>
            </a:r>
            <a:endParaRPr lang="es-ES" sz="2400">
              <a:solidFill>
                <a:srgbClr val="00ADEA"/>
              </a:solidFill>
            </a:endParaRPr>
          </a:p>
          <a:p>
            <a:r>
              <a:rPr lang="es-ES" sz="2400">
                <a:solidFill>
                  <a:srgbClr val="00D1CC"/>
                </a:solidFill>
              </a:rPr>
              <a:t>ductales</a:t>
            </a:r>
          </a:p>
        </p:txBody>
      </p:sp>
      <p:sp>
        <p:nvSpPr>
          <p:cNvPr id="89105" name="Text Box 17"/>
          <p:cNvSpPr txBox="1">
            <a:spLocks noChangeArrowheads="1"/>
          </p:cNvSpPr>
          <p:nvPr/>
        </p:nvSpPr>
        <p:spPr bwMode="auto">
          <a:xfrm>
            <a:off x="3855244" y="4855592"/>
            <a:ext cx="1581150" cy="395287"/>
          </a:xfrm>
          <a:prstGeom prst="rect">
            <a:avLst/>
          </a:prstGeom>
          <a:solidFill>
            <a:srgbClr val="A7FFFF"/>
          </a:solidFill>
          <a:ln w="28575">
            <a:solidFill>
              <a:srgbClr val="5A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SECRETINA</a:t>
            </a: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977900" y="2565400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876300" y="2420938"/>
            <a:ext cx="849313" cy="395287"/>
          </a:xfrm>
          <a:prstGeom prst="rect">
            <a:avLst/>
          </a:prstGeom>
          <a:solidFill>
            <a:srgbClr val="FFDDEB"/>
          </a:solidFill>
          <a:ln w="28575">
            <a:solidFill>
              <a:srgbClr val="FF2D7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c. “I”</a:t>
            </a:r>
          </a:p>
        </p:txBody>
      </p:sp>
      <p:sp>
        <p:nvSpPr>
          <p:cNvPr id="89109" name="Rectangle 21"/>
          <p:cNvSpPr>
            <a:spLocks noChangeArrowheads="1"/>
          </p:cNvSpPr>
          <p:nvPr/>
        </p:nvSpPr>
        <p:spPr bwMode="auto">
          <a:xfrm>
            <a:off x="4649788" y="3429000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8" name="Text Box 20"/>
          <p:cNvSpPr txBox="1">
            <a:spLocks noChangeArrowheads="1"/>
          </p:cNvSpPr>
          <p:nvPr/>
        </p:nvSpPr>
        <p:spPr bwMode="auto">
          <a:xfrm>
            <a:off x="4440238" y="3452813"/>
            <a:ext cx="814387" cy="365125"/>
          </a:xfrm>
          <a:prstGeom prst="rect">
            <a:avLst/>
          </a:prstGeom>
          <a:solidFill>
            <a:srgbClr val="A7FFFF"/>
          </a:solidFill>
          <a:ln w="28575">
            <a:solidFill>
              <a:srgbClr val="5A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c. “S”</a:t>
            </a:r>
          </a:p>
        </p:txBody>
      </p:sp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688975" y="3357563"/>
            <a:ext cx="5762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2" name="Rectangle 24"/>
          <p:cNvSpPr>
            <a:spLocks noChangeArrowheads="1"/>
          </p:cNvSpPr>
          <p:nvPr/>
        </p:nvSpPr>
        <p:spPr bwMode="auto">
          <a:xfrm>
            <a:off x="5154613" y="2708275"/>
            <a:ext cx="5746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3" name="Rectangle 25"/>
          <p:cNvSpPr>
            <a:spLocks noChangeArrowheads="1"/>
          </p:cNvSpPr>
          <p:nvPr/>
        </p:nvSpPr>
        <p:spPr bwMode="auto">
          <a:xfrm>
            <a:off x="1984375" y="2997200"/>
            <a:ext cx="1657350" cy="3603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>
              <a:solidFill>
                <a:srgbClr val="FF0066"/>
              </a:solidFill>
            </a:endParaRPr>
          </a:p>
        </p:txBody>
      </p:sp>
      <p:sp>
        <p:nvSpPr>
          <p:cNvPr id="89114" name="Rectangle 26"/>
          <p:cNvSpPr>
            <a:spLocks noChangeArrowheads="1"/>
          </p:cNvSpPr>
          <p:nvPr/>
        </p:nvSpPr>
        <p:spPr bwMode="auto">
          <a:xfrm>
            <a:off x="5297488" y="3357563"/>
            <a:ext cx="576262" cy="431800"/>
          </a:xfrm>
          <a:prstGeom prst="rect">
            <a:avLst/>
          </a:prstGeom>
          <a:noFill/>
          <a:ln w="28575">
            <a:solidFill>
              <a:srgbClr val="00D7D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6" name="Rectangle 28"/>
          <p:cNvSpPr>
            <a:spLocks noChangeArrowheads="1"/>
          </p:cNvSpPr>
          <p:nvPr/>
        </p:nvSpPr>
        <p:spPr bwMode="auto">
          <a:xfrm>
            <a:off x="3354388" y="2205038"/>
            <a:ext cx="647700" cy="5762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7" name="Rectangle 29"/>
          <p:cNvSpPr>
            <a:spLocks noChangeArrowheads="1"/>
          </p:cNvSpPr>
          <p:nvPr/>
        </p:nvSpPr>
        <p:spPr bwMode="auto">
          <a:xfrm>
            <a:off x="7386638" y="2492375"/>
            <a:ext cx="647700" cy="576263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8" name="Rectangle 30"/>
          <p:cNvSpPr>
            <a:spLocks noChangeArrowheads="1"/>
          </p:cNvSpPr>
          <p:nvPr/>
        </p:nvSpPr>
        <p:spPr bwMode="auto">
          <a:xfrm>
            <a:off x="3570288" y="1484313"/>
            <a:ext cx="863600" cy="7921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9" name="Rectangle 31"/>
          <p:cNvSpPr>
            <a:spLocks noChangeArrowheads="1"/>
          </p:cNvSpPr>
          <p:nvPr/>
        </p:nvSpPr>
        <p:spPr bwMode="auto">
          <a:xfrm>
            <a:off x="7529513" y="1700213"/>
            <a:ext cx="863600" cy="7921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2" name="Rectangle 34"/>
          <p:cNvSpPr>
            <a:spLocks noChangeArrowheads="1"/>
          </p:cNvSpPr>
          <p:nvPr/>
        </p:nvSpPr>
        <p:spPr bwMode="auto">
          <a:xfrm>
            <a:off x="1336675" y="3213100"/>
            <a:ext cx="433388" cy="360363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5946775" y="3284538"/>
            <a:ext cx="1871663" cy="215900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4" name="Text Box 36"/>
          <p:cNvSpPr txBox="1">
            <a:spLocks noChangeArrowheads="1"/>
          </p:cNvSpPr>
          <p:nvPr/>
        </p:nvSpPr>
        <p:spPr bwMode="auto">
          <a:xfrm>
            <a:off x="3209925" y="2281238"/>
            <a:ext cx="925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comida</a:t>
            </a:r>
          </a:p>
        </p:txBody>
      </p:sp>
      <p:sp>
        <p:nvSpPr>
          <p:cNvPr id="89125" name="Text Box 37"/>
          <p:cNvSpPr txBox="1">
            <a:spLocks noChangeArrowheads="1"/>
          </p:cNvSpPr>
          <p:nvPr/>
        </p:nvSpPr>
        <p:spPr bwMode="auto">
          <a:xfrm>
            <a:off x="7170738" y="2562225"/>
            <a:ext cx="925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comida</a:t>
            </a:r>
          </a:p>
        </p:txBody>
      </p:sp>
      <p:sp>
        <p:nvSpPr>
          <p:cNvPr id="89127" name="Text Box 39"/>
          <p:cNvSpPr txBox="1">
            <a:spLocks noChangeArrowheads="1"/>
          </p:cNvSpPr>
          <p:nvPr/>
        </p:nvSpPr>
        <p:spPr bwMode="auto">
          <a:xfrm>
            <a:off x="454365" y="434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9132" name="Oval 44"/>
          <p:cNvSpPr>
            <a:spLocks noChangeArrowheads="1"/>
          </p:cNvSpPr>
          <p:nvPr/>
        </p:nvSpPr>
        <p:spPr bwMode="auto">
          <a:xfrm>
            <a:off x="6804025" y="4797425"/>
            <a:ext cx="576263" cy="431800"/>
          </a:xfrm>
          <a:prstGeom prst="ellipse">
            <a:avLst/>
          </a:prstGeom>
          <a:solidFill>
            <a:srgbClr val="F1BD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3" name="Oval 45"/>
          <p:cNvSpPr>
            <a:spLocks noChangeArrowheads="1"/>
          </p:cNvSpPr>
          <p:nvPr/>
        </p:nvSpPr>
        <p:spPr bwMode="auto">
          <a:xfrm>
            <a:off x="2627313" y="3860800"/>
            <a:ext cx="504825" cy="360363"/>
          </a:xfrm>
          <a:prstGeom prst="ellipse">
            <a:avLst/>
          </a:prstGeom>
          <a:solidFill>
            <a:srgbClr val="E3D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5" name="Text Box 47"/>
          <p:cNvSpPr txBox="1">
            <a:spLocks noChangeArrowheads="1"/>
          </p:cNvSpPr>
          <p:nvPr/>
        </p:nvSpPr>
        <p:spPr bwMode="auto">
          <a:xfrm>
            <a:off x="1187450" y="4437063"/>
            <a:ext cx="9398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enzimas</a:t>
            </a:r>
          </a:p>
        </p:txBody>
      </p:sp>
      <p:sp>
        <p:nvSpPr>
          <p:cNvPr id="89136" name="Rectangle 48"/>
          <p:cNvSpPr>
            <a:spLocks noChangeArrowheads="1"/>
          </p:cNvSpPr>
          <p:nvPr/>
        </p:nvSpPr>
        <p:spPr bwMode="auto">
          <a:xfrm>
            <a:off x="5148263" y="3860800"/>
            <a:ext cx="576262" cy="503238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7" name="Text Box 49"/>
          <p:cNvSpPr txBox="1">
            <a:spLocks noChangeArrowheads="1"/>
          </p:cNvSpPr>
          <p:nvPr/>
        </p:nvSpPr>
        <p:spPr bwMode="auto">
          <a:xfrm>
            <a:off x="5076825" y="3933825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HCO</a:t>
            </a:r>
            <a:r>
              <a:rPr lang="es-ES" baseline="-25000"/>
              <a:t>3</a:t>
            </a:r>
            <a:r>
              <a:rPr lang="es-ES" baseline="30000"/>
              <a:t>-</a:t>
            </a:r>
            <a:endParaRPr lang="es-ES" baseline="-25000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435725" y="404664"/>
            <a:ext cx="2093843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V. REGULACIÓN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7331804" y="840948"/>
            <a:ext cx="11977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/>
              <a:t>Hormonal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8" grpId="0" animBg="1"/>
      <p:bldP spid="89105" grpId="0" animBg="1"/>
      <p:bldP spid="89135" grpId="0" animBg="1"/>
      <p:bldP spid="89136" grpId="0" animBg="1"/>
      <p:bldP spid="8913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control  vagal sec pancreat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b="17618"/>
          <a:stretch>
            <a:fillRect/>
          </a:stretch>
        </p:blipFill>
        <p:spPr bwMode="auto">
          <a:xfrm>
            <a:off x="1514475" y="1052513"/>
            <a:ext cx="3727450" cy="504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577850" y="6092825"/>
            <a:ext cx="5256213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3890963" y="126841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3708400" y="1058863"/>
            <a:ext cx="1688283" cy="40011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>
                <a:solidFill>
                  <a:srgbClr val="0000FF"/>
                </a:solidFill>
              </a:rPr>
              <a:t>Nervio Vago</a:t>
            </a: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5292725" y="2060575"/>
            <a:ext cx="262572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dirty="0">
                <a:solidFill>
                  <a:srgbClr val="0000FF"/>
                </a:solidFill>
              </a:rPr>
              <a:t>Vía vagal</a:t>
            </a:r>
            <a:r>
              <a:rPr lang="es-ES" sz="1800" b="0" dirty="0">
                <a:solidFill>
                  <a:srgbClr val="0000FF"/>
                </a:solidFill>
              </a:rPr>
              <a:t> </a:t>
            </a:r>
            <a:r>
              <a:rPr lang="es-ES" sz="1800" b="0" dirty="0"/>
              <a:t>lleva información sensorial</a:t>
            </a:r>
            <a:endParaRPr lang="es-ES" sz="1800" dirty="0"/>
          </a:p>
          <a:p>
            <a:pPr algn="l"/>
            <a:r>
              <a:rPr lang="es-ES" sz="1800" b="0" dirty="0"/>
              <a:t>quimo graso y ácido</a:t>
            </a:r>
            <a:endParaRPr lang="es-ES" sz="1800" dirty="0"/>
          </a:p>
          <a:p>
            <a:pPr algn="l"/>
            <a:endParaRPr lang="es-ES" sz="1800" b="0" dirty="0"/>
          </a:p>
          <a:p>
            <a:pPr algn="l"/>
            <a:r>
              <a:rPr lang="es-ES" sz="1800" dirty="0">
                <a:solidFill>
                  <a:srgbClr val="0000FF"/>
                </a:solidFill>
              </a:rPr>
              <a:t>N. Vago</a:t>
            </a:r>
            <a:r>
              <a:rPr lang="es-ES" sz="1800" b="0" dirty="0">
                <a:solidFill>
                  <a:srgbClr val="0000FF"/>
                </a:solidFill>
              </a:rPr>
              <a:t> </a:t>
            </a:r>
            <a:r>
              <a:rPr lang="es-ES" sz="1800" b="0" dirty="0"/>
              <a:t>estimula </a:t>
            </a:r>
            <a:r>
              <a:rPr lang="es-ES" sz="1800" dirty="0"/>
              <a:t>débilmente</a:t>
            </a:r>
            <a:r>
              <a:rPr lang="es-ES" sz="1800" b="0" dirty="0"/>
              <a:t> secreción pancreática enzimática y alcalina</a:t>
            </a:r>
          </a:p>
        </p:txBody>
      </p:sp>
      <p:sp>
        <p:nvSpPr>
          <p:cNvPr id="87056" name="Text Box 16"/>
          <p:cNvSpPr txBox="1">
            <a:spLocks noChangeArrowheads="1"/>
          </p:cNvSpPr>
          <p:nvPr/>
        </p:nvSpPr>
        <p:spPr bwMode="auto">
          <a:xfrm>
            <a:off x="1042988" y="9810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7057" name="Freeform 17"/>
          <p:cNvSpPr>
            <a:spLocks/>
          </p:cNvSpPr>
          <p:nvPr/>
        </p:nvSpPr>
        <p:spPr bwMode="auto">
          <a:xfrm>
            <a:off x="1979712" y="1484313"/>
            <a:ext cx="1911251" cy="2160587"/>
          </a:xfrm>
          <a:custGeom>
            <a:avLst/>
            <a:gdLst>
              <a:gd name="T0" fmla="*/ 0 w 1270"/>
              <a:gd name="T1" fmla="*/ 1088 h 1088"/>
              <a:gd name="T2" fmla="*/ 726 w 1270"/>
              <a:gd name="T3" fmla="*/ 771 h 1088"/>
              <a:gd name="T4" fmla="*/ 1270 w 1270"/>
              <a:gd name="T5" fmla="*/ 0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0" h="1088">
                <a:moveTo>
                  <a:pt x="0" y="1088"/>
                </a:moveTo>
                <a:cubicBezTo>
                  <a:pt x="257" y="1020"/>
                  <a:pt x="514" y="952"/>
                  <a:pt x="726" y="771"/>
                </a:cubicBezTo>
                <a:cubicBezTo>
                  <a:pt x="938" y="590"/>
                  <a:pt x="1104" y="295"/>
                  <a:pt x="1270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7058" name="Freeform 18"/>
          <p:cNvSpPr>
            <a:spLocks/>
          </p:cNvSpPr>
          <p:nvPr/>
        </p:nvSpPr>
        <p:spPr bwMode="auto">
          <a:xfrm>
            <a:off x="3722688" y="1484314"/>
            <a:ext cx="1519237" cy="3232942"/>
          </a:xfrm>
          <a:custGeom>
            <a:avLst/>
            <a:gdLst>
              <a:gd name="T0" fmla="*/ 635 w 650"/>
              <a:gd name="T1" fmla="*/ 0 h 1859"/>
              <a:gd name="T2" fmla="*/ 635 w 650"/>
              <a:gd name="T3" fmla="*/ 589 h 1859"/>
              <a:gd name="T4" fmla="*/ 544 w 650"/>
              <a:gd name="T5" fmla="*/ 1406 h 1859"/>
              <a:gd name="T6" fmla="*/ 0 w 650"/>
              <a:gd name="T7" fmla="*/ 1859 h 1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0" h="1859">
                <a:moveTo>
                  <a:pt x="635" y="0"/>
                </a:moveTo>
                <a:cubicBezTo>
                  <a:pt x="642" y="177"/>
                  <a:pt x="650" y="355"/>
                  <a:pt x="635" y="589"/>
                </a:cubicBezTo>
                <a:cubicBezTo>
                  <a:pt x="620" y="823"/>
                  <a:pt x="650" y="1194"/>
                  <a:pt x="544" y="1406"/>
                </a:cubicBezTo>
                <a:cubicBezTo>
                  <a:pt x="438" y="1618"/>
                  <a:pt x="219" y="1738"/>
                  <a:pt x="0" y="1859"/>
                </a:cubicBezTo>
              </a:path>
            </a:pathLst>
          </a:custGeom>
          <a:noFill/>
          <a:ln w="3810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35725" y="536575"/>
            <a:ext cx="2093843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V. REGULACIÓN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7615433" y="975570"/>
            <a:ext cx="92365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 dirty="0" smtClean="0"/>
              <a:t>Neural</a:t>
            </a:r>
            <a:endParaRPr lang="es-MX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7" grpId="0" animBg="1"/>
      <p:bldP spid="8705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89639" y="404664"/>
            <a:ext cx="2186817" cy="338554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</a:t>
            </a: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ALTERACIONES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840115" y="821493"/>
            <a:ext cx="1800493" cy="584775"/>
          </a:xfrm>
          <a:prstGeom prst="rect">
            <a:avLst/>
          </a:prstGeom>
          <a:solidFill>
            <a:srgbClr val="BBE0E3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 smtClean="0"/>
              <a:t>PANCREATITIS</a:t>
            </a:r>
          </a:p>
          <a:p>
            <a:r>
              <a:rPr lang="es-ES" sz="1600" dirty="0" smtClean="0"/>
              <a:t>AGUDA</a:t>
            </a:r>
            <a:endParaRPr lang="es-ES" sz="1600" dirty="0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69947" y="573941"/>
            <a:ext cx="82717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305" name="Picture 17" descr="calculo enclavado pancreatiits"/>
          <p:cNvPicPr>
            <a:picLocks noChangeAspect="1" noChangeArrowheads="1"/>
          </p:cNvPicPr>
          <p:nvPr/>
        </p:nvPicPr>
        <p:blipFill rotWithShape="1"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7" t="19453" b="5199"/>
          <a:stretch/>
        </p:blipFill>
        <p:spPr bwMode="auto">
          <a:xfrm>
            <a:off x="2267744" y="2235589"/>
            <a:ext cx="5904656" cy="378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2320475" y="2794738"/>
            <a:ext cx="971587" cy="12495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2207778" y="2235590"/>
            <a:ext cx="1409338" cy="18928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 rot="-210825">
            <a:off x="5359152" y="4997133"/>
            <a:ext cx="1443571" cy="629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Elipse"/>
          <p:cNvSpPr/>
          <p:nvPr/>
        </p:nvSpPr>
        <p:spPr bwMode="auto">
          <a:xfrm>
            <a:off x="4596578" y="3703667"/>
            <a:ext cx="623494" cy="6509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2267744" y="4266265"/>
            <a:ext cx="1709412" cy="1755023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83533" y="850251"/>
            <a:ext cx="3164648" cy="1015663"/>
          </a:xfrm>
          <a:prstGeom prst="rect">
            <a:avLst/>
          </a:prstGeom>
          <a:noFill/>
          <a:effectLst>
            <a:outerShdw blurRad="50800" dist="50800" sx="1000" sy="1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 </a:t>
            </a:r>
          </a:p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Inhibidor del Tripsina </a:t>
            </a:r>
          </a:p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hace insuficiente…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207778" y="3543663"/>
            <a:ext cx="14693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1600" dirty="0"/>
              <a:t>Cálculo </a:t>
            </a:r>
          </a:p>
          <a:p>
            <a:pPr algn="l"/>
            <a:r>
              <a:rPr lang="es-ES_tradnl" sz="1600" dirty="0"/>
              <a:t>enclavado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817606" y="1995748"/>
            <a:ext cx="3330575" cy="850900"/>
          </a:xfrm>
          <a:prstGeom prst="rect">
            <a:avLst/>
          </a:prstGeom>
          <a:solidFill>
            <a:srgbClr val="FFD5E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400" b="0"/>
              <a:t>Activación de enzimas</a:t>
            </a:r>
          </a:p>
          <a:p>
            <a:pPr algn="l"/>
            <a:r>
              <a:rPr lang="es-ES" sz="2400" b="0"/>
              <a:t>dentro del páncreas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2309" grpId="0"/>
      <p:bldP spid="1229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9" name="Picture 9" descr="pancreatitis necortiz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9" y="2037185"/>
            <a:ext cx="8208963" cy="2730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1950244" y="1405509"/>
            <a:ext cx="5243512" cy="485775"/>
          </a:xfrm>
          <a:prstGeom prst="rect">
            <a:avLst/>
          </a:prstGeom>
          <a:solidFill>
            <a:srgbClr val="D4D6E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Pancreatitis Aguda Necrotizante!!!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1950244" y="5013176"/>
            <a:ext cx="5334000" cy="10048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006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El INHIBIDOR DE LA TRIPSINA </a:t>
            </a:r>
          </a:p>
          <a:p>
            <a:r>
              <a:rPr lang="es-ES" sz="2400"/>
              <a:t>INSUFICIENTE </a:t>
            </a:r>
          </a:p>
          <a:p>
            <a:r>
              <a:rPr lang="es-ES" sz="1800" b="0"/>
              <a:t>para proteger al páncreas de la autodigestión!!</a:t>
            </a: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6775007" y="404664"/>
            <a:ext cx="180049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PANCREATITIS</a:t>
            </a:r>
          </a:p>
          <a:p>
            <a:r>
              <a:rPr lang="es-ES" sz="1600" dirty="0" smtClean="0"/>
              <a:t>AGUDA</a:t>
            </a:r>
            <a:endParaRPr lang="es-ES" sz="16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240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55650" y="1874460"/>
            <a:ext cx="2735263" cy="33547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latin typeface="Comic Sans MS" pitchFamily="66" charset="0"/>
              </a:rPr>
              <a:t> PÁNCREAS</a:t>
            </a:r>
          </a:p>
          <a:p>
            <a:pPr>
              <a:buFontTx/>
              <a:buAutoNum type="romanUcPeriod"/>
            </a:pPr>
            <a:endParaRPr lang="es-ES" sz="180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dirty="0">
                <a:latin typeface="Comic Sans MS" pitchFamily="66" charset="0"/>
              </a:rPr>
              <a:t> SECRECIÓN   </a:t>
            </a:r>
          </a:p>
          <a:p>
            <a:r>
              <a:rPr lang="es-ES" sz="1800" dirty="0">
                <a:latin typeface="Comic Sans MS" pitchFamily="66" charset="0"/>
              </a:rPr>
              <a:t>      </a:t>
            </a:r>
          </a:p>
          <a:p>
            <a:r>
              <a:rPr lang="es-ES" sz="1800" dirty="0">
                <a:latin typeface="Comic Sans MS" pitchFamily="66" charset="0"/>
              </a:rPr>
              <a:t>III. PROCESO</a:t>
            </a:r>
          </a:p>
          <a:p>
            <a:endParaRPr lang="es-ES" sz="18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IV.  FASES</a:t>
            </a:r>
          </a:p>
          <a:p>
            <a:endParaRPr lang="es-ES" sz="18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V.   </a:t>
            </a:r>
            <a:r>
              <a:rPr lang="es-ES" sz="1800" dirty="0" smtClean="0">
                <a:latin typeface="Comic Sans MS" pitchFamily="66" charset="0"/>
              </a:rPr>
              <a:t>REGULACIÓN</a:t>
            </a:r>
            <a:endParaRPr lang="es-ES" sz="1800" dirty="0">
              <a:latin typeface="Comic Sans MS" pitchFamily="66" charset="0"/>
            </a:endParaRPr>
          </a:p>
          <a:p>
            <a:endParaRPr lang="es-ES" sz="18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VI. </a:t>
            </a:r>
            <a:r>
              <a:rPr lang="es-ES" sz="1800" dirty="0" smtClean="0">
                <a:latin typeface="Comic Sans MS" pitchFamily="66" charset="0"/>
              </a:rPr>
              <a:t> ALTERACIONES</a:t>
            </a:r>
            <a:endParaRPr lang="es-ES" sz="1800" dirty="0">
              <a:latin typeface="Comic Sans MS" pitchFamily="66" charset="0"/>
            </a:endParaRPr>
          </a:p>
        </p:txBody>
      </p:sp>
      <p:pic>
        <p:nvPicPr>
          <p:cNvPr id="52226" name="Picture 2" descr="A4li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25" y="941388"/>
            <a:ext cx="4344988" cy="49752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8" name="Oval 4"/>
          <p:cNvSpPr>
            <a:spLocks noChangeArrowheads="1"/>
          </p:cNvSpPr>
          <p:nvPr/>
        </p:nvSpPr>
        <p:spPr bwMode="auto">
          <a:xfrm>
            <a:off x="4729163" y="3429001"/>
            <a:ext cx="2290763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044950" y="1412876"/>
            <a:ext cx="2873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4548188" y="981076"/>
            <a:ext cx="7207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7500938" y="2060576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7716838" y="2636838"/>
            <a:ext cx="3603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7718425" y="3429001"/>
            <a:ext cx="3587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7285038" y="4076701"/>
            <a:ext cx="2873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4116388" y="4508501"/>
            <a:ext cx="50323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4619625" y="4941888"/>
            <a:ext cx="21748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843850" y="1114318"/>
            <a:ext cx="149590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 5 </a:t>
            </a:r>
            <a:r>
              <a:rPr lang="es-ES" sz="20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  <a:endParaRPr lang="es-ES" sz="20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640513" y="3992563"/>
            <a:ext cx="2035175" cy="1812925"/>
          </a:xfrm>
          <a:prstGeom prst="rect">
            <a:avLst/>
          </a:prstGeom>
          <a:solidFill>
            <a:srgbClr val="D1D4ED"/>
          </a:solidFill>
          <a:ln w="9525">
            <a:solidFill>
              <a:srgbClr val="6600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/>
              <a:t>DIGESTIÓN PARÉNQUIMA</a:t>
            </a:r>
          </a:p>
          <a:p>
            <a:pPr algn="l"/>
            <a:endParaRPr lang="es-ES" sz="1600"/>
          </a:p>
          <a:p>
            <a:pPr algn="l"/>
            <a:r>
              <a:rPr lang="es-ES" sz="1600"/>
              <a:t>Proteínas </a:t>
            </a:r>
          </a:p>
          <a:p>
            <a:pPr algn="l"/>
            <a:r>
              <a:rPr lang="es-ES" sz="1600"/>
              <a:t>Grasas: Necrosis grasa, jabones</a:t>
            </a:r>
          </a:p>
          <a:p>
            <a:pPr algn="l"/>
            <a:r>
              <a:rPr lang="es-ES" sz="1600"/>
              <a:t>Lisolecitina</a:t>
            </a:r>
            <a:endParaRPr lang="es-ES" sz="2000"/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395288" y="938146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436" name="Picture 12" descr="pancratitis ag"/>
          <p:cNvPicPr>
            <a:picLocks noChangeAspect="1" noChangeArrowheads="1"/>
          </p:cNvPicPr>
          <p:nvPr/>
        </p:nvPicPr>
        <p:blipFill>
          <a:blip r:embed="rId2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6048375" cy="39735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450" name="Group 26"/>
          <p:cNvGrpSpPr>
            <a:grpSpLocks/>
          </p:cNvGrpSpPr>
          <p:nvPr/>
        </p:nvGrpSpPr>
        <p:grpSpPr bwMode="auto">
          <a:xfrm>
            <a:off x="7081836" y="1571029"/>
            <a:ext cx="1152525" cy="2159000"/>
            <a:chOff x="4512" y="1252"/>
            <a:chExt cx="590" cy="1089"/>
          </a:xfrm>
        </p:grpSpPr>
        <p:sp>
          <p:nvSpPr>
            <p:cNvPr id="103437" name="Rectangle 13"/>
            <p:cNvSpPr>
              <a:spLocks noChangeArrowheads="1"/>
            </p:cNvSpPr>
            <p:nvPr/>
          </p:nvSpPr>
          <p:spPr bwMode="auto">
            <a:xfrm>
              <a:off x="4512" y="1343"/>
              <a:ext cx="590" cy="907"/>
            </a:xfrm>
            <a:prstGeom prst="rect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38" name="Oval 14"/>
            <p:cNvSpPr>
              <a:spLocks noChangeArrowheads="1"/>
            </p:cNvSpPr>
            <p:nvPr/>
          </p:nvSpPr>
          <p:spPr bwMode="auto">
            <a:xfrm>
              <a:off x="4512" y="1252"/>
              <a:ext cx="590" cy="182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39" name="Oval 15"/>
            <p:cNvSpPr>
              <a:spLocks noChangeArrowheads="1"/>
            </p:cNvSpPr>
            <p:nvPr/>
          </p:nvSpPr>
          <p:spPr bwMode="auto">
            <a:xfrm>
              <a:off x="4512" y="2159"/>
              <a:ext cx="590" cy="182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40" name="Text Box 16"/>
            <p:cNvSpPr txBox="1">
              <a:spLocks noChangeArrowheads="1"/>
            </p:cNvSpPr>
            <p:nvPr/>
          </p:nvSpPr>
          <p:spPr bwMode="auto">
            <a:xfrm>
              <a:off x="4564" y="1524"/>
              <a:ext cx="520" cy="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600" dirty="0"/>
                <a:t> Amilasa</a:t>
              </a:r>
            </a:p>
            <a:p>
              <a:pPr algn="l"/>
              <a:r>
                <a:rPr lang="es-ES_tradnl" sz="1600" dirty="0"/>
                <a:t> Lipasa</a:t>
              </a:r>
            </a:p>
          </p:txBody>
        </p:sp>
        <p:sp>
          <p:nvSpPr>
            <p:cNvPr id="103441" name="Line 17"/>
            <p:cNvSpPr>
              <a:spLocks noChangeShapeType="1"/>
            </p:cNvSpPr>
            <p:nvPr/>
          </p:nvSpPr>
          <p:spPr bwMode="auto">
            <a:xfrm flipV="1">
              <a:off x="4591" y="1479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3442" name="Text Box 18"/>
            <p:cNvSpPr txBox="1">
              <a:spLocks noChangeArrowheads="1"/>
            </p:cNvSpPr>
            <p:nvPr/>
          </p:nvSpPr>
          <p:spPr bwMode="auto">
            <a:xfrm>
              <a:off x="4622" y="1933"/>
              <a:ext cx="304" cy="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600" dirty="0"/>
                <a:t>Ca</a:t>
              </a:r>
              <a:r>
                <a:rPr lang="es-ES_tradnl" sz="1600" baseline="30000" dirty="0"/>
                <a:t>++</a:t>
              </a:r>
            </a:p>
          </p:txBody>
        </p:sp>
        <p:sp>
          <p:nvSpPr>
            <p:cNvPr id="103443" name="Line 19"/>
            <p:cNvSpPr>
              <a:spLocks noChangeShapeType="1"/>
            </p:cNvSpPr>
            <p:nvPr/>
          </p:nvSpPr>
          <p:spPr bwMode="auto">
            <a:xfrm>
              <a:off x="4591" y="1934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6493684" y="405070"/>
            <a:ext cx="2074607" cy="338554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ALTERACIONES</a:t>
            </a:r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6757853" y="845706"/>
            <a:ext cx="180049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PANCREATITIS</a:t>
            </a:r>
          </a:p>
          <a:p>
            <a:r>
              <a:rPr lang="es-ES" sz="1600" dirty="0" smtClean="0"/>
              <a:t>AGUDA</a:t>
            </a:r>
            <a:endParaRPr lang="es-ES" sz="1600" dirty="0"/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1979613" y="2349500"/>
            <a:ext cx="1550987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PÁNCREAS</a:t>
            </a:r>
          </a:p>
          <a:p>
            <a:pPr algn="l"/>
            <a:r>
              <a:rPr lang="es-ES" sz="2000"/>
              <a:t>necrosado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58" y="1465411"/>
            <a:ext cx="4135387" cy="38551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955" y="1412776"/>
            <a:ext cx="4135387" cy="38551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6566875" y="244877"/>
            <a:ext cx="2324675" cy="30777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/>
              <a:t>PANCREATITIS AGUDA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187624" y="604101"/>
            <a:ext cx="2064989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Signo de </a:t>
            </a:r>
            <a:r>
              <a:rPr lang="es-VE" sz="2000" dirty="0" err="1" smtClean="0"/>
              <a:t>Cullen</a:t>
            </a:r>
            <a:endParaRPr lang="es-VE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445885" y="691873"/>
            <a:ext cx="2882520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Signo de Grey Turner</a:t>
            </a:r>
            <a:endParaRPr lang="es-VE" sz="2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894802" y="951270"/>
            <a:ext cx="2953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Equímosis</a:t>
            </a:r>
            <a:r>
              <a:rPr lang="es-VE" sz="1600" dirty="0" smtClean="0"/>
              <a:t> alrededor ombligo</a:t>
            </a:r>
            <a:endParaRPr lang="es-VE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708045" y="1012666"/>
            <a:ext cx="2557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Equímosis</a:t>
            </a:r>
            <a:r>
              <a:rPr lang="es-VE" sz="1600" dirty="0" smtClean="0"/>
              <a:t> en los flancos</a:t>
            </a:r>
            <a:endParaRPr lang="es-VE" sz="1600" dirty="0"/>
          </a:p>
        </p:txBody>
      </p:sp>
      <p:sp>
        <p:nvSpPr>
          <p:cNvPr id="11" name="Rectángulo 10"/>
          <p:cNvSpPr/>
          <p:nvPr/>
        </p:nvSpPr>
        <p:spPr>
          <a:xfrm>
            <a:off x="3155586" y="6439785"/>
            <a:ext cx="28328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0" dirty="0" smtClean="0"/>
              <a:t>N </a:t>
            </a:r>
            <a:r>
              <a:rPr lang="es-VE" sz="1100" b="0" dirty="0" err="1" smtClean="0"/>
              <a:t>Engl</a:t>
            </a:r>
            <a:r>
              <a:rPr lang="es-VE" sz="1100" b="0" dirty="0" smtClean="0"/>
              <a:t> J </a:t>
            </a:r>
            <a:r>
              <a:rPr lang="es-VE" sz="1100" b="0" dirty="0" err="1" smtClean="0"/>
              <a:t>Med</a:t>
            </a:r>
            <a:r>
              <a:rPr lang="es-VE" sz="1100" b="0" dirty="0" smtClean="0"/>
              <a:t> </a:t>
            </a:r>
            <a:r>
              <a:rPr lang="es-VE" sz="1100" dirty="0" smtClean="0"/>
              <a:t>2015 </a:t>
            </a:r>
            <a:r>
              <a:rPr lang="es-VE" sz="1100" b="0" dirty="0" smtClean="0"/>
              <a:t>; 373:  e28 Sept 10</a:t>
            </a:r>
            <a:endParaRPr lang="es-VE" sz="11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Elipse 1"/>
          <p:cNvSpPr/>
          <p:nvPr/>
        </p:nvSpPr>
        <p:spPr bwMode="auto">
          <a:xfrm>
            <a:off x="1187624" y="2852936"/>
            <a:ext cx="1296144" cy="129614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Elipse 12"/>
          <p:cNvSpPr/>
          <p:nvPr/>
        </p:nvSpPr>
        <p:spPr bwMode="auto">
          <a:xfrm>
            <a:off x="5445885" y="3689954"/>
            <a:ext cx="1613621" cy="130266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68181" y="5403129"/>
            <a:ext cx="85233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nzimas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pancreáticas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liberadas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err="1" smtClean="0"/>
              <a:t>causan</a:t>
            </a:r>
            <a:r>
              <a:rPr lang="en-US" b="0" dirty="0" smtClean="0"/>
              <a:t> </a:t>
            </a:r>
            <a:r>
              <a:rPr lang="en-US" b="0" dirty="0" err="1" smtClean="0"/>
              <a:t>difusión</a:t>
            </a:r>
            <a:r>
              <a:rPr lang="en-US" b="0" dirty="0" smtClean="0"/>
              <a:t> de 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necrosis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inflamacion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smtClean="0"/>
              <a:t>con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sangrado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retro o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intraabdominal</a:t>
            </a:r>
            <a:r>
              <a:rPr lang="en-US" b="0" dirty="0" smtClean="0"/>
              <a:t>; la </a:t>
            </a:r>
            <a:r>
              <a:rPr lang="en-US" b="0" dirty="0" err="1" smtClean="0"/>
              <a:t>difusión</a:t>
            </a:r>
            <a:r>
              <a:rPr lang="en-US" b="0" dirty="0" smtClean="0"/>
              <a:t> </a:t>
            </a:r>
            <a:r>
              <a:rPr lang="en-US" b="0" dirty="0" err="1" smtClean="0"/>
              <a:t>va</a:t>
            </a:r>
            <a:r>
              <a:rPr lang="en-US" b="0" dirty="0" smtClean="0"/>
              <a:t> del </a:t>
            </a:r>
            <a:r>
              <a:rPr lang="en-US" dirty="0" err="1" smtClean="0"/>
              <a:t>retroperitoneo</a:t>
            </a:r>
            <a:r>
              <a:rPr lang="en-US" dirty="0" smtClean="0"/>
              <a:t> al </a:t>
            </a:r>
            <a:r>
              <a:rPr lang="en-US" dirty="0" err="1" smtClean="0"/>
              <a:t>ombligo</a:t>
            </a:r>
            <a:r>
              <a:rPr lang="en-US" dirty="0" smtClean="0"/>
              <a:t> </a:t>
            </a:r>
            <a:r>
              <a:rPr lang="en-US" b="0" dirty="0" smtClean="0"/>
              <a:t>a </a:t>
            </a:r>
            <a:r>
              <a:rPr lang="en-US" b="0" dirty="0" err="1" smtClean="0"/>
              <a:t>través</a:t>
            </a:r>
            <a:r>
              <a:rPr lang="en-US" b="0" dirty="0" smtClean="0"/>
              <a:t> del </a:t>
            </a:r>
            <a:r>
              <a:rPr lang="en-US" b="0" dirty="0" err="1" smtClean="0"/>
              <a:t>ligamento</a:t>
            </a:r>
            <a:r>
              <a:rPr lang="en-US" b="0" dirty="0" smtClean="0"/>
              <a:t> Redondo, </a:t>
            </a:r>
            <a:r>
              <a:rPr lang="en-US" dirty="0" err="1" smtClean="0"/>
              <a:t>signo</a:t>
            </a:r>
            <a:r>
              <a:rPr lang="en-US" dirty="0" smtClean="0"/>
              <a:t> de Cullen</a:t>
            </a:r>
            <a:r>
              <a:rPr lang="en-US" b="0" dirty="0" smtClean="0"/>
              <a:t>,  y del </a:t>
            </a:r>
            <a:r>
              <a:rPr lang="en-US" dirty="0" err="1" smtClean="0"/>
              <a:t>retroperitoneo</a:t>
            </a:r>
            <a:r>
              <a:rPr lang="en-US" dirty="0" smtClean="0"/>
              <a:t> al </a:t>
            </a:r>
            <a:r>
              <a:rPr lang="en-US" dirty="0" err="1" smtClean="0"/>
              <a:t>tejido</a:t>
            </a:r>
            <a:r>
              <a:rPr lang="en-US" dirty="0" smtClean="0"/>
              <a:t> </a:t>
            </a:r>
            <a:r>
              <a:rPr lang="en-US" dirty="0" err="1" smtClean="0"/>
              <a:t>subcutáneo</a:t>
            </a:r>
            <a:r>
              <a:rPr lang="en-US" dirty="0" smtClean="0"/>
              <a:t> de los </a:t>
            </a:r>
            <a:r>
              <a:rPr lang="en-US" dirty="0" err="1" smtClean="0"/>
              <a:t>flacos</a:t>
            </a:r>
            <a:r>
              <a:rPr lang="en-US" dirty="0" smtClean="0"/>
              <a:t>, </a:t>
            </a:r>
            <a:r>
              <a:rPr lang="en-U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signo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Turner</a:t>
            </a:r>
            <a:r>
              <a:rPr lang="en-US" b="0" dirty="0" smtClean="0"/>
              <a:t>. </a:t>
            </a:r>
            <a:r>
              <a:rPr lang="en-US" b="0" dirty="0" err="1"/>
              <a:t>S</a:t>
            </a:r>
            <a:r>
              <a:rPr lang="en-US" b="0" dirty="0" err="1" smtClean="0"/>
              <a:t>ignos</a:t>
            </a:r>
            <a:r>
              <a:rPr lang="en-US" b="0" dirty="0" smtClean="0"/>
              <a:t> </a:t>
            </a:r>
            <a:r>
              <a:rPr lang="en-US" b="0" dirty="0" err="1" smtClean="0"/>
              <a:t>asociados</a:t>
            </a:r>
            <a:r>
              <a:rPr lang="en-US" b="0" dirty="0" smtClean="0"/>
              <a:t> con </a:t>
            </a:r>
            <a:r>
              <a:rPr lang="en-US" b="0" dirty="0" err="1" smtClean="0"/>
              <a:t>severa</a:t>
            </a:r>
            <a:r>
              <a:rPr lang="en-US" b="0" dirty="0" smtClean="0"/>
              <a:t> pancreatitis </a:t>
            </a:r>
            <a:r>
              <a:rPr lang="en-US" b="0" dirty="0" err="1" smtClean="0"/>
              <a:t>aguda</a:t>
            </a:r>
            <a:r>
              <a:rPr lang="en-US" b="0" dirty="0" smtClean="0"/>
              <a:t> y </a:t>
            </a:r>
            <a:r>
              <a:rPr lang="en-US" b="0" dirty="0" err="1" smtClean="0"/>
              <a:t>alta</a:t>
            </a:r>
            <a:r>
              <a:rPr lang="en-US" b="0" dirty="0" smtClean="0"/>
              <a:t> </a:t>
            </a:r>
            <a:r>
              <a:rPr lang="en-US" b="0" dirty="0" err="1" smtClean="0"/>
              <a:t>mortalidad</a:t>
            </a:r>
            <a:r>
              <a:rPr lang="en-US" b="0" dirty="0" smtClean="0"/>
              <a:t>.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2771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:\Users\ximena\Desktop\pancreatitis-fig-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78" t="-1138" r="-82" b="35082"/>
          <a:stretch/>
        </p:blipFill>
        <p:spPr bwMode="auto">
          <a:xfrm>
            <a:off x="827584" y="490463"/>
            <a:ext cx="7488832" cy="56267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3"/>
          <p:cNvSpPr/>
          <p:nvPr/>
        </p:nvSpPr>
        <p:spPr>
          <a:xfrm>
            <a:off x="1700808" y="6202499"/>
            <a:ext cx="5742384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http://blogs.nejm.org/now/index.php/acute-pancreatitis/2016/11/17/</a:t>
            </a:r>
            <a:endParaRPr lang="es-VE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7092280" y="198075"/>
            <a:ext cx="180049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PANCREATITIS</a:t>
            </a:r>
          </a:p>
          <a:p>
            <a:r>
              <a:rPr lang="es-ES" sz="1600" dirty="0" smtClean="0"/>
              <a:t>AGUDA</a:t>
            </a:r>
          </a:p>
          <a:p>
            <a:r>
              <a:rPr lang="es-ES" sz="1600" dirty="0"/>
              <a:t>E</a:t>
            </a:r>
            <a:r>
              <a:rPr lang="es-ES" sz="1600" dirty="0" smtClean="0"/>
              <a:t>volución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30190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:\Users\ximena\Desktop\pancreatitis-fig-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168"/>
          <a:stretch/>
        </p:blipFill>
        <p:spPr bwMode="auto">
          <a:xfrm>
            <a:off x="679683" y="996262"/>
            <a:ext cx="7784633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3"/>
          <p:cNvSpPr/>
          <p:nvPr/>
        </p:nvSpPr>
        <p:spPr>
          <a:xfrm>
            <a:off x="1781944" y="5766065"/>
            <a:ext cx="558011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http://blogs.nejm.org/now/index.php/acute-pancreatitis/2016/11/17/</a:t>
            </a:r>
            <a:endParaRPr lang="es-VE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707848" y="260648"/>
            <a:ext cx="180049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dirty="0" smtClean="0"/>
              <a:t>PANCREATITIS</a:t>
            </a:r>
          </a:p>
          <a:p>
            <a:r>
              <a:rPr lang="es-ES" sz="1600" dirty="0" smtClean="0"/>
              <a:t>AGUDA</a:t>
            </a:r>
          </a:p>
          <a:p>
            <a:r>
              <a:rPr lang="es-ES" sz="1600" dirty="0" smtClean="0"/>
              <a:t>Tratamiento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0006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imena\Desktop\chronic pancreatiti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43" r="12764"/>
          <a:stretch/>
        </p:blipFill>
        <p:spPr bwMode="auto">
          <a:xfrm>
            <a:off x="611559" y="2420888"/>
            <a:ext cx="4631961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636479" y="836712"/>
            <a:ext cx="3240087" cy="1292662"/>
          </a:xfrm>
          <a:prstGeom prst="rect">
            <a:avLst/>
          </a:prstGeom>
          <a:solidFill>
            <a:srgbClr val="FBCAAF"/>
          </a:solidFill>
          <a:ln w="9525">
            <a:solidFill>
              <a:srgbClr val="FF8669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2000" dirty="0"/>
              <a:t>Pancreatitis crónica</a:t>
            </a:r>
          </a:p>
          <a:p>
            <a:pPr algn="l"/>
            <a:endParaRPr lang="es-ES" sz="1000" dirty="0"/>
          </a:p>
          <a:p>
            <a:pPr algn="l"/>
            <a:r>
              <a:rPr lang="es-ES" sz="1600" dirty="0"/>
              <a:t>Obstrucción flujo pancreático</a:t>
            </a:r>
          </a:p>
          <a:p>
            <a:pPr algn="l"/>
            <a:r>
              <a:rPr lang="es-ES" sz="1600" dirty="0"/>
              <a:t>Fibrosis, destrucción parénquima, calcificaciones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004047" y="5431796"/>
            <a:ext cx="3764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dirty="0"/>
              <a:t>https://en.wikipedia.org/wiki/Chronic_pancreatitis#/media/File:Chronische_Pankreatitis_mit_Verkalkungen_-_CT_axial.jpg</a:t>
            </a:r>
          </a:p>
        </p:txBody>
      </p:sp>
      <p:pic>
        <p:nvPicPr>
          <p:cNvPr id="7" name="Picture 2" descr="C:\Users\ximena\Desktop\Chronische_Pankreatitis_mit_Verkalkungen_-_CT_axi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20" y="2521938"/>
            <a:ext cx="3524702" cy="290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32047" y="539305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b="0" dirty="0"/>
              <a:t>http://www.pancreapedia.org/reviews/introduction-to-pancreatic-disease-chronic-pancreatitis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270506" y="1052156"/>
            <a:ext cx="21515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800" b="0" dirty="0" smtClean="0"/>
              <a:t>Consumo alcohol</a:t>
            </a:r>
          </a:p>
          <a:p>
            <a:pPr algn="l"/>
            <a:r>
              <a:rPr lang="es-VE" sz="1800" b="0" dirty="0" smtClean="0"/>
              <a:t>Cigarrillo</a:t>
            </a:r>
          </a:p>
          <a:p>
            <a:pPr algn="l"/>
            <a:r>
              <a:rPr lang="es-VE" b="0" dirty="0" smtClean="0"/>
              <a:t>Otras: Fibrosis quística</a:t>
            </a:r>
            <a:endParaRPr lang="es-VE" b="0" dirty="0"/>
          </a:p>
        </p:txBody>
      </p:sp>
      <p:cxnSp>
        <p:nvCxnSpPr>
          <p:cNvPr id="10" name="9 Conector recto de flecha"/>
          <p:cNvCxnSpPr/>
          <p:nvPr/>
        </p:nvCxnSpPr>
        <p:spPr bwMode="auto">
          <a:xfrm>
            <a:off x="7524328" y="2129374"/>
            <a:ext cx="0" cy="16596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6607660" y="476672"/>
            <a:ext cx="200086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PANCREATITIS</a:t>
            </a:r>
          </a:p>
          <a:p>
            <a:r>
              <a:rPr lang="es-ES" sz="1800" dirty="0" smtClean="0"/>
              <a:t>CRÓNICA</a:t>
            </a:r>
            <a:endParaRPr lang="es-ES" sz="18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13 Rectángulo"/>
          <p:cNvSpPr/>
          <p:nvPr/>
        </p:nvSpPr>
        <p:spPr bwMode="auto">
          <a:xfrm>
            <a:off x="2555776" y="2521938"/>
            <a:ext cx="1159899" cy="4030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221051" y="2401724"/>
            <a:ext cx="1829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Ducto pancreático </a:t>
            </a:r>
          </a:p>
          <a:p>
            <a:r>
              <a:rPr lang="es-VE" dirty="0" smtClean="0"/>
              <a:t>dilatado</a:t>
            </a:r>
            <a:endParaRPr lang="es-VE" dirty="0"/>
          </a:p>
        </p:txBody>
      </p:sp>
      <p:sp>
        <p:nvSpPr>
          <p:cNvPr id="17" name="16 Rectángulo"/>
          <p:cNvSpPr/>
          <p:nvPr/>
        </p:nvSpPr>
        <p:spPr bwMode="auto">
          <a:xfrm>
            <a:off x="3347864" y="2924944"/>
            <a:ext cx="795973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282017" y="2833191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Fibrosis</a:t>
            </a:r>
            <a:endParaRPr lang="es-VE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2718047" y="3789040"/>
            <a:ext cx="1420295" cy="108223"/>
          </a:xfrm>
          <a:prstGeom prst="rect">
            <a:avLst/>
          </a:prstGeom>
          <a:solidFill>
            <a:srgbClr val="F8AB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921653" y="3675304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Calcificaciones/</a:t>
            </a:r>
          </a:p>
          <a:p>
            <a:r>
              <a:rPr lang="es-VE" dirty="0" smtClean="0"/>
              <a:t>cálculos</a:t>
            </a:r>
            <a:endParaRPr lang="es-VE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803617" y="1849279"/>
            <a:ext cx="1441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Calcificaciones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8705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4" grpId="0"/>
      <p:bldP spid="8" grpId="0"/>
      <p:bldP spid="14" grpId="0" animBg="1"/>
      <p:bldP spid="11" grpId="0"/>
      <p:bldP spid="17" grpId="0" animBg="1"/>
      <p:bldP spid="15" grpId="0"/>
      <p:bldP spid="18" grpId="0" animBg="1"/>
      <p:bldP spid="16" grpId="0"/>
      <p:bldP spid="2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-11000"/>
          </a:blip>
          <a:stretch>
            <a:fillRect/>
          </a:stretch>
        </p:blipFill>
        <p:spPr>
          <a:xfrm>
            <a:off x="1556382" y="1038565"/>
            <a:ext cx="6031235" cy="47808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6484590" y="708341"/>
            <a:ext cx="200086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PANCREATITIS</a:t>
            </a:r>
          </a:p>
          <a:p>
            <a:r>
              <a:rPr lang="es-ES" sz="1800" dirty="0" smtClean="0"/>
              <a:t>CRÓNICA</a:t>
            </a:r>
            <a:endParaRPr lang="es-ES" sz="1800" dirty="0"/>
          </a:p>
        </p:txBody>
      </p:sp>
      <p:sp>
        <p:nvSpPr>
          <p:cNvPr id="5" name="Rectángulo 4"/>
          <p:cNvSpPr/>
          <p:nvPr/>
        </p:nvSpPr>
        <p:spPr>
          <a:xfrm>
            <a:off x="1813192" y="5881090"/>
            <a:ext cx="5517614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s-VE" dirty="0" smtClean="0"/>
              <a:t>Calcificaciones en </a:t>
            </a:r>
            <a:r>
              <a:rPr lang="es-VE" dirty="0"/>
              <a:t>Pancreatitis </a:t>
            </a:r>
            <a:r>
              <a:rPr lang="es-VE" dirty="0" smtClean="0"/>
              <a:t>Asociada con uso de Alcohol</a:t>
            </a:r>
            <a:endParaRPr lang="es-VE" dirty="0"/>
          </a:p>
        </p:txBody>
      </p:sp>
      <p:sp>
        <p:nvSpPr>
          <p:cNvPr id="6" name="Rectángulo 5"/>
          <p:cNvSpPr/>
          <p:nvPr/>
        </p:nvSpPr>
        <p:spPr>
          <a:xfrm>
            <a:off x="3024941" y="6250523"/>
            <a:ext cx="30941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0" dirty="0" smtClean="0"/>
              <a:t>N </a:t>
            </a:r>
            <a:r>
              <a:rPr lang="es-VE" sz="1100" b="0" dirty="0" err="1" smtClean="0"/>
              <a:t>Engl</a:t>
            </a:r>
            <a:r>
              <a:rPr lang="es-VE" sz="1100" b="0" dirty="0" smtClean="0"/>
              <a:t> J </a:t>
            </a:r>
            <a:r>
              <a:rPr lang="es-VE" sz="1100" b="0" dirty="0" err="1" smtClean="0"/>
              <a:t>Med</a:t>
            </a:r>
            <a:r>
              <a:rPr lang="es-VE" sz="1100" b="0" dirty="0" smtClean="0"/>
              <a:t> d 376;5: e6  </a:t>
            </a:r>
            <a:r>
              <a:rPr lang="es-VE" sz="1100" b="0" dirty="0" err="1" smtClean="0"/>
              <a:t>February</a:t>
            </a:r>
            <a:r>
              <a:rPr lang="es-VE" sz="1100" b="0" dirty="0" smtClean="0"/>
              <a:t> </a:t>
            </a:r>
            <a:r>
              <a:rPr lang="es-VE" sz="1100" b="0" dirty="0"/>
              <a:t>2, </a:t>
            </a:r>
            <a:r>
              <a:rPr lang="es-VE" sz="1100" dirty="0"/>
              <a:t>2017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4208" y="661339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8" name="9 Conector recto de flecha"/>
          <p:cNvCxnSpPr/>
          <p:nvPr/>
        </p:nvCxnSpPr>
        <p:spPr bwMode="auto">
          <a:xfrm>
            <a:off x="5220703" y="799837"/>
            <a:ext cx="0" cy="22646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9" name="20 CuadroTexto"/>
          <p:cNvSpPr txBox="1"/>
          <p:nvPr/>
        </p:nvSpPr>
        <p:spPr>
          <a:xfrm>
            <a:off x="4322861" y="476672"/>
            <a:ext cx="1795684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Calcificaciones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334384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932493" y="1369948"/>
            <a:ext cx="5279009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Insuficiencia pancreática exocrina</a:t>
            </a:r>
            <a:endParaRPr lang="es-VE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93296" y="2132856"/>
            <a:ext cx="6557405" cy="3477875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s-VE" sz="2000" b="0" i="1" dirty="0" smtClean="0"/>
              <a:t>Principal causa: </a:t>
            </a:r>
            <a:r>
              <a:rPr lang="es-VE" sz="2000" b="0" dirty="0" smtClean="0"/>
              <a:t>la pancreatitis crónica</a:t>
            </a:r>
          </a:p>
          <a:p>
            <a:pPr algn="l"/>
            <a:endParaRPr lang="es-VE" sz="2000" b="0" dirty="0" smtClean="0"/>
          </a:p>
          <a:p>
            <a:pPr algn="l"/>
            <a:r>
              <a:rPr lang="es-VE" sz="2000" b="0" i="1" dirty="0" smtClean="0"/>
              <a:t>Síntomas; </a:t>
            </a:r>
            <a:r>
              <a:rPr lang="es-VE" sz="2000" b="0" dirty="0" smtClean="0"/>
              <a:t>diarrea acuosa, esteatorrea</a:t>
            </a:r>
          </a:p>
          <a:p>
            <a:pPr algn="l"/>
            <a:endParaRPr lang="es-VE" sz="2000" b="0" dirty="0" smtClean="0"/>
          </a:p>
          <a:p>
            <a:pPr algn="l"/>
            <a:r>
              <a:rPr lang="es-VE" sz="2000" b="0" i="1" dirty="0" smtClean="0"/>
              <a:t>Diagnóstico: </a:t>
            </a:r>
            <a:r>
              <a:rPr lang="es-VE" sz="2000" b="0" dirty="0" smtClean="0"/>
              <a:t>cuantificación de grasa en heces (3días)</a:t>
            </a:r>
          </a:p>
          <a:p>
            <a:pPr algn="l"/>
            <a:r>
              <a:rPr lang="es-VE" sz="2000" b="0" dirty="0" smtClean="0"/>
              <a:t>Lo normal hasta 7 g de grasa no absorbida en pacientes que consumen 100g grasa al día</a:t>
            </a:r>
          </a:p>
          <a:p>
            <a:pPr algn="l"/>
            <a:r>
              <a:rPr lang="es-VE" sz="2000" b="0" dirty="0" smtClean="0"/>
              <a:t>Lo más práctico medir ELASTASA en una sola muestra de heces</a:t>
            </a:r>
          </a:p>
          <a:p>
            <a:pPr algn="l"/>
            <a:endParaRPr lang="es-VE" sz="2000" b="0" i="1" dirty="0" smtClean="0"/>
          </a:p>
          <a:p>
            <a:pPr algn="l"/>
            <a:r>
              <a:rPr lang="es-VE" sz="2000" b="0" i="1" dirty="0" smtClean="0"/>
              <a:t>Tratamiento:  </a:t>
            </a:r>
            <a:r>
              <a:rPr lang="es-VE" sz="2000" b="0" dirty="0" smtClean="0"/>
              <a:t>terapia de reemplazo enzimático</a:t>
            </a:r>
            <a:endParaRPr lang="es-VE" sz="2000" b="0" dirty="0"/>
          </a:p>
        </p:txBody>
      </p:sp>
      <p:sp>
        <p:nvSpPr>
          <p:cNvPr id="5" name="Rectángulo 4"/>
          <p:cNvSpPr/>
          <p:nvPr/>
        </p:nvSpPr>
        <p:spPr>
          <a:xfrm>
            <a:off x="3059832" y="575155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0" dirty="0"/>
              <a:t>John </a:t>
            </a:r>
            <a:r>
              <a:rPr lang="en-US" b="0" dirty="0" smtClean="0"/>
              <a:t>Watson, David </a:t>
            </a:r>
            <a:r>
              <a:rPr lang="en-US" b="0" dirty="0"/>
              <a:t>A. </a:t>
            </a:r>
            <a:r>
              <a:rPr lang="en-US" b="0" dirty="0" smtClean="0"/>
              <a:t>Johnson </a:t>
            </a:r>
            <a:r>
              <a:rPr lang="en-US" b="0" i="1" dirty="0" smtClean="0">
                <a:ea typeface="Calibri" panose="020F0502020204030204" pitchFamily="34" charset="0"/>
              </a:rPr>
              <a:t>Quiz</a:t>
            </a:r>
            <a:r>
              <a:rPr lang="en-US" b="0" i="1" dirty="0">
                <a:ea typeface="Calibri" panose="020F0502020204030204" pitchFamily="34" charset="0"/>
              </a:rPr>
              <a:t>: What Do You Know About This Pancreatic Condition? - </a:t>
            </a:r>
            <a:r>
              <a:rPr lang="en-US" b="0" dirty="0">
                <a:ea typeface="Calibri" panose="020F0502020204030204" pitchFamily="34" charset="0"/>
              </a:rPr>
              <a:t>Medscape - Jul 30, </a:t>
            </a:r>
            <a:r>
              <a:rPr lang="en-US" b="0" dirty="0" smtClean="0">
                <a:ea typeface="Calibri" panose="020F0502020204030204" pitchFamily="34" charset="0"/>
              </a:rPr>
              <a:t>2015, updated Jul 12, 2018</a:t>
            </a:r>
            <a:endParaRPr lang="es-VE" b="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2963" y="652534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</a:t>
            </a:r>
            <a:r>
              <a:rPr lang="es-ES" sz="900">
                <a:solidFill>
                  <a:schemeClr val="bg2"/>
                </a:solidFill>
                <a:latin typeface="Arial" charset="0"/>
              </a:rPr>
              <a:t>DIGESTIVA </a:t>
            </a:r>
            <a:r>
              <a:rPr lang="es-ES" sz="90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2014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44" y="1927865"/>
            <a:ext cx="4816153" cy="35956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Elipse 3"/>
          <p:cNvSpPr/>
          <p:nvPr/>
        </p:nvSpPr>
        <p:spPr bwMode="auto">
          <a:xfrm>
            <a:off x="1871701" y="2576807"/>
            <a:ext cx="1512168" cy="1368152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43744" y="1126655"/>
            <a:ext cx="3087705" cy="738664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/>
              <a:t>Glucagonoma</a:t>
            </a:r>
            <a:r>
              <a:rPr lang="es-VE" sz="2400" dirty="0" smtClean="0"/>
              <a:t> </a:t>
            </a:r>
          </a:p>
          <a:p>
            <a:r>
              <a:rPr lang="es-VE" sz="1800" dirty="0" smtClean="0"/>
              <a:t>en la cabeza del páncreas</a:t>
            </a:r>
            <a:endParaRPr lang="es-VE" sz="1800" dirty="0"/>
          </a:p>
        </p:txBody>
      </p:sp>
      <p:sp>
        <p:nvSpPr>
          <p:cNvPr id="6" name="Rectángulo 5"/>
          <p:cNvSpPr/>
          <p:nvPr/>
        </p:nvSpPr>
        <p:spPr>
          <a:xfrm>
            <a:off x="774835" y="5672281"/>
            <a:ext cx="3705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VE" sz="1200" dirty="0" smtClean="0"/>
              <a:t>N </a:t>
            </a:r>
            <a:r>
              <a:rPr lang="es-VE" sz="1200" dirty="0" err="1" smtClean="0"/>
              <a:t>Engl</a:t>
            </a:r>
            <a:r>
              <a:rPr lang="es-VE" sz="1200" dirty="0" smtClean="0"/>
              <a:t> J </a:t>
            </a:r>
            <a:r>
              <a:rPr lang="es-VE" sz="1200" dirty="0" err="1" smtClean="0"/>
              <a:t>Med</a:t>
            </a:r>
            <a:r>
              <a:rPr lang="es-VE" sz="1200" dirty="0" smtClean="0"/>
              <a:t> 2017; 376; e18 </a:t>
            </a:r>
            <a:r>
              <a:rPr lang="es-VE" sz="1200" dirty="0" err="1" smtClean="0"/>
              <a:t>March</a:t>
            </a:r>
            <a:r>
              <a:rPr lang="es-VE" sz="1200" dirty="0" smtClean="0"/>
              <a:t> 9 2017 </a:t>
            </a:r>
            <a:endParaRPr lang="es-VE" sz="12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2963" y="652534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122988" y="404813"/>
            <a:ext cx="2271776" cy="338554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 smtClean="0"/>
              <a:t>VI. </a:t>
            </a:r>
            <a:r>
              <a:rPr lang="es-ES" sz="1600" dirty="0"/>
              <a:t>ALTERACIONES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442963" y="803489"/>
            <a:ext cx="1943160" cy="64633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Tumores </a:t>
            </a:r>
          </a:p>
          <a:p>
            <a:r>
              <a:rPr lang="es-VE" sz="1800" dirty="0" smtClean="0"/>
              <a:t>neuroendocrinos</a:t>
            </a:r>
            <a:endParaRPr lang="es-VE" sz="1800" dirty="0"/>
          </a:p>
        </p:txBody>
      </p:sp>
      <p:sp>
        <p:nvSpPr>
          <p:cNvPr id="10" name="Rectángulo 9"/>
          <p:cNvSpPr/>
          <p:nvPr/>
        </p:nvSpPr>
        <p:spPr>
          <a:xfrm>
            <a:off x="5609319" y="2017516"/>
            <a:ext cx="29774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VE" sz="1800" dirty="0" smtClean="0"/>
              <a:t>Hiperglicemia severa</a:t>
            </a:r>
            <a:r>
              <a:rPr lang="es-VE" sz="1800" dirty="0"/>
              <a:t>: 982 mg por decilitro </a:t>
            </a:r>
            <a:r>
              <a:rPr lang="es-VE" sz="1800" dirty="0" smtClean="0"/>
              <a:t>(normal &lt;80). </a:t>
            </a:r>
          </a:p>
          <a:p>
            <a:pPr algn="l"/>
            <a:endParaRPr lang="es-VE" sz="1800" dirty="0"/>
          </a:p>
          <a:p>
            <a:pPr algn="l"/>
            <a:r>
              <a:rPr lang="es-VE" sz="1800" dirty="0" smtClean="0"/>
              <a:t>TAC abdomen muestra masa 9-cm en la cabeza del páncreas. </a:t>
            </a:r>
          </a:p>
          <a:p>
            <a:pPr algn="l"/>
            <a:endParaRPr lang="es-VE" sz="1800" dirty="0"/>
          </a:p>
          <a:p>
            <a:pPr algn="l"/>
            <a:r>
              <a:rPr lang="es-VE" sz="1800" dirty="0" err="1" smtClean="0"/>
              <a:t>Glucagon</a:t>
            </a:r>
            <a:r>
              <a:rPr lang="es-VE" sz="1800" dirty="0" smtClean="0"/>
              <a:t> </a:t>
            </a:r>
            <a:r>
              <a:rPr lang="es-VE" sz="1800" dirty="0"/>
              <a:t>530 </a:t>
            </a:r>
            <a:r>
              <a:rPr lang="es-VE" sz="1800" dirty="0" smtClean="0"/>
              <a:t>pg por mililitro </a:t>
            </a:r>
            <a:r>
              <a:rPr lang="es-VE" sz="1800" dirty="0"/>
              <a:t>(</a:t>
            </a:r>
            <a:r>
              <a:rPr lang="es-VE" sz="1800" dirty="0" smtClean="0"/>
              <a:t>normal, </a:t>
            </a:r>
            <a:r>
              <a:rPr lang="es-VE" sz="1800" dirty="0" smtClean="0">
                <a:latin typeface="Symbol" panose="05050102010706020507" pitchFamily="18" charset="2"/>
              </a:rPr>
              <a:t>&lt;</a:t>
            </a:r>
            <a:r>
              <a:rPr lang="es-VE" sz="1800" dirty="0" smtClean="0"/>
              <a:t>80).</a:t>
            </a:r>
          </a:p>
          <a:p>
            <a:pPr algn="l"/>
            <a:r>
              <a:rPr lang="es-VE" sz="1800" dirty="0" smtClean="0"/>
              <a:t>Luego de extirpación 39 pg por mililitro.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171144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476250"/>
            <a:ext cx="58991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516688" y="2205038"/>
            <a:ext cx="1920875" cy="1770062"/>
          </a:xfrm>
          <a:prstGeom prst="rect">
            <a:avLst/>
          </a:prstGeom>
          <a:solidFill>
            <a:srgbClr val="D9FF6D"/>
          </a:solidFill>
          <a:ln w="28575">
            <a:solidFill>
              <a:srgbClr val="5D7E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Canal Cl</a:t>
            </a:r>
            <a:r>
              <a:rPr lang="es-ES" sz="1800" baseline="30000"/>
              <a:t>- </a:t>
            </a:r>
            <a:r>
              <a:rPr lang="es-ES" sz="1600"/>
              <a:t>(CFTR)</a:t>
            </a:r>
            <a:endParaRPr lang="es-ES" sz="1800" baseline="30000"/>
          </a:p>
          <a:p>
            <a:pPr algn="l"/>
            <a:endParaRPr lang="es-ES" sz="1000"/>
          </a:p>
          <a:p>
            <a:pPr algn="l"/>
            <a:r>
              <a:rPr lang="es-ES" sz="1600"/>
              <a:t>C</a:t>
            </a:r>
            <a:r>
              <a:rPr lang="es-ES" sz="1600" b="0"/>
              <a:t>ystic</a:t>
            </a:r>
          </a:p>
          <a:p>
            <a:pPr algn="l"/>
            <a:r>
              <a:rPr lang="es-ES" sz="1600"/>
              <a:t>F</a:t>
            </a:r>
            <a:r>
              <a:rPr lang="es-ES" sz="1600" b="0"/>
              <a:t>ibrosis</a:t>
            </a:r>
          </a:p>
          <a:p>
            <a:pPr algn="l"/>
            <a:r>
              <a:rPr lang="es-ES" sz="1600"/>
              <a:t>T</a:t>
            </a:r>
            <a:r>
              <a:rPr lang="es-ES" sz="1600" b="0"/>
              <a:t>ransmembrane</a:t>
            </a:r>
          </a:p>
          <a:p>
            <a:pPr algn="l"/>
            <a:r>
              <a:rPr lang="es-ES" sz="1600" b="0"/>
              <a:t>conductance</a:t>
            </a:r>
          </a:p>
          <a:p>
            <a:pPr algn="l"/>
            <a:r>
              <a:rPr lang="es-ES" sz="1600"/>
              <a:t>R</a:t>
            </a:r>
            <a:r>
              <a:rPr lang="es-ES" sz="1600" b="0"/>
              <a:t>egulator</a:t>
            </a:r>
            <a:endParaRPr lang="es-ES" sz="1600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162675" y="4437063"/>
            <a:ext cx="237013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476503" y="4152007"/>
            <a:ext cx="206979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Canal </a:t>
            </a:r>
            <a:r>
              <a:rPr lang="es-ES" sz="1600" dirty="0" smtClean="0"/>
              <a:t>Cloro </a:t>
            </a:r>
          </a:p>
          <a:p>
            <a:pPr algn="l"/>
            <a:r>
              <a:rPr lang="es-ES" sz="1600" dirty="0" smtClean="0"/>
              <a:t>ANORMAL </a:t>
            </a:r>
            <a:endParaRPr lang="es-ES" sz="1600" dirty="0"/>
          </a:p>
          <a:p>
            <a:pPr algn="l"/>
            <a:r>
              <a:rPr lang="es-ES" sz="1600" dirty="0"/>
              <a:t>Páncreas, hígado, </a:t>
            </a:r>
          </a:p>
          <a:p>
            <a:pPr algn="l"/>
            <a:r>
              <a:rPr lang="es-ES" sz="1600" dirty="0"/>
              <a:t>intestino, pulmones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4859338" y="692150"/>
            <a:ext cx="2513012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012930" y="1264085"/>
            <a:ext cx="2519883" cy="830997"/>
          </a:xfrm>
          <a:prstGeom prst="rect">
            <a:avLst/>
          </a:prstGeom>
          <a:solidFill>
            <a:srgbClr val="D6D6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dirty="0"/>
              <a:t>Mutación gen Canal Cl</a:t>
            </a:r>
            <a:r>
              <a:rPr lang="es-ES" sz="1600" baseline="30000" dirty="0"/>
              <a:t>-</a:t>
            </a:r>
          </a:p>
          <a:p>
            <a:pPr algn="l"/>
            <a:r>
              <a:rPr lang="es-ES" sz="1600" dirty="0"/>
              <a:t>e</a:t>
            </a:r>
            <a:r>
              <a:rPr lang="es-ES" sz="1600" dirty="0" smtClean="0"/>
              <a:t>n el brazo </a:t>
            </a:r>
            <a:r>
              <a:rPr lang="es-ES" sz="1600" dirty="0"/>
              <a:t>largo </a:t>
            </a:r>
            <a:r>
              <a:rPr lang="es-ES" sz="1600" dirty="0" smtClean="0"/>
              <a:t>del cromosoma </a:t>
            </a:r>
            <a:r>
              <a:rPr lang="es-ES" sz="1600" dirty="0"/>
              <a:t>7</a:t>
            </a:r>
          </a:p>
        </p:txBody>
      </p:sp>
      <p:pic>
        <p:nvPicPr>
          <p:cNvPr id="13333" name="Picture 21" descr="CFTR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20161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4683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5775510" y="814848"/>
            <a:ext cx="27318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FIBROSIS QUÍSTICA</a:t>
            </a:r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2411413" y="3573463"/>
            <a:ext cx="1944687" cy="3603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V="1">
            <a:off x="2484438" y="4437063"/>
            <a:ext cx="2014537" cy="1152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5292725" y="4365625"/>
            <a:ext cx="11509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291932" y="4581525"/>
            <a:ext cx="823912" cy="396875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CFTR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6235572" y="381000"/>
            <a:ext cx="2271776" cy="338554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 smtClean="0"/>
              <a:t>VI. </a:t>
            </a:r>
            <a:r>
              <a:rPr lang="es-ES" sz="1600" dirty="0"/>
              <a:t>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4" grpId="0"/>
      <p:bldP spid="13329" grpId="0" animBg="1"/>
      <p:bldP spid="13338" grpId="0" animBg="1"/>
      <p:bldP spid="13339" grpId="0" animBg="1"/>
      <p:bldP spid="1334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CFRT pancreas c duc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t="9853" r="51074" b="30037"/>
          <a:stretch>
            <a:fillRect/>
          </a:stretch>
        </p:blipFill>
        <p:spPr bwMode="auto">
          <a:xfrm>
            <a:off x="1079500" y="1268413"/>
            <a:ext cx="3492500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1042988" y="981075"/>
            <a:ext cx="3671887" cy="4032250"/>
          </a:xfrm>
          <a:prstGeom prst="rect">
            <a:avLst/>
          </a:prstGeom>
          <a:noFill/>
          <a:ln w="38100">
            <a:solidFill>
              <a:srgbClr val="8484D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D6F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859338" y="981075"/>
            <a:ext cx="3313112" cy="403225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5003800" y="5133975"/>
            <a:ext cx="33575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dirty="0"/>
              <a:t>No sale </a:t>
            </a:r>
            <a:r>
              <a:rPr lang="es-ES_tradnl" sz="1800" b="0" dirty="0" smtClean="0"/>
              <a:t>bicarbonato ni agua,</a:t>
            </a:r>
            <a:endParaRPr lang="es-ES_tradnl" sz="1800" b="0" dirty="0"/>
          </a:p>
          <a:p>
            <a:pPr algn="l"/>
            <a:r>
              <a:rPr lang="es-ES_tradnl" sz="1800" b="0" dirty="0"/>
              <a:t>Las secreciones son espesas</a:t>
            </a:r>
          </a:p>
          <a:p>
            <a:pPr algn="l"/>
            <a:r>
              <a:rPr lang="es-ES_tradnl" sz="1800" b="0" dirty="0"/>
              <a:t>No hay alcalinidad en duodeno</a:t>
            </a:r>
          </a:p>
          <a:p>
            <a:pPr algn="l"/>
            <a:r>
              <a:rPr lang="es-ES_tradnl" sz="1800" b="0" dirty="0"/>
              <a:t>Malabsorción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358954" y="26084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619250" y="5133975"/>
            <a:ext cx="2701381" cy="1231106"/>
          </a:xfrm>
          <a:prstGeom prst="rect">
            <a:avLst/>
          </a:prstGeom>
          <a:solidFill>
            <a:srgbClr val="00E6E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“Canal Cl- CFTR”</a:t>
            </a:r>
          </a:p>
          <a:p>
            <a:pPr algn="l"/>
            <a:r>
              <a:rPr lang="es-ES_tradnl" sz="1800" b="0" dirty="0"/>
              <a:t>Regulador conductancia</a:t>
            </a:r>
          </a:p>
          <a:p>
            <a:pPr algn="l"/>
            <a:r>
              <a:rPr lang="es-ES_tradnl" sz="1800" b="0" dirty="0" err="1"/>
              <a:t>transmembrana</a:t>
            </a:r>
            <a:r>
              <a:rPr lang="es-ES_tradnl" sz="1800" b="0" dirty="0"/>
              <a:t> </a:t>
            </a:r>
          </a:p>
          <a:p>
            <a:pPr algn="l"/>
            <a:r>
              <a:rPr lang="es-ES_tradnl" sz="1800" b="0" dirty="0"/>
              <a:t>Fibrosis Quística</a:t>
            </a:r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5951466" y="429920"/>
            <a:ext cx="27318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FIBROSIS QUÍSTICA</a:t>
            </a: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1964531" y="4221088"/>
            <a:ext cx="188753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Canal Cloro CFTR</a:t>
            </a:r>
          </a:p>
          <a:p>
            <a:r>
              <a:rPr lang="es-ES_tradnl" sz="1600"/>
              <a:t>NORMAL</a:t>
            </a:r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auto">
          <a:xfrm>
            <a:off x="5636418" y="4005424"/>
            <a:ext cx="2114682" cy="646331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Canal Cloro CFTR</a:t>
            </a:r>
          </a:p>
          <a:p>
            <a:r>
              <a:rPr lang="es-ES_tradnl" sz="1800"/>
              <a:t>DAÑADO</a:t>
            </a:r>
          </a:p>
        </p:txBody>
      </p:sp>
      <p:pic>
        <p:nvPicPr>
          <p:cNvPr id="108561" name="Picture 17" descr="CFRT pancreas c duc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4" t="9853" r="7799" b="30037"/>
          <a:stretch>
            <a:fillRect/>
          </a:stretch>
        </p:blipFill>
        <p:spPr bwMode="auto">
          <a:xfrm>
            <a:off x="4932363" y="1339850"/>
            <a:ext cx="3095625" cy="26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2443163" y="3070225"/>
            <a:ext cx="369887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1.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3492500" y="3340100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2.</a:t>
            </a:r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3667125" y="1846263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3.</a:t>
            </a: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1724025" y="1558925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4.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190484" y="3493041"/>
            <a:ext cx="129234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Célula ductal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2504989" y="1114524"/>
            <a:ext cx="64152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LUZ</a:t>
            </a:r>
            <a:endParaRPr lang="es-VE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195133" y="1155184"/>
            <a:ext cx="64152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LUZ</a:t>
            </a:r>
            <a:endParaRPr lang="es-VE" sz="18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476640" y="3779936"/>
            <a:ext cx="1292341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Célula ductal</a:t>
            </a:r>
            <a:endParaRPr lang="es-VE" dirty="0"/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5724525" y="2151063"/>
            <a:ext cx="664021" cy="4500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6 Conector recto"/>
          <p:cNvCxnSpPr/>
          <p:nvPr/>
        </p:nvCxnSpPr>
        <p:spPr bwMode="auto">
          <a:xfrm flipH="1">
            <a:off x="5942331" y="2151063"/>
            <a:ext cx="252802" cy="4500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9" grpId="0" animBg="1"/>
      <p:bldP spid="108550" grpId="0" animBg="1"/>
      <p:bldP spid="108552" grpId="0"/>
      <p:bldP spid="108556" grpId="0" animBg="1"/>
      <p:bldP spid="108559" grpId="0" animBg="1"/>
      <p:bldP spid="108560" grpId="0" animBg="1"/>
      <p:bldP spid="108562" grpId="0" animBg="1"/>
      <p:bldP spid="108563" grpId="0" animBg="1"/>
      <p:bldP spid="108564" grpId="0" animBg="1"/>
      <p:bldP spid="108565" grpId="0" animBg="1"/>
      <p:bldP spid="2" grpId="0" animBg="1"/>
      <p:bldP spid="3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6631170" y="327503"/>
            <a:ext cx="1832553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I. PÁNCREAS</a:t>
            </a:r>
          </a:p>
        </p:txBody>
      </p:sp>
      <p:sp>
        <p:nvSpPr>
          <p:cNvPr id="101380" name="Oval 4"/>
          <p:cNvSpPr>
            <a:spLocks noChangeArrowheads="1"/>
          </p:cNvSpPr>
          <p:nvPr/>
        </p:nvSpPr>
        <p:spPr bwMode="auto">
          <a:xfrm>
            <a:off x="1909044" y="1222375"/>
            <a:ext cx="2590800" cy="766763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1" name="Oval 5"/>
          <p:cNvSpPr>
            <a:spLocks noChangeArrowheads="1"/>
          </p:cNvSpPr>
          <p:nvPr/>
        </p:nvSpPr>
        <p:spPr bwMode="auto">
          <a:xfrm>
            <a:off x="1980481" y="2373313"/>
            <a:ext cx="2232025" cy="838200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4141069" y="3238500"/>
            <a:ext cx="11525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1239764" y="5651811"/>
            <a:ext cx="3937296" cy="400110"/>
          </a:xfrm>
          <a:prstGeom prst="rect">
            <a:avLst/>
          </a:prstGeom>
          <a:solidFill>
            <a:srgbClr val="A7FFFF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/>
              <a:t>DIGESTIÓN </a:t>
            </a:r>
            <a:r>
              <a:rPr lang="es-ES" sz="2000" dirty="0" smtClean="0"/>
              <a:t>EN INTESTINO</a:t>
            </a:r>
            <a:endParaRPr lang="es-ES" sz="2000" dirty="0"/>
          </a:p>
        </p:txBody>
      </p:sp>
      <p:sp>
        <p:nvSpPr>
          <p:cNvPr id="101382" name="Oval 6"/>
          <p:cNvSpPr>
            <a:spLocks noChangeArrowheads="1"/>
          </p:cNvSpPr>
          <p:nvPr/>
        </p:nvSpPr>
        <p:spPr bwMode="auto">
          <a:xfrm>
            <a:off x="1348956" y="3716338"/>
            <a:ext cx="3568100" cy="1263616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01393" name="Group 17"/>
          <p:cNvGrpSpPr>
            <a:grpSpLocks/>
          </p:cNvGrpSpPr>
          <p:nvPr/>
        </p:nvGrpSpPr>
        <p:grpSpPr bwMode="auto">
          <a:xfrm>
            <a:off x="5149125" y="1262162"/>
            <a:ext cx="3455313" cy="4367214"/>
            <a:chOff x="2366" y="593"/>
            <a:chExt cx="2737" cy="3134"/>
          </a:xfrm>
        </p:grpSpPr>
        <p:pic>
          <p:nvPicPr>
            <p:cNvPr id="101394" name="Picture 18" descr="A4liv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6" y="593"/>
              <a:ext cx="2737" cy="3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395" name="Oval 19"/>
            <p:cNvSpPr>
              <a:spLocks noChangeArrowheads="1"/>
            </p:cNvSpPr>
            <p:nvPr/>
          </p:nvSpPr>
          <p:spPr bwMode="auto">
            <a:xfrm>
              <a:off x="2910" y="2160"/>
              <a:ext cx="1509" cy="131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6" name="Rectangle 20"/>
            <p:cNvSpPr>
              <a:spLocks noChangeArrowheads="1"/>
            </p:cNvSpPr>
            <p:nvPr/>
          </p:nvSpPr>
          <p:spPr bwMode="auto">
            <a:xfrm>
              <a:off x="2548" y="890"/>
              <a:ext cx="181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7" name="Rectangle 21"/>
            <p:cNvSpPr>
              <a:spLocks noChangeArrowheads="1"/>
            </p:cNvSpPr>
            <p:nvPr/>
          </p:nvSpPr>
          <p:spPr bwMode="auto">
            <a:xfrm>
              <a:off x="2865" y="618"/>
              <a:ext cx="454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8" name="Rectangle 22"/>
            <p:cNvSpPr>
              <a:spLocks noChangeArrowheads="1"/>
            </p:cNvSpPr>
            <p:nvPr/>
          </p:nvSpPr>
          <p:spPr bwMode="auto">
            <a:xfrm>
              <a:off x="4725" y="1298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9" name="Rectangle 23"/>
            <p:cNvSpPr>
              <a:spLocks noChangeArrowheads="1"/>
            </p:cNvSpPr>
            <p:nvPr/>
          </p:nvSpPr>
          <p:spPr bwMode="auto">
            <a:xfrm>
              <a:off x="4861" y="1661"/>
              <a:ext cx="227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0" name="Rectangle 24"/>
            <p:cNvSpPr>
              <a:spLocks noChangeArrowheads="1"/>
            </p:cNvSpPr>
            <p:nvPr/>
          </p:nvSpPr>
          <p:spPr bwMode="auto">
            <a:xfrm>
              <a:off x="4862" y="2160"/>
              <a:ext cx="22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1" name="Rectangle 25"/>
            <p:cNvSpPr>
              <a:spLocks noChangeArrowheads="1"/>
            </p:cNvSpPr>
            <p:nvPr/>
          </p:nvSpPr>
          <p:spPr bwMode="auto">
            <a:xfrm>
              <a:off x="4589" y="2568"/>
              <a:ext cx="181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2" name="Rectangle 26"/>
            <p:cNvSpPr>
              <a:spLocks noChangeArrowheads="1"/>
            </p:cNvSpPr>
            <p:nvPr/>
          </p:nvSpPr>
          <p:spPr bwMode="auto">
            <a:xfrm>
              <a:off x="2593" y="2840"/>
              <a:ext cx="317" cy="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3" name="Rectangle 27"/>
            <p:cNvSpPr>
              <a:spLocks noChangeArrowheads="1"/>
            </p:cNvSpPr>
            <p:nvPr/>
          </p:nvSpPr>
          <p:spPr bwMode="auto">
            <a:xfrm>
              <a:off x="2910" y="3113"/>
              <a:ext cx="137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01404" name="Oval 28"/>
          <p:cNvSpPr>
            <a:spLocks noChangeArrowheads="1"/>
          </p:cNvSpPr>
          <p:nvPr/>
        </p:nvSpPr>
        <p:spPr bwMode="auto">
          <a:xfrm>
            <a:off x="6035011" y="4248882"/>
            <a:ext cx="360363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2051919" y="1335088"/>
            <a:ext cx="23129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Alimentos y ácido en </a:t>
            </a:r>
          </a:p>
          <a:p>
            <a:r>
              <a:rPr lang="es-ES_tradnl" sz="1600" dirty="0"/>
              <a:t>DUODENO</a:t>
            </a:r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2075731" y="2487613"/>
            <a:ext cx="2066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Secreción </a:t>
            </a:r>
          </a:p>
          <a:p>
            <a:r>
              <a:rPr lang="es-ES_tradnl" sz="1600"/>
              <a:t>CCK y SECRETINA</a:t>
            </a:r>
          </a:p>
        </p:txBody>
      </p:sp>
      <p:sp>
        <p:nvSpPr>
          <p:cNvPr id="101407" name="Text Box 31"/>
          <p:cNvSpPr txBox="1">
            <a:spLocks noChangeArrowheads="1"/>
          </p:cNvSpPr>
          <p:nvPr/>
        </p:nvSpPr>
        <p:spPr bwMode="auto">
          <a:xfrm>
            <a:off x="1493418" y="3964057"/>
            <a:ext cx="3352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/>
              <a:t>Secreción BILIAR</a:t>
            </a:r>
          </a:p>
          <a:p>
            <a:pPr algn="l"/>
            <a:r>
              <a:rPr lang="es-ES_tradnl" sz="2000" dirty="0"/>
              <a:t>Secreción PANCREÁTICA</a:t>
            </a:r>
          </a:p>
        </p:txBody>
      </p:sp>
      <p:sp>
        <p:nvSpPr>
          <p:cNvPr id="101409" name="Line 33"/>
          <p:cNvSpPr>
            <a:spLocks noChangeShapeType="1"/>
          </p:cNvSpPr>
          <p:nvPr/>
        </p:nvSpPr>
        <p:spPr bwMode="auto">
          <a:xfrm>
            <a:off x="3133006" y="19891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10" name="Line 34"/>
          <p:cNvSpPr>
            <a:spLocks noChangeShapeType="1"/>
          </p:cNvSpPr>
          <p:nvPr/>
        </p:nvSpPr>
        <p:spPr bwMode="auto">
          <a:xfrm>
            <a:off x="3133006" y="3213100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13" name="AutoShape 37"/>
          <p:cNvSpPr>
            <a:spLocks noChangeArrowheads="1"/>
          </p:cNvSpPr>
          <p:nvPr/>
        </p:nvSpPr>
        <p:spPr bwMode="auto">
          <a:xfrm>
            <a:off x="2990131" y="4724400"/>
            <a:ext cx="358775" cy="865188"/>
          </a:xfrm>
          <a:prstGeom prst="downArrow">
            <a:avLst>
              <a:gd name="adj1" fmla="val 50000"/>
              <a:gd name="adj2" fmla="val 6028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744056" y="52755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8470619" y="2750415"/>
            <a:ext cx="349853" cy="3182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14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 animBg="1"/>
      <p:bldP spid="101381" grpId="0" animBg="1"/>
      <p:bldP spid="101391" grpId="0" animBg="1"/>
      <p:bldP spid="101382" grpId="0" animBg="1"/>
      <p:bldP spid="101404" grpId="0" animBg="1"/>
      <p:bldP spid="101405" grpId="0"/>
      <p:bldP spid="101406" grpId="0"/>
      <p:bldP spid="101407" grpId="0"/>
      <p:bldP spid="101409" grpId="0" animBg="1"/>
      <p:bldP spid="101410" grpId="0" animBg="1"/>
      <p:bldP spid="10141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139156" y="92658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2294553" y="1556792"/>
            <a:ext cx="4581703" cy="415498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Introducción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Regulación </a:t>
            </a:r>
            <a:r>
              <a:rPr lang="es-ES_tradnl" dirty="0" err="1" smtClean="0">
                <a:latin typeface="Comic Sans MS" pitchFamily="66" charset="0"/>
              </a:rPr>
              <a:t>neurohumoral</a:t>
            </a:r>
            <a:endParaRPr lang="es-ES_tradnl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Páncreas,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</a:t>
            </a:r>
            <a:r>
              <a:rPr lang="es-ES_tradnl" sz="2000" b="0" dirty="0" smtClean="0">
                <a:latin typeface="Comic Sans MS" pitchFamily="66" charset="0"/>
              </a:rPr>
              <a:t>electrolitos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>
                <a:latin typeface="Comic Sans MS" pitchFamily="66" charset="0"/>
              </a:rPr>
              <a:t> </a:t>
            </a:r>
            <a:r>
              <a:rPr lang="es-ES_tradnl" sz="2000" b="0" dirty="0" smtClean="0">
                <a:latin typeface="Comic Sans MS" pitchFamily="66" charset="0"/>
              </a:rPr>
              <a:t>    </a:t>
            </a:r>
            <a:r>
              <a:rPr lang="es-ES_tradnl" sz="2000" b="0" dirty="0">
                <a:latin typeface="Comic Sans MS" pitchFamily="66" charset="0"/>
              </a:rPr>
              <a:t>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Colon</a:t>
            </a:r>
            <a:endParaRPr lang="es-ES_tradnl" sz="2000" b="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315319" y="1700808"/>
            <a:ext cx="4513362" cy="4185761"/>
          </a:xfrm>
          <a:prstGeom prst="rect">
            <a:avLst/>
          </a:prstGeom>
          <a:solidFill>
            <a:srgbClr val="FFD86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MX" sz="9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JUGO PANCREÁTICO</a:t>
            </a:r>
            <a:r>
              <a:rPr lang="es-MX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MX" sz="1000" b="0" dirty="0" smtClean="0"/>
          </a:p>
          <a:p>
            <a:pPr eaLnBrk="1" hangingPunct="1">
              <a:defRPr/>
            </a:pPr>
            <a:r>
              <a:rPr lang="es-MX" sz="2800" b="0" dirty="0" smtClean="0"/>
              <a:t>Y</a:t>
            </a:r>
          </a:p>
          <a:p>
            <a:pPr eaLnBrk="1" hangingPunct="1">
              <a:defRPr/>
            </a:pPr>
            <a:endParaRPr lang="es-MX" sz="1000" b="0" dirty="0" smtClean="0"/>
          </a:p>
          <a:p>
            <a:pPr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</a:p>
          <a:p>
            <a:pPr eaLnBrk="1" hangingPunct="1">
              <a:defRPr/>
            </a:pPr>
            <a:endParaRPr lang="es-MX" sz="2400" b="0" dirty="0" smtClean="0"/>
          </a:p>
          <a:p>
            <a:pPr eaLnBrk="1" hangingPunct="1">
              <a:defRPr/>
            </a:pPr>
            <a:r>
              <a:rPr lang="es-MX" sz="2800" b="0" dirty="0" smtClean="0"/>
              <a:t>Son las secreciones más </a:t>
            </a:r>
          </a:p>
          <a:p>
            <a:pPr eaLnBrk="1" hangingPunct="1">
              <a:defRPr/>
            </a:pPr>
            <a:r>
              <a:rPr lang="es-MX" sz="2800" b="0" dirty="0" smtClean="0"/>
              <a:t>importantes</a:t>
            </a:r>
            <a:r>
              <a:rPr lang="es-MX" sz="2400" b="0" dirty="0" smtClean="0"/>
              <a:t> </a:t>
            </a:r>
            <a:r>
              <a:rPr lang="es-MX" sz="2400" b="0" smtClean="0"/>
              <a:t>en el</a:t>
            </a:r>
          </a:p>
          <a:p>
            <a:pPr eaLnBrk="1" hangingPunct="1">
              <a:defRPr/>
            </a:pPr>
            <a:endParaRPr lang="es-MX" sz="1600" b="0" dirty="0" smtClean="0"/>
          </a:p>
          <a:p>
            <a:pPr eaLnBrk="1" hangingPunct="1">
              <a:defRPr/>
            </a:pPr>
            <a:r>
              <a:rPr lang="es-MX" sz="3200" dirty="0" smtClean="0"/>
              <a:t>DUODENO</a:t>
            </a:r>
          </a:p>
          <a:p>
            <a:pPr eaLnBrk="1" hangingPunct="1">
              <a:defRPr/>
            </a:pPr>
            <a:endParaRPr lang="es-MX" sz="900" dirty="0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539552" y="62068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486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84784" y="616081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0" dirty="0"/>
              <a:t>http://blogs.nejm.org/now/index.php/pancreatic-adenocarcinoma/2014/09/12/</a:t>
            </a:r>
          </a:p>
        </p:txBody>
      </p:sp>
      <p:pic>
        <p:nvPicPr>
          <p:cNvPr id="1026" name="Picture 2" descr="C:\Users\ximena\Desktop\LargePanc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3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979"/>
          <a:stretch/>
        </p:blipFill>
        <p:spPr bwMode="auto">
          <a:xfrm>
            <a:off x="1636825" y="188640"/>
            <a:ext cx="5870349" cy="59721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092280" y="435041"/>
            <a:ext cx="1582484" cy="338554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I. PÁNCREAS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699792" y="1001632"/>
            <a:ext cx="11416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Vena Porta</a:t>
            </a:r>
            <a:endParaRPr lang="es-VE" dirty="0"/>
          </a:p>
        </p:txBody>
      </p:sp>
      <p:sp>
        <p:nvSpPr>
          <p:cNvPr id="8" name="7 CuadroTexto"/>
          <p:cNvSpPr txBox="1"/>
          <p:nvPr/>
        </p:nvSpPr>
        <p:spPr>
          <a:xfrm>
            <a:off x="3267802" y="1393031"/>
            <a:ext cx="16642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Arteria Hepática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3375203" y="1844824"/>
            <a:ext cx="14494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Tronco Celíaco</a:t>
            </a:r>
            <a:endParaRPr lang="es-VE" dirty="0"/>
          </a:p>
        </p:txBody>
      </p:sp>
      <p:sp>
        <p:nvSpPr>
          <p:cNvPr id="10" name="9 CuadroTexto"/>
          <p:cNvSpPr txBox="1"/>
          <p:nvPr/>
        </p:nvSpPr>
        <p:spPr>
          <a:xfrm>
            <a:off x="1803447" y="2924944"/>
            <a:ext cx="9284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s-VE" sz="800" dirty="0" smtClean="0"/>
          </a:p>
          <a:p>
            <a:r>
              <a:rPr lang="es-VE" dirty="0" smtClean="0"/>
              <a:t>Colédoco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455389" y="4488867"/>
            <a:ext cx="12650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Conductos </a:t>
            </a:r>
          </a:p>
          <a:p>
            <a:r>
              <a:rPr lang="es-VE" dirty="0" smtClean="0"/>
              <a:t>Pancreáticos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130346" y="5229200"/>
            <a:ext cx="19257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dirty="0" smtClean="0"/>
              <a:t>Vena y Arteria </a:t>
            </a:r>
          </a:p>
          <a:p>
            <a:r>
              <a:rPr lang="es-VE" dirty="0" smtClean="0"/>
              <a:t>Mesentérica </a:t>
            </a:r>
            <a:r>
              <a:rPr lang="es-VE" dirty="0" err="1" smtClean="0"/>
              <a:t>Sup</a:t>
            </a:r>
            <a:r>
              <a:rPr lang="es-VE" dirty="0" smtClean="0"/>
              <a:t>.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670873" y="3337123"/>
            <a:ext cx="5886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Bazo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7390438" y="828001"/>
            <a:ext cx="1284326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Relaciones </a:t>
            </a:r>
          </a:p>
          <a:p>
            <a:r>
              <a:rPr lang="es-VE" sz="1600" dirty="0" smtClean="0"/>
              <a:t>anatómicas</a:t>
            </a:r>
            <a:endParaRPr lang="es-VE" sz="1600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3469545" y="3100940"/>
            <a:ext cx="1260751" cy="390071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Páncreas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060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02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7" b="12396"/>
          <a:stretch>
            <a:fillRect/>
          </a:stretch>
        </p:blipFill>
        <p:spPr bwMode="auto">
          <a:xfrm>
            <a:off x="276225" y="765175"/>
            <a:ext cx="8115300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6303963" y="2420938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4575175" y="270986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/>
              <a:t>Ampolla </a:t>
            </a:r>
          </a:p>
          <a:p>
            <a:r>
              <a:rPr lang="es-ES" sz="1800" b="0"/>
              <a:t>duodenal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6227763" y="5300663"/>
            <a:ext cx="2160587" cy="7921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Oddi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Hepatopancreático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309" name="Rectangle 37"/>
          <p:cNvSpPr>
            <a:spLocks noChangeArrowheads="1"/>
          </p:cNvSpPr>
          <p:nvPr/>
        </p:nvSpPr>
        <p:spPr bwMode="auto">
          <a:xfrm>
            <a:off x="6530803" y="2420814"/>
            <a:ext cx="1292225" cy="7921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colédoco</a:t>
            </a:r>
          </a:p>
        </p:txBody>
      </p:sp>
      <p:sp>
        <p:nvSpPr>
          <p:cNvPr id="54310" name="Rectangle 38"/>
          <p:cNvSpPr>
            <a:spLocks noChangeArrowheads="1"/>
          </p:cNvSpPr>
          <p:nvPr/>
        </p:nvSpPr>
        <p:spPr bwMode="auto">
          <a:xfrm>
            <a:off x="6915944" y="1606538"/>
            <a:ext cx="1655763" cy="720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pancreático</a:t>
            </a:r>
          </a:p>
        </p:txBody>
      </p:sp>
      <p:sp>
        <p:nvSpPr>
          <p:cNvPr id="54311" name="Rectangle 39"/>
          <p:cNvSpPr>
            <a:spLocks noChangeArrowheads="1"/>
          </p:cNvSpPr>
          <p:nvPr/>
        </p:nvSpPr>
        <p:spPr bwMode="auto">
          <a:xfrm>
            <a:off x="3854450" y="5373688"/>
            <a:ext cx="23764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/>
              <a:t>Ampolla</a:t>
            </a:r>
          </a:p>
          <a:p>
            <a:r>
              <a:rPr lang="es-ES" sz="1800" b="0"/>
              <a:t>hepatopancreática</a:t>
            </a:r>
          </a:p>
        </p:txBody>
      </p:sp>
      <p:sp>
        <p:nvSpPr>
          <p:cNvPr id="54314" name="Oval 42"/>
          <p:cNvSpPr>
            <a:spLocks noChangeArrowheads="1"/>
          </p:cNvSpPr>
          <p:nvPr/>
        </p:nvSpPr>
        <p:spPr bwMode="auto">
          <a:xfrm>
            <a:off x="182563" y="2133600"/>
            <a:ext cx="1873250" cy="19431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15" name="Rectangle 43"/>
          <p:cNvSpPr>
            <a:spLocks noChangeArrowheads="1"/>
          </p:cNvSpPr>
          <p:nvPr/>
        </p:nvSpPr>
        <p:spPr bwMode="auto">
          <a:xfrm>
            <a:off x="2846388" y="4941888"/>
            <a:ext cx="223361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59275" y="4870450"/>
            <a:ext cx="8286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b="0"/>
              <a:t>Luz</a:t>
            </a:r>
          </a:p>
        </p:txBody>
      </p:sp>
      <p:sp>
        <p:nvSpPr>
          <p:cNvPr id="54319" name="Text Box 47"/>
          <p:cNvSpPr txBox="1">
            <a:spLocks noChangeArrowheads="1"/>
          </p:cNvSpPr>
          <p:nvPr/>
        </p:nvSpPr>
        <p:spPr bwMode="auto">
          <a:xfrm>
            <a:off x="6253314" y="315142"/>
            <a:ext cx="243368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/>
              <a:t>Relación </a:t>
            </a:r>
          </a:p>
          <a:p>
            <a:r>
              <a:rPr lang="es-ES" sz="2000" b="0" dirty="0" smtClean="0"/>
              <a:t>Páncreas -Duodeno</a:t>
            </a:r>
            <a:endParaRPr lang="es-ES" sz="2000" b="0" dirty="0"/>
          </a:p>
        </p:txBody>
      </p:sp>
      <p:sp>
        <p:nvSpPr>
          <p:cNvPr id="54321" name="Text Box 49"/>
          <p:cNvSpPr txBox="1">
            <a:spLocks noChangeArrowheads="1"/>
          </p:cNvSpPr>
          <p:nvPr/>
        </p:nvSpPr>
        <p:spPr bwMode="auto">
          <a:xfrm>
            <a:off x="192088" y="4171950"/>
            <a:ext cx="1376362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DUODENO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5796136" y="2420939"/>
            <a:ext cx="507827" cy="6842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5380805" y="31065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2848</Words>
  <Application>Microsoft Office PowerPoint</Application>
  <PresentationFormat>Presentación en pantalla (4:3)</PresentationFormat>
  <Paragraphs>1003</Paragraphs>
  <Slides>60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6" baseType="lpstr">
      <vt:lpstr>Arial</vt:lpstr>
      <vt:lpstr>Calibri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323</cp:revision>
  <dcterms:created xsi:type="dcterms:W3CDTF">2005-07-14T13:07:02Z</dcterms:created>
  <dcterms:modified xsi:type="dcterms:W3CDTF">2018-08-04T22:06:32Z</dcterms:modified>
</cp:coreProperties>
</file>