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3"/>
  </p:notesMasterIdLst>
  <p:sldIdLst>
    <p:sldId id="277" r:id="rId2"/>
    <p:sldId id="461" r:id="rId3"/>
    <p:sldId id="462" r:id="rId4"/>
    <p:sldId id="384" r:id="rId5"/>
    <p:sldId id="383" r:id="rId6"/>
    <p:sldId id="385" r:id="rId7"/>
    <p:sldId id="450" r:id="rId8"/>
    <p:sldId id="467" r:id="rId9"/>
    <p:sldId id="394" r:id="rId10"/>
    <p:sldId id="395" r:id="rId11"/>
    <p:sldId id="396" r:id="rId12"/>
    <p:sldId id="398" r:id="rId13"/>
    <p:sldId id="397" r:id="rId14"/>
    <p:sldId id="404" r:id="rId15"/>
    <p:sldId id="406" r:id="rId16"/>
    <p:sldId id="400" r:id="rId17"/>
    <p:sldId id="401" r:id="rId18"/>
    <p:sldId id="399" r:id="rId19"/>
    <p:sldId id="403" r:id="rId20"/>
    <p:sldId id="405" r:id="rId21"/>
    <p:sldId id="407" r:id="rId22"/>
    <p:sldId id="413" r:id="rId23"/>
    <p:sldId id="465" r:id="rId24"/>
    <p:sldId id="414" r:id="rId25"/>
    <p:sldId id="415" r:id="rId26"/>
    <p:sldId id="418" r:id="rId27"/>
    <p:sldId id="416" r:id="rId28"/>
    <p:sldId id="419" r:id="rId29"/>
    <p:sldId id="420" r:id="rId30"/>
    <p:sldId id="421" r:id="rId31"/>
    <p:sldId id="422" r:id="rId32"/>
    <p:sldId id="423" r:id="rId33"/>
    <p:sldId id="424" r:id="rId34"/>
    <p:sldId id="425" r:id="rId35"/>
    <p:sldId id="426" r:id="rId36"/>
    <p:sldId id="428" r:id="rId37"/>
    <p:sldId id="427" r:id="rId38"/>
    <p:sldId id="429" r:id="rId39"/>
    <p:sldId id="430" r:id="rId40"/>
    <p:sldId id="431" r:id="rId41"/>
    <p:sldId id="432" r:id="rId42"/>
    <p:sldId id="433" r:id="rId43"/>
    <p:sldId id="435" r:id="rId44"/>
    <p:sldId id="434" r:id="rId45"/>
    <p:sldId id="460" r:id="rId46"/>
    <p:sldId id="437" r:id="rId47"/>
    <p:sldId id="438" r:id="rId48"/>
    <p:sldId id="439" r:id="rId49"/>
    <p:sldId id="440" r:id="rId50"/>
    <p:sldId id="444" r:id="rId51"/>
    <p:sldId id="441" r:id="rId52"/>
    <p:sldId id="442" r:id="rId53"/>
    <p:sldId id="445" r:id="rId54"/>
    <p:sldId id="446" r:id="rId55"/>
    <p:sldId id="447" r:id="rId56"/>
    <p:sldId id="443" r:id="rId57"/>
    <p:sldId id="408" r:id="rId58"/>
    <p:sldId id="410" r:id="rId59"/>
    <p:sldId id="409" r:id="rId60"/>
    <p:sldId id="466" r:id="rId61"/>
    <p:sldId id="387" r:id="rId62"/>
  </p:sldIdLst>
  <p:sldSz cx="9144000" cy="6858000" type="screen4x3"/>
  <p:notesSz cx="6858000" cy="9144000"/>
  <p:defaultTextStyle>
    <a:defPPr>
      <a:defRPr lang="es-ES"/>
    </a:defPPr>
    <a:lvl1pPr algn="ctr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5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FF0066"/>
    <a:srgbClr val="FFD1E8"/>
    <a:srgbClr val="449FA6"/>
    <a:srgbClr val="C6F0C6"/>
    <a:srgbClr val="A9E9A9"/>
    <a:srgbClr val="ACA8F6"/>
    <a:srgbClr val="DDFF7D"/>
    <a:srgbClr val="00E200"/>
    <a:srgbClr val="00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946" autoAdjust="0"/>
    <p:restoredTop sz="97026" autoAdjust="0"/>
  </p:normalViewPr>
  <p:slideViewPr>
    <p:cSldViewPr showGuides="1">
      <p:cViewPr varScale="1">
        <p:scale>
          <a:sx n="65" d="100"/>
          <a:sy n="65" d="100"/>
        </p:scale>
        <p:origin x="810" y="72"/>
      </p:cViewPr>
      <p:guideLst>
        <p:guide orient="horz" pos="220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-652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VE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36C35B-4E5D-4B6D-8417-A52D1D423216}" type="datetimeFigureOut">
              <a:rPr lang="es-VE" smtClean="0"/>
              <a:t>01/08/2018</a:t>
            </a:fld>
            <a:endParaRPr lang="es-VE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VE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1CF0BF-E2F3-4B00-B61A-1D13B06D601A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42767264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VE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CF0BF-E2F3-4B00-B61A-1D13B06D601A}" type="slidenum">
              <a:rPr lang="es-VE" smtClean="0"/>
              <a:t>32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0807680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A73478-70C5-4F9D-A03D-37ADBA03C774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168396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D85A01-5FD8-4EE6-99CB-126B919437A6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854060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F609B3-00C1-4080-AD56-95C7517C3BB1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027508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22F4FEF-0CC9-40D0-8A22-65345FD4CA91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146235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C0B663-EF51-4DA7-83C2-D8D7AA4046EC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62850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A8A08F-FFFD-4E4E-8F7C-31E1ED215074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943864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6CEBA4-5E96-42DA-954F-7DDE5B82E82F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550812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73FCD7-B0DB-4EED-A978-59C0C6829CE8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374492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55609E-1963-4379-A495-280FB9311C18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685761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582639-B13D-4EA6-93A3-91A34A642948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549833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0B2967-6F59-45DA-8A73-2BD97DFB889E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138968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V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1E35EB-390D-4D6C-A716-B11BAB361AC4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31830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effectLst/>
                <a:latin typeface="+mn-lt"/>
              </a:defRPr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/>
                <a:latin typeface="+mn-lt"/>
              </a:defRPr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/>
                <a:latin typeface="+mn-lt"/>
              </a:defRPr>
            </a:lvl1pPr>
          </a:lstStyle>
          <a:p>
            <a:fld id="{1B9383A0-1EE6-41D4-9599-F30F2CF647DF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V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Relationship Id="rId4" Type="http://schemas.microsoft.com/office/2007/relationships/hdphoto" Target="../media/hdphoto2.wdp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iencemag.org/cgi/content/summary/sci;307/5717/1895" TargetMode="External"/><Relationship Id="rId2" Type="http://schemas.openxmlformats.org/officeDocument/2006/relationships/hyperlink" Target="http://arbl.cvmbs.colostate.edu/hbooks/pathphys/digestion/index.html" TargetMode="Externa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2"/>
          <p:cNvSpPr txBox="1">
            <a:spLocks noChangeArrowheads="1"/>
          </p:cNvSpPr>
          <p:nvPr/>
        </p:nvSpPr>
        <p:spPr bwMode="auto">
          <a:xfrm>
            <a:off x="1390650" y="1098550"/>
            <a:ext cx="6364288" cy="4613275"/>
          </a:xfrm>
          <a:prstGeom prst="rect">
            <a:avLst/>
          </a:prstGeom>
          <a:solidFill>
            <a:srgbClr val="FBD5E8"/>
          </a:solidFill>
          <a:ln w="9525">
            <a:solidFill>
              <a:srgbClr val="A5002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ES" sz="2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Universidad de los Andes</a:t>
            </a:r>
          </a:p>
          <a:p>
            <a:r>
              <a:rPr lang="es-ES" sz="1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FISIOLOGIA para MEDICINA</a:t>
            </a:r>
          </a:p>
          <a:p>
            <a:endParaRPr lang="es-ES" sz="2400" b="1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r>
              <a:rPr lang="es-ES" sz="4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FISIOLOGÍA </a:t>
            </a:r>
          </a:p>
          <a:p>
            <a:r>
              <a:rPr lang="es-ES" sz="4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DEL </a:t>
            </a:r>
          </a:p>
          <a:p>
            <a:r>
              <a:rPr lang="es-ES" sz="4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APARATO DIGESTIVO </a:t>
            </a:r>
            <a:endParaRPr lang="es-ES" sz="4000" b="1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endParaRPr lang="es-ES" sz="4000" b="1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r>
              <a:rPr lang="es-ES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2018</a:t>
            </a:r>
            <a:endParaRPr lang="es-ES" sz="2800" b="1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endParaRPr lang="es-ES" sz="2800" b="1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r>
              <a:rPr lang="es-ES" sz="1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Ximena Páez</a:t>
            </a:r>
          </a:p>
        </p:txBody>
      </p:sp>
      <p:pic>
        <p:nvPicPr>
          <p:cNvPr id="41987" name="Picture 3" descr="human-digestive-syste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4171" y="3861048"/>
            <a:ext cx="1762972" cy="256505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Text Box 2"/>
          <p:cNvSpPr txBox="1">
            <a:spLocks noChangeArrowheads="1"/>
          </p:cNvSpPr>
          <p:nvPr/>
        </p:nvSpPr>
        <p:spPr bwMode="auto">
          <a:xfrm>
            <a:off x="4624388" y="2133600"/>
            <a:ext cx="3763962" cy="3136900"/>
          </a:xfrm>
          <a:prstGeom prst="rect">
            <a:avLst/>
          </a:prstGeom>
          <a:solidFill>
            <a:srgbClr val="E1FFE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l"/>
            <a:endParaRPr lang="es-ES" sz="1000" dirty="0">
              <a:effectLst/>
            </a:endParaRPr>
          </a:p>
          <a:p>
            <a:pPr algn="l"/>
            <a:r>
              <a:rPr lang="en-US" sz="1800" dirty="0">
                <a:effectLst/>
              </a:rPr>
              <a:t>* </a:t>
            </a:r>
            <a:r>
              <a:rPr lang="es-ES" sz="1800" dirty="0">
                <a:effectLst/>
              </a:rPr>
              <a:t>El órgano endocrino más grande</a:t>
            </a:r>
          </a:p>
          <a:p>
            <a:pPr algn="l"/>
            <a:endParaRPr lang="es-ES" sz="1400" dirty="0">
              <a:effectLst/>
            </a:endParaRPr>
          </a:p>
          <a:p>
            <a:pPr algn="l"/>
            <a:r>
              <a:rPr lang="es-ES" sz="1800" dirty="0">
                <a:effectLst/>
              </a:rPr>
              <a:t>* Sistema difuso en </a:t>
            </a:r>
            <a:r>
              <a:rPr lang="es-ES" sz="1800" u="sng" dirty="0">
                <a:effectLst/>
              </a:rPr>
              <a:t>todo</a:t>
            </a:r>
            <a:r>
              <a:rPr lang="es-ES" sz="1800" dirty="0">
                <a:effectLst/>
              </a:rPr>
              <a:t> el TGI</a:t>
            </a:r>
          </a:p>
          <a:p>
            <a:pPr algn="l"/>
            <a:endParaRPr lang="es-ES" sz="1400" dirty="0">
              <a:effectLst/>
            </a:endParaRPr>
          </a:p>
          <a:p>
            <a:pPr algn="l"/>
            <a:r>
              <a:rPr lang="es-ES" sz="1800" dirty="0">
                <a:effectLst/>
              </a:rPr>
              <a:t>* Células glandulares individuales</a:t>
            </a:r>
          </a:p>
          <a:p>
            <a:pPr algn="l"/>
            <a:endParaRPr lang="es-ES" sz="1400" dirty="0">
              <a:effectLst/>
            </a:endParaRPr>
          </a:p>
          <a:p>
            <a:pPr algn="l"/>
            <a:r>
              <a:rPr lang="es-ES" sz="1800" dirty="0">
                <a:effectLst/>
              </a:rPr>
              <a:t>* Muchos tipos de </a:t>
            </a:r>
            <a:r>
              <a:rPr lang="es-ES" sz="1800" dirty="0" err="1">
                <a:effectLst/>
              </a:rPr>
              <a:t>endocrinocitos</a:t>
            </a:r>
            <a:endParaRPr lang="es-ES" sz="1800" dirty="0">
              <a:effectLst/>
            </a:endParaRPr>
          </a:p>
          <a:p>
            <a:pPr algn="l"/>
            <a:endParaRPr lang="es-ES" sz="1400" dirty="0">
              <a:effectLst/>
            </a:endParaRPr>
          </a:p>
          <a:p>
            <a:pPr algn="l"/>
            <a:r>
              <a:rPr lang="es-ES" sz="1800" dirty="0">
                <a:effectLst/>
              </a:rPr>
              <a:t>* Secreción regulada</a:t>
            </a:r>
          </a:p>
          <a:p>
            <a:pPr algn="l"/>
            <a:endParaRPr lang="es-ES" sz="1400" dirty="0">
              <a:effectLst/>
            </a:endParaRPr>
          </a:p>
          <a:p>
            <a:pPr algn="l"/>
            <a:r>
              <a:rPr lang="es-ES" sz="1800" dirty="0">
                <a:effectLst/>
              </a:rPr>
              <a:t>* Variedad sustancias secretadas</a:t>
            </a:r>
          </a:p>
          <a:p>
            <a:pPr algn="l"/>
            <a:endParaRPr lang="es-ES" sz="1000" dirty="0">
              <a:effectLst/>
            </a:endParaRPr>
          </a:p>
        </p:txBody>
      </p:sp>
      <p:sp>
        <p:nvSpPr>
          <p:cNvPr id="178179" name="Text Box 3"/>
          <p:cNvSpPr txBox="1">
            <a:spLocks noChangeArrowheads="1"/>
          </p:cNvSpPr>
          <p:nvPr/>
        </p:nvSpPr>
        <p:spPr bwMode="auto">
          <a:xfrm>
            <a:off x="6287268" y="908720"/>
            <a:ext cx="2389188" cy="485775"/>
          </a:xfrm>
          <a:prstGeom prst="rect">
            <a:avLst/>
          </a:prstGeom>
          <a:solidFill>
            <a:srgbClr val="BBDDFF"/>
          </a:solidFill>
          <a:ln w="28575">
            <a:solidFill>
              <a:srgbClr val="7BA6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2400">
                <a:effectLst/>
              </a:rPr>
              <a:t>Características</a:t>
            </a:r>
          </a:p>
        </p:txBody>
      </p:sp>
      <p:sp>
        <p:nvSpPr>
          <p:cNvPr id="178181" name="Text Box 5"/>
          <p:cNvSpPr txBox="1">
            <a:spLocks noChangeArrowheads="1"/>
          </p:cNvSpPr>
          <p:nvPr/>
        </p:nvSpPr>
        <p:spPr bwMode="auto">
          <a:xfrm>
            <a:off x="897802" y="2133600"/>
            <a:ext cx="3382656" cy="400110"/>
          </a:xfrm>
          <a:prstGeom prst="rect">
            <a:avLst/>
          </a:prstGeom>
          <a:solidFill>
            <a:srgbClr val="FFD5E3"/>
          </a:solidFill>
          <a:ln w="28575" algn="ctr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000"/>
              <a:t>SECRECIÓN ENDOCRINA</a:t>
            </a:r>
          </a:p>
        </p:txBody>
      </p:sp>
      <p:pic>
        <p:nvPicPr>
          <p:cNvPr id="178182" name="Picture 6" descr="COMUNICACION CE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8" t="8183" r="49988" b="62408"/>
          <a:stretch>
            <a:fillRect/>
          </a:stretch>
        </p:blipFill>
        <p:spPr bwMode="auto">
          <a:xfrm>
            <a:off x="665163" y="3005138"/>
            <a:ext cx="3736975" cy="2513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8183" name="Text Box 7"/>
          <p:cNvSpPr txBox="1">
            <a:spLocks noChangeArrowheads="1"/>
          </p:cNvSpPr>
          <p:nvPr/>
        </p:nvSpPr>
        <p:spPr bwMode="auto">
          <a:xfrm>
            <a:off x="3054463" y="4991100"/>
            <a:ext cx="125707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000" b="1" dirty="0">
                <a:solidFill>
                  <a:srgbClr val="CC0000"/>
                </a:solidFill>
                <a:effectLst/>
              </a:rPr>
              <a:t>SANGRE</a:t>
            </a:r>
          </a:p>
        </p:txBody>
      </p:sp>
      <p:sp>
        <p:nvSpPr>
          <p:cNvPr id="178186" name="Line 10"/>
          <p:cNvSpPr>
            <a:spLocks noChangeShapeType="1"/>
          </p:cNvSpPr>
          <p:nvPr/>
        </p:nvSpPr>
        <p:spPr bwMode="auto">
          <a:xfrm>
            <a:off x="4264025" y="5157788"/>
            <a:ext cx="2159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8187" name="Line 11"/>
          <p:cNvSpPr>
            <a:spLocks noChangeShapeType="1"/>
          </p:cNvSpPr>
          <p:nvPr/>
        </p:nvSpPr>
        <p:spPr bwMode="auto">
          <a:xfrm>
            <a:off x="4479925" y="5157788"/>
            <a:ext cx="0" cy="7207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8188" name="Line 12"/>
          <p:cNvSpPr>
            <a:spLocks noChangeShapeType="1"/>
          </p:cNvSpPr>
          <p:nvPr/>
        </p:nvSpPr>
        <p:spPr bwMode="auto">
          <a:xfrm>
            <a:off x="4479925" y="5878513"/>
            <a:ext cx="11525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8189" name="Text Box 13"/>
          <p:cNvSpPr txBox="1">
            <a:spLocks noChangeArrowheads="1"/>
          </p:cNvSpPr>
          <p:nvPr/>
        </p:nvSpPr>
        <p:spPr bwMode="auto">
          <a:xfrm>
            <a:off x="5667375" y="5589588"/>
            <a:ext cx="1477170" cy="830997"/>
          </a:xfrm>
          <a:prstGeom prst="rect">
            <a:avLst/>
          </a:prstGeom>
          <a:solidFill>
            <a:srgbClr val="C5F1AD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" sz="2400" dirty="0">
                <a:effectLst/>
              </a:rPr>
              <a:t>Blanco a distancia</a:t>
            </a:r>
          </a:p>
        </p:txBody>
      </p:sp>
      <p:sp>
        <p:nvSpPr>
          <p:cNvPr id="178191" name="Text Box 15"/>
          <p:cNvSpPr txBox="1">
            <a:spLocks noChangeArrowheads="1"/>
          </p:cNvSpPr>
          <p:nvPr/>
        </p:nvSpPr>
        <p:spPr bwMode="auto">
          <a:xfrm>
            <a:off x="611188" y="692150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15" name="Rectangle 4"/>
          <p:cNvSpPr>
            <a:spLocks noChangeArrowheads="1"/>
          </p:cNvSpPr>
          <p:nvPr/>
        </p:nvSpPr>
        <p:spPr bwMode="auto">
          <a:xfrm>
            <a:off x="5692273" y="476836"/>
            <a:ext cx="2954655" cy="338554"/>
          </a:xfrm>
          <a:prstGeom prst="rect">
            <a:avLst/>
          </a:prstGeom>
          <a:solidFill>
            <a:schemeClr val="accent5">
              <a:lumMod val="90000"/>
            </a:schemeClr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marL="457200" indent="-457200"/>
            <a:r>
              <a:rPr lang="es-ES" sz="1600" b="1" dirty="0" smtClean="0">
                <a:effectLst/>
              </a:rPr>
              <a:t>1. S</a:t>
            </a:r>
            <a:r>
              <a:rPr lang="es-ES" sz="1600" b="1" dirty="0">
                <a:effectLst/>
              </a:rPr>
              <a:t>. </a:t>
            </a:r>
            <a:r>
              <a:rPr lang="es-ES" sz="1600" b="1" dirty="0" smtClean="0">
                <a:effectLst/>
              </a:rPr>
              <a:t>ENDOCR. ENTÉRICO</a:t>
            </a:r>
            <a:endParaRPr lang="es-ES" sz="1600" b="1" dirty="0">
              <a:effectLst/>
            </a:endParaRPr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6542006" y="6617490"/>
            <a:ext cx="2601994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r>
              <a:rPr lang="es-ES" sz="900" b="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0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178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817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9202" name="Picture 2" descr="mec secrec hormona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313" y="549275"/>
            <a:ext cx="4745037" cy="5759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9203" name="Rectangle 3"/>
          <p:cNvSpPr>
            <a:spLocks noChangeArrowheads="1"/>
          </p:cNvSpPr>
          <p:nvPr/>
        </p:nvSpPr>
        <p:spPr bwMode="auto">
          <a:xfrm>
            <a:off x="2505075" y="693738"/>
            <a:ext cx="1008063" cy="287337"/>
          </a:xfrm>
          <a:prstGeom prst="rect">
            <a:avLst/>
          </a:prstGeom>
          <a:solidFill>
            <a:srgbClr val="8D7FA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79204" name="Text Box 4"/>
          <p:cNvSpPr txBox="1">
            <a:spLocks noChangeArrowheads="1"/>
          </p:cNvSpPr>
          <p:nvPr/>
        </p:nvSpPr>
        <p:spPr bwMode="auto">
          <a:xfrm>
            <a:off x="2720975" y="693738"/>
            <a:ext cx="550863" cy="36671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solidFill>
                  <a:schemeClr val="bg1"/>
                </a:solidFill>
                <a:effectLst/>
              </a:rPr>
              <a:t>Luz</a:t>
            </a:r>
          </a:p>
        </p:txBody>
      </p:sp>
      <p:sp>
        <p:nvSpPr>
          <p:cNvPr id="179205" name="Rectangle 5"/>
          <p:cNvSpPr>
            <a:spLocks noChangeArrowheads="1"/>
          </p:cNvSpPr>
          <p:nvPr/>
        </p:nvSpPr>
        <p:spPr bwMode="auto">
          <a:xfrm>
            <a:off x="1928813" y="1341438"/>
            <a:ext cx="2087562" cy="287337"/>
          </a:xfrm>
          <a:prstGeom prst="rect">
            <a:avLst/>
          </a:prstGeom>
          <a:solidFill>
            <a:srgbClr val="4E4B8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79206" name="Text Box 6"/>
          <p:cNvSpPr txBox="1">
            <a:spLocks noChangeArrowheads="1"/>
          </p:cNvSpPr>
          <p:nvPr/>
        </p:nvSpPr>
        <p:spPr bwMode="auto">
          <a:xfrm>
            <a:off x="1876425" y="1270000"/>
            <a:ext cx="2212975" cy="366713"/>
          </a:xfrm>
          <a:prstGeom prst="rect">
            <a:avLst/>
          </a:prstGeom>
          <a:solidFill>
            <a:srgbClr val="705F95"/>
          </a:solidFill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solidFill>
                  <a:schemeClr val="bg1"/>
                </a:solidFill>
                <a:effectLst/>
              </a:rPr>
              <a:t>Quimiorreceptores</a:t>
            </a:r>
          </a:p>
        </p:txBody>
      </p:sp>
      <p:sp>
        <p:nvSpPr>
          <p:cNvPr id="179207" name="Rectangle 7"/>
          <p:cNvSpPr>
            <a:spLocks noChangeArrowheads="1"/>
          </p:cNvSpPr>
          <p:nvPr/>
        </p:nvSpPr>
        <p:spPr bwMode="auto">
          <a:xfrm>
            <a:off x="920750" y="4149725"/>
            <a:ext cx="1081088" cy="360363"/>
          </a:xfrm>
          <a:prstGeom prst="rect">
            <a:avLst/>
          </a:prstGeom>
          <a:solidFill>
            <a:srgbClr val="D0A8A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79208" name="Text Box 8"/>
          <p:cNvSpPr txBox="1">
            <a:spLocks noChangeArrowheads="1"/>
          </p:cNvSpPr>
          <p:nvPr/>
        </p:nvSpPr>
        <p:spPr bwMode="auto">
          <a:xfrm>
            <a:off x="846138" y="4149725"/>
            <a:ext cx="1095375" cy="366713"/>
          </a:xfrm>
          <a:prstGeom prst="rect">
            <a:avLst/>
          </a:prstGeom>
          <a:solidFill>
            <a:srgbClr val="C7B1A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1">
                <a:effectLst/>
              </a:rPr>
              <a:t>Péptidos</a:t>
            </a:r>
          </a:p>
        </p:txBody>
      </p:sp>
      <p:sp>
        <p:nvSpPr>
          <p:cNvPr id="179209" name="Rectangle 9"/>
          <p:cNvSpPr>
            <a:spLocks noChangeArrowheads="1"/>
          </p:cNvSpPr>
          <p:nvPr/>
        </p:nvSpPr>
        <p:spPr bwMode="auto">
          <a:xfrm>
            <a:off x="4089400" y="4005263"/>
            <a:ext cx="1152525" cy="431800"/>
          </a:xfrm>
          <a:prstGeom prst="rect">
            <a:avLst/>
          </a:prstGeom>
          <a:solidFill>
            <a:srgbClr val="D0A8A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79210" name="Text Box 10"/>
          <p:cNvSpPr txBox="1">
            <a:spLocks noChangeArrowheads="1"/>
          </p:cNvSpPr>
          <p:nvPr/>
        </p:nvSpPr>
        <p:spPr bwMode="auto">
          <a:xfrm>
            <a:off x="4089400" y="4078288"/>
            <a:ext cx="1357313" cy="641350"/>
          </a:xfrm>
          <a:prstGeom prst="rect">
            <a:avLst/>
          </a:prstGeom>
          <a:solidFill>
            <a:srgbClr val="C7B1A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1">
                <a:effectLst/>
              </a:rPr>
              <a:t>Gránulos </a:t>
            </a:r>
          </a:p>
          <a:p>
            <a:r>
              <a:rPr lang="es-ES" sz="1800" b="1">
                <a:effectLst/>
              </a:rPr>
              <a:t>secretores</a:t>
            </a:r>
          </a:p>
        </p:txBody>
      </p:sp>
      <p:sp>
        <p:nvSpPr>
          <p:cNvPr id="179211" name="Rectangle 11"/>
          <p:cNvSpPr>
            <a:spLocks noChangeArrowheads="1"/>
          </p:cNvSpPr>
          <p:nvPr/>
        </p:nvSpPr>
        <p:spPr bwMode="auto">
          <a:xfrm>
            <a:off x="1641475" y="5662613"/>
            <a:ext cx="1223963" cy="287337"/>
          </a:xfrm>
          <a:prstGeom prst="rect">
            <a:avLst/>
          </a:prstGeom>
          <a:solidFill>
            <a:srgbClr val="C7B1A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79212" name="Text Box 12"/>
          <p:cNvSpPr txBox="1">
            <a:spLocks noChangeArrowheads="1"/>
          </p:cNvSpPr>
          <p:nvPr/>
        </p:nvSpPr>
        <p:spPr bwMode="auto">
          <a:xfrm>
            <a:off x="1846263" y="5589588"/>
            <a:ext cx="9366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1">
                <a:effectLst/>
              </a:rPr>
              <a:t>Capilar</a:t>
            </a:r>
          </a:p>
        </p:txBody>
      </p:sp>
      <p:sp>
        <p:nvSpPr>
          <p:cNvPr id="179213" name="Text Box 13"/>
          <p:cNvSpPr txBox="1">
            <a:spLocks noChangeArrowheads="1"/>
          </p:cNvSpPr>
          <p:nvPr/>
        </p:nvSpPr>
        <p:spPr bwMode="auto">
          <a:xfrm>
            <a:off x="6011863" y="2276475"/>
            <a:ext cx="2449512" cy="2938463"/>
          </a:xfrm>
          <a:prstGeom prst="rect">
            <a:avLst/>
          </a:prstGeom>
          <a:solidFill>
            <a:srgbClr val="FFE1E1"/>
          </a:solidFill>
          <a:ln w="9525">
            <a:solidFill>
              <a:srgbClr val="FF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l"/>
            <a:r>
              <a:rPr lang="es-ES" sz="1800">
                <a:effectLst/>
              </a:rPr>
              <a:t>Más de 15 tipos en epitelio gástrico e intestinal</a:t>
            </a:r>
          </a:p>
          <a:p>
            <a:pPr algn="l"/>
            <a:endParaRPr lang="es-ES">
              <a:effectLst/>
            </a:endParaRPr>
          </a:p>
          <a:p>
            <a:pPr algn="l"/>
            <a:r>
              <a:rPr lang="es-ES" sz="1800">
                <a:effectLst/>
              </a:rPr>
              <a:t>Secretan un péptido </a:t>
            </a:r>
          </a:p>
          <a:p>
            <a:pPr algn="l"/>
            <a:r>
              <a:rPr lang="es-ES" sz="1800">
                <a:effectLst/>
              </a:rPr>
              <a:t>particular</a:t>
            </a:r>
          </a:p>
          <a:p>
            <a:pPr algn="l"/>
            <a:endParaRPr lang="es-ES">
              <a:effectLst/>
            </a:endParaRPr>
          </a:p>
          <a:p>
            <a:pPr algn="l"/>
            <a:r>
              <a:rPr lang="es-ES" sz="1800">
                <a:effectLst/>
              </a:rPr>
              <a:t>Se identifican con letras</a:t>
            </a:r>
          </a:p>
          <a:p>
            <a:pPr algn="l"/>
            <a:r>
              <a:rPr lang="es-ES" sz="1600">
                <a:effectLst/>
              </a:rPr>
              <a:t>   </a:t>
            </a:r>
            <a:r>
              <a:rPr lang="es-ES" sz="1600" b="1">
                <a:effectLst/>
              </a:rPr>
              <a:t>Ej. C. </a:t>
            </a:r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“G”</a:t>
            </a:r>
            <a:r>
              <a:rPr lang="es-ES" sz="1600" b="1">
                <a:effectLst/>
              </a:rPr>
              <a:t> antro   </a:t>
            </a:r>
          </a:p>
          <a:p>
            <a:pPr algn="l"/>
            <a:r>
              <a:rPr lang="es-ES" sz="1600" b="1">
                <a:effectLst/>
              </a:rPr>
              <a:t>      produce gastrina </a:t>
            </a:r>
          </a:p>
        </p:txBody>
      </p:sp>
      <p:sp>
        <p:nvSpPr>
          <p:cNvPr id="179214" name="Text Box 14"/>
          <p:cNvSpPr txBox="1">
            <a:spLocks noChangeArrowheads="1"/>
          </p:cNvSpPr>
          <p:nvPr/>
        </p:nvSpPr>
        <p:spPr bwMode="auto">
          <a:xfrm>
            <a:off x="6015125" y="1749425"/>
            <a:ext cx="2411237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800" b="1">
                <a:effectLst/>
              </a:rPr>
              <a:t>ENDOCRINOCITOS</a:t>
            </a:r>
          </a:p>
        </p:txBody>
      </p:sp>
      <p:sp>
        <p:nvSpPr>
          <p:cNvPr id="179215" name="Oval 15"/>
          <p:cNvSpPr>
            <a:spLocks noChangeArrowheads="1"/>
          </p:cNvSpPr>
          <p:nvPr/>
        </p:nvSpPr>
        <p:spPr bwMode="auto">
          <a:xfrm>
            <a:off x="1619250" y="1700213"/>
            <a:ext cx="2520950" cy="2808287"/>
          </a:xfrm>
          <a:prstGeom prst="ellipse">
            <a:avLst/>
          </a:prstGeom>
          <a:noFill/>
          <a:ln w="28575" algn="ctr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79219" name="Line 19"/>
          <p:cNvSpPr>
            <a:spLocks noChangeShapeType="1"/>
          </p:cNvSpPr>
          <p:nvPr/>
        </p:nvSpPr>
        <p:spPr bwMode="auto">
          <a:xfrm>
            <a:off x="3276600" y="4221163"/>
            <a:ext cx="73025" cy="936625"/>
          </a:xfrm>
          <a:prstGeom prst="line">
            <a:avLst/>
          </a:prstGeom>
          <a:noFill/>
          <a:ln w="38100">
            <a:solidFill>
              <a:srgbClr val="FF0066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3" name="Rectangle 4"/>
          <p:cNvSpPr>
            <a:spLocks noChangeArrowheads="1"/>
          </p:cNvSpPr>
          <p:nvPr/>
        </p:nvSpPr>
        <p:spPr bwMode="auto">
          <a:xfrm>
            <a:off x="5922460" y="458303"/>
            <a:ext cx="2954655" cy="338554"/>
          </a:xfrm>
          <a:prstGeom prst="rect">
            <a:avLst/>
          </a:prstGeom>
          <a:solidFill>
            <a:schemeClr val="accent5">
              <a:lumMod val="90000"/>
            </a:schemeClr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marL="457200" indent="-457200"/>
            <a:r>
              <a:rPr lang="es-ES" sz="1600" b="1" dirty="0" smtClean="0">
                <a:effectLst/>
              </a:rPr>
              <a:t>1. S</a:t>
            </a:r>
            <a:r>
              <a:rPr lang="es-ES" sz="1600" b="1" dirty="0">
                <a:effectLst/>
              </a:rPr>
              <a:t>. </a:t>
            </a:r>
            <a:r>
              <a:rPr lang="es-ES" sz="1600" b="1" dirty="0" smtClean="0">
                <a:effectLst/>
              </a:rPr>
              <a:t>ENDOCR. ENTÉRICO</a:t>
            </a:r>
            <a:endParaRPr lang="es-ES" sz="1600" b="1" dirty="0">
              <a:effectLst/>
            </a:endParaRPr>
          </a:p>
        </p:txBody>
      </p:sp>
      <p:sp>
        <p:nvSpPr>
          <p:cNvPr id="20" name="Text Box 8"/>
          <p:cNvSpPr txBox="1">
            <a:spLocks noChangeArrowheads="1"/>
          </p:cNvSpPr>
          <p:nvPr/>
        </p:nvSpPr>
        <p:spPr bwMode="auto">
          <a:xfrm>
            <a:off x="6542006" y="6617490"/>
            <a:ext cx="2601994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r>
              <a:rPr lang="es-ES" sz="900" b="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0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17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213" grpId="0" animBg="1"/>
      <p:bldP spid="17921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Text Box 2"/>
          <p:cNvSpPr txBox="1">
            <a:spLocks noChangeArrowheads="1"/>
          </p:cNvSpPr>
          <p:nvPr/>
        </p:nvSpPr>
        <p:spPr bwMode="auto">
          <a:xfrm>
            <a:off x="611188" y="2134175"/>
            <a:ext cx="3457575" cy="3486150"/>
          </a:xfrm>
          <a:prstGeom prst="rect">
            <a:avLst/>
          </a:prstGeom>
          <a:solidFill>
            <a:srgbClr val="FFDCB9"/>
          </a:solidFill>
          <a:ln w="9525">
            <a:solidFill>
              <a:srgbClr val="FF66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l"/>
            <a:r>
              <a:rPr lang="es-ES" sz="1800" dirty="0">
                <a:effectLst/>
              </a:rPr>
              <a:t>* Mensajeros químicos en TGI</a:t>
            </a:r>
          </a:p>
          <a:p>
            <a:pPr algn="l"/>
            <a:endParaRPr lang="es-ES" sz="1400" dirty="0">
              <a:effectLst/>
            </a:endParaRPr>
          </a:p>
          <a:p>
            <a:pPr algn="l"/>
            <a:r>
              <a:rPr lang="es-ES" sz="1800" dirty="0">
                <a:effectLst/>
              </a:rPr>
              <a:t>* Producidos en  TGI  por:   </a:t>
            </a:r>
          </a:p>
          <a:p>
            <a:pPr algn="l"/>
            <a:r>
              <a:rPr lang="es-ES" sz="1800" b="1" dirty="0">
                <a:effectLst/>
              </a:rPr>
              <a:t>     </a:t>
            </a:r>
            <a:r>
              <a:rPr lang="es-ES" sz="1800" dirty="0">
                <a:effectLst/>
              </a:rPr>
              <a:t>c. endocrinas </a:t>
            </a:r>
          </a:p>
          <a:p>
            <a:pPr algn="l"/>
            <a:r>
              <a:rPr lang="es-ES" sz="1800" dirty="0">
                <a:effectLst/>
              </a:rPr>
              <a:t>       c. exocrinas</a:t>
            </a:r>
          </a:p>
          <a:p>
            <a:pPr algn="l"/>
            <a:r>
              <a:rPr lang="es-ES" sz="1800" dirty="0">
                <a:effectLst/>
              </a:rPr>
              <a:t>       neuronas</a:t>
            </a:r>
          </a:p>
          <a:p>
            <a:pPr algn="l"/>
            <a:endParaRPr lang="es-ES" sz="1400" b="1" dirty="0">
              <a:effectLst/>
            </a:endParaRPr>
          </a:p>
          <a:p>
            <a:pPr algn="l"/>
            <a:r>
              <a:rPr lang="es-ES" sz="1800" dirty="0">
                <a:effectLst/>
              </a:rPr>
              <a:t>* Pueden ser secreciones:    </a:t>
            </a:r>
          </a:p>
          <a:p>
            <a:pPr algn="l"/>
            <a:r>
              <a:rPr lang="es-ES" sz="1800" dirty="0">
                <a:effectLst/>
              </a:rPr>
              <a:t>       hormonales, </a:t>
            </a:r>
            <a:r>
              <a:rPr lang="es-ES" sz="1800" dirty="0" err="1">
                <a:effectLst/>
              </a:rPr>
              <a:t>paracrinas</a:t>
            </a:r>
            <a:r>
              <a:rPr lang="es-ES" sz="1800" dirty="0">
                <a:effectLst/>
              </a:rPr>
              <a:t>,  </a:t>
            </a:r>
          </a:p>
          <a:p>
            <a:pPr algn="l"/>
            <a:r>
              <a:rPr lang="es-ES" sz="1800" dirty="0">
                <a:effectLst/>
              </a:rPr>
              <a:t>       </a:t>
            </a:r>
            <a:r>
              <a:rPr lang="es-ES" sz="1800" dirty="0" err="1">
                <a:effectLst/>
              </a:rPr>
              <a:t>autocrinas</a:t>
            </a:r>
            <a:r>
              <a:rPr lang="es-ES" sz="1800" dirty="0">
                <a:effectLst/>
              </a:rPr>
              <a:t>,   </a:t>
            </a:r>
          </a:p>
          <a:p>
            <a:pPr algn="l"/>
            <a:r>
              <a:rPr lang="es-ES" sz="1800" dirty="0">
                <a:effectLst/>
              </a:rPr>
              <a:t>       neurotransmisores</a:t>
            </a:r>
          </a:p>
          <a:p>
            <a:pPr algn="l"/>
            <a:endParaRPr lang="es-ES" sz="1400" b="1" dirty="0">
              <a:effectLst/>
            </a:endParaRPr>
          </a:p>
          <a:p>
            <a:pPr algn="l"/>
            <a:r>
              <a:rPr lang="es-ES" sz="1800" dirty="0">
                <a:effectLst/>
              </a:rPr>
              <a:t>* Muchos en el </a:t>
            </a:r>
            <a:r>
              <a:rPr lang="es-ES" sz="1800" b="1" dirty="0">
                <a:effectLst/>
              </a:rPr>
              <a:t>cerebro</a:t>
            </a:r>
            <a:endParaRPr lang="es-ES" sz="1800" dirty="0">
              <a:effectLst/>
            </a:endParaRPr>
          </a:p>
        </p:txBody>
      </p:sp>
      <p:sp>
        <p:nvSpPr>
          <p:cNvPr id="181251" name="Rectangle 3"/>
          <p:cNvSpPr>
            <a:spLocks noChangeArrowheads="1"/>
          </p:cNvSpPr>
          <p:nvPr/>
        </p:nvSpPr>
        <p:spPr bwMode="auto">
          <a:xfrm>
            <a:off x="6604162" y="907723"/>
            <a:ext cx="1927131" cy="400110"/>
          </a:xfrm>
          <a:prstGeom prst="rect">
            <a:avLst/>
          </a:prstGeom>
          <a:solidFill>
            <a:srgbClr val="A3D5D9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marL="457200" indent="-457200"/>
            <a:r>
              <a:rPr lang="es-ES" sz="2000" b="1">
                <a:effectLst/>
              </a:rPr>
              <a:t>PÉPTIDOS GI</a:t>
            </a:r>
          </a:p>
        </p:txBody>
      </p:sp>
      <p:pic>
        <p:nvPicPr>
          <p:cNvPr id="181252" name="Picture 4" descr="img8"/>
          <p:cNvPicPr>
            <a:picLocks noChangeAspect="1" noChangeArrowheads="1"/>
          </p:cNvPicPr>
          <p:nvPr/>
        </p:nvPicPr>
        <p:blipFill>
          <a:blip r:embed="rId2">
            <a:lum bright="-30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2" t="25606" b="23506"/>
          <a:stretch>
            <a:fillRect/>
          </a:stretch>
        </p:blipFill>
        <p:spPr bwMode="auto">
          <a:xfrm>
            <a:off x="4140200" y="2710438"/>
            <a:ext cx="4535488" cy="230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1255" name="Text Box 7"/>
          <p:cNvSpPr txBox="1">
            <a:spLocks noChangeArrowheads="1"/>
          </p:cNvSpPr>
          <p:nvPr/>
        </p:nvSpPr>
        <p:spPr bwMode="auto">
          <a:xfrm>
            <a:off x="4356100" y="4926588"/>
            <a:ext cx="1640193" cy="36933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 b="1">
                <a:effectLst/>
              </a:rPr>
              <a:t>AUTOCRINA</a:t>
            </a:r>
          </a:p>
        </p:txBody>
      </p:sp>
      <p:sp>
        <p:nvSpPr>
          <p:cNvPr id="181256" name="Text Box 8"/>
          <p:cNvSpPr txBox="1">
            <a:spLocks noChangeArrowheads="1"/>
          </p:cNvSpPr>
          <p:nvPr/>
        </p:nvSpPr>
        <p:spPr bwMode="auto">
          <a:xfrm>
            <a:off x="4500563" y="2350075"/>
            <a:ext cx="1564852" cy="36933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 b="1" dirty="0">
                <a:effectLst/>
              </a:rPr>
              <a:t>PARACRINA</a:t>
            </a:r>
          </a:p>
        </p:txBody>
      </p:sp>
      <p:sp>
        <p:nvSpPr>
          <p:cNvPr id="181257" name="Text Box 9"/>
          <p:cNvSpPr txBox="1">
            <a:spLocks noChangeArrowheads="1"/>
          </p:cNvSpPr>
          <p:nvPr/>
        </p:nvSpPr>
        <p:spPr bwMode="auto">
          <a:xfrm>
            <a:off x="6084888" y="5086925"/>
            <a:ext cx="1997663" cy="646331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 b="1" dirty="0">
                <a:effectLst/>
              </a:rPr>
              <a:t>NEURO-</a:t>
            </a:r>
          </a:p>
          <a:p>
            <a:pPr algn="l"/>
            <a:r>
              <a:rPr lang="es-ES_tradnl" sz="1800" b="1" dirty="0">
                <a:effectLst/>
              </a:rPr>
              <a:t>TRANSMISIÓN</a:t>
            </a:r>
          </a:p>
        </p:txBody>
      </p:sp>
      <p:sp>
        <p:nvSpPr>
          <p:cNvPr id="181259" name="Rectangle 11"/>
          <p:cNvSpPr>
            <a:spLocks noChangeArrowheads="1"/>
          </p:cNvSpPr>
          <p:nvPr/>
        </p:nvSpPr>
        <p:spPr bwMode="auto">
          <a:xfrm>
            <a:off x="6588125" y="4726563"/>
            <a:ext cx="2160588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1260" name="Rectangle 12"/>
          <p:cNvSpPr>
            <a:spLocks noChangeArrowheads="1"/>
          </p:cNvSpPr>
          <p:nvPr/>
        </p:nvSpPr>
        <p:spPr bwMode="auto">
          <a:xfrm>
            <a:off x="7596188" y="2639000"/>
            <a:ext cx="720725" cy="142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1262" name="Text Box 14"/>
          <p:cNvSpPr txBox="1">
            <a:spLocks noChangeArrowheads="1"/>
          </p:cNvSpPr>
          <p:nvPr/>
        </p:nvSpPr>
        <p:spPr bwMode="auto">
          <a:xfrm>
            <a:off x="539750" y="549275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181258" name="Text Box 10"/>
          <p:cNvSpPr txBox="1">
            <a:spLocks noChangeArrowheads="1"/>
          </p:cNvSpPr>
          <p:nvPr/>
        </p:nvSpPr>
        <p:spPr bwMode="auto">
          <a:xfrm>
            <a:off x="6948488" y="2423100"/>
            <a:ext cx="1640193" cy="36933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 b="1">
                <a:effectLst/>
              </a:rPr>
              <a:t>ENDOCRINA</a:t>
            </a:r>
          </a:p>
        </p:txBody>
      </p:sp>
      <p:sp>
        <p:nvSpPr>
          <p:cNvPr id="17" name="Rectangle 4"/>
          <p:cNvSpPr>
            <a:spLocks noChangeArrowheads="1"/>
          </p:cNvSpPr>
          <p:nvPr/>
        </p:nvSpPr>
        <p:spPr bwMode="auto">
          <a:xfrm>
            <a:off x="5692273" y="476836"/>
            <a:ext cx="2954655" cy="338554"/>
          </a:xfrm>
          <a:prstGeom prst="rect">
            <a:avLst/>
          </a:prstGeom>
          <a:solidFill>
            <a:schemeClr val="accent5">
              <a:lumMod val="90000"/>
            </a:schemeClr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marL="457200" indent="-457200"/>
            <a:r>
              <a:rPr lang="es-ES" sz="1600" b="1" dirty="0" smtClean="0">
                <a:effectLst/>
              </a:rPr>
              <a:t>1. S</a:t>
            </a:r>
            <a:r>
              <a:rPr lang="es-ES" sz="1600" b="1" dirty="0">
                <a:effectLst/>
              </a:rPr>
              <a:t>. </a:t>
            </a:r>
            <a:r>
              <a:rPr lang="es-ES" sz="1600" b="1" dirty="0" smtClean="0">
                <a:effectLst/>
              </a:rPr>
              <a:t>ENDOCR. ENTÉRICO</a:t>
            </a:r>
            <a:endParaRPr lang="es-ES" sz="1600" b="1" dirty="0">
              <a:effectLst/>
            </a:endParaRPr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6542006" y="6617490"/>
            <a:ext cx="2601994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r>
              <a:rPr lang="es-ES" sz="900" b="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0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181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1250" grpId="0" animBg="1"/>
      <p:bldP spid="181255" grpId="0" animBg="1"/>
      <p:bldP spid="181256" grpId="0" animBg="1"/>
      <p:bldP spid="181257" grpId="0" animBg="1"/>
      <p:bldP spid="18125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Rectangle 2"/>
          <p:cNvSpPr>
            <a:spLocks noChangeArrowheads="1"/>
          </p:cNvSpPr>
          <p:nvPr/>
        </p:nvSpPr>
        <p:spPr bwMode="auto">
          <a:xfrm>
            <a:off x="3402013" y="2349500"/>
            <a:ext cx="2338387" cy="504825"/>
          </a:xfrm>
          <a:prstGeom prst="rect">
            <a:avLst/>
          </a:prstGeom>
          <a:solidFill>
            <a:srgbClr val="C1FFF3"/>
          </a:solidFill>
          <a:ln w="38100" algn="ctr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r>
              <a:rPr lang="es-ES_tradnl" sz="2800" b="1">
                <a:effectLst/>
              </a:rPr>
              <a:t>HORMONA</a:t>
            </a:r>
          </a:p>
        </p:txBody>
      </p:sp>
      <p:sp>
        <p:nvSpPr>
          <p:cNvPr id="180227" name="Text Box 3"/>
          <p:cNvSpPr txBox="1">
            <a:spLocks noChangeArrowheads="1"/>
          </p:cNvSpPr>
          <p:nvPr/>
        </p:nvSpPr>
        <p:spPr bwMode="auto">
          <a:xfrm>
            <a:off x="1908175" y="3213100"/>
            <a:ext cx="5326063" cy="1500188"/>
          </a:xfrm>
          <a:prstGeom prst="rect">
            <a:avLst/>
          </a:prstGeom>
          <a:noFill/>
          <a:ln w="38100" algn="ctr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Clr>
                <a:srgbClr val="FF0000"/>
              </a:buClr>
              <a:buSzPct val="200000"/>
              <a:buFontTx/>
              <a:buChar char="•"/>
            </a:pPr>
            <a:endParaRPr lang="es-ES_tradnl" sz="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Clr>
                <a:srgbClr val="FF0000"/>
              </a:buClr>
              <a:buSzPct val="200000"/>
            </a:pPr>
            <a:r>
              <a:rPr lang="es-ES_tradnl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Sustancia secretada a la sangre en respuesta a estímulo fisiológico para producir un efecto a distancia</a:t>
            </a:r>
          </a:p>
          <a:p>
            <a:pPr>
              <a:buClr>
                <a:srgbClr val="CC0000"/>
              </a:buClr>
              <a:buSzPct val="200000"/>
            </a:pPr>
            <a:endParaRPr lang="es-ES_tradnl" sz="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80230" name="Text Box 6"/>
          <p:cNvSpPr txBox="1">
            <a:spLocks noChangeArrowheads="1"/>
          </p:cNvSpPr>
          <p:nvPr/>
        </p:nvSpPr>
        <p:spPr bwMode="auto">
          <a:xfrm>
            <a:off x="1759096" y="2217191"/>
            <a:ext cx="1079143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5692273" y="476836"/>
            <a:ext cx="2954655" cy="338554"/>
          </a:xfrm>
          <a:prstGeom prst="rect">
            <a:avLst/>
          </a:prstGeom>
          <a:solidFill>
            <a:schemeClr val="accent5">
              <a:lumMod val="90000"/>
            </a:schemeClr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marL="457200" indent="-457200"/>
            <a:r>
              <a:rPr lang="es-ES" sz="1600" b="1" dirty="0" smtClean="0">
                <a:effectLst/>
              </a:rPr>
              <a:t>1. S</a:t>
            </a:r>
            <a:r>
              <a:rPr lang="es-ES" sz="1600" b="1" dirty="0">
                <a:effectLst/>
              </a:rPr>
              <a:t>. </a:t>
            </a:r>
            <a:r>
              <a:rPr lang="es-ES" sz="1600" b="1" dirty="0" smtClean="0">
                <a:effectLst/>
              </a:rPr>
              <a:t>ENDOCR. ENTÉRICO</a:t>
            </a:r>
            <a:endParaRPr lang="es-ES" sz="1600" b="1" dirty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022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7394" name="Picture 2" descr="COMUNICACION CE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76" t="47768" b="9254"/>
          <a:stretch>
            <a:fillRect/>
          </a:stretch>
        </p:blipFill>
        <p:spPr bwMode="auto">
          <a:xfrm>
            <a:off x="5076825" y="3862090"/>
            <a:ext cx="2711450" cy="2735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7395" name="Text Box 3"/>
          <p:cNvSpPr txBox="1">
            <a:spLocks noChangeArrowheads="1"/>
          </p:cNvSpPr>
          <p:nvPr/>
        </p:nvSpPr>
        <p:spPr bwMode="auto">
          <a:xfrm>
            <a:off x="1547813" y="836315"/>
            <a:ext cx="1493837" cy="365125"/>
          </a:xfrm>
          <a:prstGeom prst="rect">
            <a:avLst/>
          </a:prstGeom>
          <a:solidFill>
            <a:srgbClr val="FFD5E3"/>
          </a:solidFill>
          <a:ln w="28575" algn="ctr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_tradnl" sz="1600" b="1">
                <a:effectLst/>
              </a:rPr>
              <a:t>ENDOCRINA</a:t>
            </a:r>
          </a:p>
        </p:txBody>
      </p:sp>
      <p:pic>
        <p:nvPicPr>
          <p:cNvPr id="187396" name="Picture 4" descr="COMUNICACION CE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33" t="40984" r="43761" b="9254"/>
          <a:stretch>
            <a:fillRect/>
          </a:stretch>
        </p:blipFill>
        <p:spPr bwMode="auto">
          <a:xfrm>
            <a:off x="790575" y="3428702"/>
            <a:ext cx="3060700" cy="3167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7397" name="Text Box 5"/>
          <p:cNvSpPr txBox="1">
            <a:spLocks noChangeArrowheads="1"/>
          </p:cNvSpPr>
          <p:nvPr/>
        </p:nvSpPr>
        <p:spPr bwMode="auto">
          <a:xfrm>
            <a:off x="1468438" y="3428702"/>
            <a:ext cx="1627187" cy="365125"/>
          </a:xfrm>
          <a:prstGeom prst="rect">
            <a:avLst/>
          </a:prstGeom>
          <a:solidFill>
            <a:srgbClr val="A7BAF7"/>
          </a:solidFill>
          <a:ln w="28575" algn="ctr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_tradnl" sz="1600" b="1">
                <a:effectLst/>
              </a:rPr>
              <a:t>NEUROCRINA</a:t>
            </a:r>
          </a:p>
        </p:txBody>
      </p:sp>
      <p:sp>
        <p:nvSpPr>
          <p:cNvPr id="187398" name="Text Box 6"/>
          <p:cNvSpPr txBox="1">
            <a:spLocks noChangeArrowheads="1"/>
          </p:cNvSpPr>
          <p:nvPr/>
        </p:nvSpPr>
        <p:spPr bwMode="auto">
          <a:xfrm>
            <a:off x="5292725" y="3285827"/>
            <a:ext cx="2611438" cy="365125"/>
          </a:xfrm>
          <a:prstGeom prst="rect">
            <a:avLst/>
          </a:prstGeom>
          <a:solidFill>
            <a:srgbClr val="FFD6C1"/>
          </a:solidFill>
          <a:ln w="28575" algn="ctr">
            <a:solidFill>
              <a:srgbClr val="FF99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_tradnl" sz="1600" b="1">
                <a:effectLst/>
              </a:rPr>
              <a:t>INMUNE/YUXTACRINA</a:t>
            </a:r>
          </a:p>
        </p:txBody>
      </p:sp>
      <p:pic>
        <p:nvPicPr>
          <p:cNvPr id="187399" name="Picture 7" descr="COMUNICACION CE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76" t="9306" b="62408"/>
          <a:stretch>
            <a:fillRect/>
          </a:stretch>
        </p:blipFill>
        <p:spPr bwMode="auto">
          <a:xfrm>
            <a:off x="5219700" y="1268115"/>
            <a:ext cx="2711450" cy="180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7400" name="Picture 8" descr="COMUNICACION CE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8" t="8183" r="49988" b="62408"/>
          <a:stretch>
            <a:fillRect/>
          </a:stretch>
        </p:blipFill>
        <p:spPr bwMode="auto">
          <a:xfrm>
            <a:off x="1042988" y="1268115"/>
            <a:ext cx="3024187" cy="1871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7401" name="Text Box 9"/>
          <p:cNvSpPr txBox="1">
            <a:spLocks noChangeArrowheads="1"/>
          </p:cNvSpPr>
          <p:nvPr/>
        </p:nvSpPr>
        <p:spPr bwMode="auto">
          <a:xfrm>
            <a:off x="3128963" y="2707977"/>
            <a:ext cx="92868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400" b="1">
                <a:solidFill>
                  <a:srgbClr val="CC0000"/>
                </a:solidFill>
                <a:effectLst/>
              </a:rPr>
              <a:t>SANGRE</a:t>
            </a:r>
          </a:p>
        </p:txBody>
      </p:sp>
      <p:sp>
        <p:nvSpPr>
          <p:cNvPr id="187402" name="Rectangle 10"/>
          <p:cNvSpPr>
            <a:spLocks noChangeArrowheads="1"/>
          </p:cNvSpPr>
          <p:nvPr/>
        </p:nvSpPr>
        <p:spPr bwMode="auto">
          <a:xfrm>
            <a:off x="6372225" y="1123652"/>
            <a:ext cx="1368425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7403" name="Text Box 11"/>
          <p:cNvSpPr txBox="1">
            <a:spLocks noChangeArrowheads="1"/>
          </p:cNvSpPr>
          <p:nvPr/>
        </p:nvSpPr>
        <p:spPr bwMode="auto">
          <a:xfrm>
            <a:off x="5148263" y="907752"/>
            <a:ext cx="2951162" cy="365125"/>
          </a:xfrm>
          <a:prstGeom prst="rect">
            <a:avLst/>
          </a:prstGeom>
          <a:solidFill>
            <a:srgbClr val="A9E9A9"/>
          </a:solidFill>
          <a:ln w="28575" algn="ctr">
            <a:solidFill>
              <a:schemeClr val="fol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_tradnl" sz="1600" b="1">
                <a:effectLst/>
              </a:rPr>
              <a:t>PARACRINA (AUTOCRINA)</a:t>
            </a:r>
          </a:p>
        </p:txBody>
      </p:sp>
      <p:sp>
        <p:nvSpPr>
          <p:cNvPr id="187404" name="Text Box 12"/>
          <p:cNvSpPr txBox="1">
            <a:spLocks noChangeArrowheads="1"/>
          </p:cNvSpPr>
          <p:nvPr/>
        </p:nvSpPr>
        <p:spPr bwMode="auto">
          <a:xfrm>
            <a:off x="6893309" y="214233"/>
            <a:ext cx="2021707" cy="584775"/>
          </a:xfrm>
          <a:prstGeom prst="rect">
            <a:avLst/>
          </a:prstGeom>
          <a:solidFill>
            <a:schemeClr val="accent1"/>
          </a:solidFill>
          <a:ln w="28575" algn="ctr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b="1" dirty="0">
                <a:effectLst/>
              </a:rPr>
              <a:t>COMUNICACIÓN </a:t>
            </a:r>
            <a:endParaRPr lang="es-ES_tradnl" sz="1600" b="1" dirty="0" smtClean="0">
              <a:effectLst/>
            </a:endParaRPr>
          </a:p>
          <a:p>
            <a:r>
              <a:rPr lang="es-ES_tradnl" sz="1600" b="1" dirty="0" smtClean="0">
                <a:effectLst/>
              </a:rPr>
              <a:t>Aparato Digestivo</a:t>
            </a:r>
            <a:endParaRPr lang="es-ES_tradnl" sz="1600" b="1" dirty="0">
              <a:effectLst/>
            </a:endParaRPr>
          </a:p>
        </p:txBody>
      </p:sp>
      <p:sp>
        <p:nvSpPr>
          <p:cNvPr id="187406" name="Text Box 14"/>
          <p:cNvSpPr txBox="1">
            <a:spLocks noChangeArrowheads="1"/>
          </p:cNvSpPr>
          <p:nvPr/>
        </p:nvSpPr>
        <p:spPr bwMode="auto">
          <a:xfrm>
            <a:off x="251003" y="193158"/>
            <a:ext cx="1079143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6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132790" y="6509236"/>
            <a:ext cx="5992346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eaLnBrk="0" hangingPunct="0">
              <a:buClr>
                <a:schemeClr val="tx1"/>
              </a:buClr>
            </a:pPr>
            <a:r>
              <a:rPr lang="en-US" sz="1100" b="0" dirty="0" err="1" smtClean="0">
                <a:latin typeface="Times New Roman" pitchFamily="18" charset="0"/>
                <a:cs typeface="Times New Roman" pitchFamily="18" charset="0"/>
              </a:rPr>
              <a:t>Tomado</a:t>
            </a:r>
            <a:r>
              <a:rPr lang="en-US" sz="1100" b="0" dirty="0" smtClean="0">
                <a:latin typeface="Times New Roman" pitchFamily="18" charset="0"/>
                <a:cs typeface="Times New Roman" pitchFamily="18" charset="0"/>
              </a:rPr>
              <a:t> de: K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 M. Barrett. </a:t>
            </a:r>
            <a:r>
              <a:rPr lang="en-US" sz="1100" b="0" i="1" dirty="0">
                <a:latin typeface="Times New Roman" pitchFamily="18" charset="0"/>
                <a:cs typeface="Times New Roman" pitchFamily="18" charset="0"/>
              </a:rPr>
              <a:t>Gastrointestinal Physiology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 Lange Physiology Series. McGraw-Hill, </a:t>
            </a:r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2006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251003" y="1639389"/>
            <a:ext cx="9364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EPITELIO</a:t>
            </a:r>
            <a:endParaRPr lang="es-VE" dirty="0"/>
          </a:p>
        </p:txBody>
      </p:sp>
      <p:sp>
        <p:nvSpPr>
          <p:cNvPr id="18" name="CuadroTexto 17"/>
          <p:cNvSpPr txBox="1"/>
          <p:nvPr/>
        </p:nvSpPr>
        <p:spPr>
          <a:xfrm>
            <a:off x="4390922" y="1714221"/>
            <a:ext cx="9364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EPITELIO</a:t>
            </a:r>
            <a:endParaRPr lang="es-VE" dirty="0"/>
          </a:p>
        </p:txBody>
      </p:sp>
      <p:sp>
        <p:nvSpPr>
          <p:cNvPr id="19" name="CuadroTexto 18"/>
          <p:cNvSpPr txBox="1"/>
          <p:nvPr/>
        </p:nvSpPr>
        <p:spPr>
          <a:xfrm>
            <a:off x="-20466" y="4294886"/>
            <a:ext cx="9364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EPITELIO</a:t>
            </a:r>
            <a:endParaRPr lang="es-VE" dirty="0"/>
          </a:p>
        </p:txBody>
      </p:sp>
      <p:sp>
        <p:nvSpPr>
          <p:cNvPr id="20" name="CuadroTexto 19"/>
          <p:cNvSpPr txBox="1"/>
          <p:nvPr/>
        </p:nvSpPr>
        <p:spPr>
          <a:xfrm>
            <a:off x="4509060" y="4317990"/>
            <a:ext cx="9364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EPITELIO</a:t>
            </a:r>
            <a:endParaRPr lang="es-V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7395" grpId="0" animBg="1"/>
      <p:bldP spid="187397" grpId="0" animBg="1"/>
      <p:bldP spid="187398" grpId="0" animBg="1"/>
      <p:bldP spid="187401" grpId="0"/>
      <p:bldP spid="187402" grpId="0" animBg="1"/>
      <p:bldP spid="187403" grpId="0" animBg="1"/>
      <p:bldP spid="2" grpId="0"/>
      <p:bldP spid="18" grpId="0"/>
      <p:bldP spid="19" grpId="0"/>
      <p:bldP spid="2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9442" name="Picture 2" descr="juxtamovie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268413"/>
            <a:ext cx="4089400" cy="1768475"/>
          </a:xfrm>
          <a:prstGeom prst="rect">
            <a:avLst/>
          </a:prstGeom>
          <a:noFill/>
          <a:ln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9443" name="Picture 3" descr="yuxtacrin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285" b="7771"/>
          <a:stretch>
            <a:fillRect/>
          </a:stretch>
        </p:blipFill>
        <p:spPr bwMode="auto">
          <a:xfrm>
            <a:off x="1187450" y="404813"/>
            <a:ext cx="1739900" cy="3641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9445" name="Text Box 5"/>
          <p:cNvSpPr txBox="1">
            <a:spLocks noChangeArrowheads="1"/>
          </p:cNvSpPr>
          <p:nvPr/>
        </p:nvSpPr>
        <p:spPr bwMode="auto">
          <a:xfrm>
            <a:off x="1199984" y="4183063"/>
            <a:ext cx="2135520" cy="646331"/>
          </a:xfrm>
          <a:prstGeom prst="rect">
            <a:avLst/>
          </a:prstGeom>
          <a:solidFill>
            <a:schemeClr val="accent1"/>
          </a:solidFill>
          <a:ln w="28575" algn="ctr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ES_tradnl" sz="1800">
                <a:effectLst/>
              </a:rPr>
              <a:t>COMUNICACIÓN</a:t>
            </a:r>
          </a:p>
          <a:p>
            <a:r>
              <a:rPr lang="es-ES_tradnl" sz="1800">
                <a:effectLst/>
              </a:rPr>
              <a:t>YUXTACRINA</a:t>
            </a:r>
          </a:p>
        </p:txBody>
      </p:sp>
      <p:sp>
        <p:nvSpPr>
          <p:cNvPr id="189446" name="Oval 6"/>
          <p:cNvSpPr>
            <a:spLocks noChangeArrowheads="1"/>
          </p:cNvSpPr>
          <p:nvPr/>
        </p:nvSpPr>
        <p:spPr bwMode="auto">
          <a:xfrm>
            <a:off x="1619250" y="1916113"/>
            <a:ext cx="1296988" cy="1512887"/>
          </a:xfrm>
          <a:prstGeom prst="ellipse">
            <a:avLst/>
          </a:prstGeom>
          <a:noFill/>
          <a:ln w="57150" algn="ctr">
            <a:solidFill>
              <a:srgbClr val="FF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grpSp>
        <p:nvGrpSpPr>
          <p:cNvPr id="189447" name="Group 7"/>
          <p:cNvGrpSpPr>
            <a:grpSpLocks/>
          </p:cNvGrpSpPr>
          <p:nvPr/>
        </p:nvGrpSpPr>
        <p:grpSpPr bwMode="auto">
          <a:xfrm>
            <a:off x="4932040" y="3284538"/>
            <a:ext cx="3675063" cy="3024187"/>
            <a:chOff x="3152" y="2069"/>
            <a:chExt cx="2315" cy="1905"/>
          </a:xfrm>
        </p:grpSpPr>
        <p:pic>
          <p:nvPicPr>
            <p:cNvPr id="189448" name="Picture 8" descr="juxtacrine"/>
            <p:cNvPicPr>
              <a:picLocks noChangeAspect="1" noChangeArrowheads="1"/>
            </p:cNvPicPr>
            <p:nvPr/>
          </p:nvPicPr>
          <p:blipFill>
            <a:blip r:embed="rId4">
              <a:lum bright="-18000" contrast="3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52" y="2069"/>
              <a:ext cx="2315" cy="1889"/>
            </a:xfrm>
            <a:prstGeom prst="rect">
              <a:avLst/>
            </a:prstGeom>
            <a:noFill/>
            <a:ln w="9525">
              <a:solidFill>
                <a:srgbClr val="FF99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9449" name="Text Box 9"/>
            <p:cNvSpPr txBox="1">
              <a:spLocks noChangeArrowheads="1"/>
            </p:cNvSpPr>
            <p:nvPr/>
          </p:nvSpPr>
          <p:spPr bwMode="auto">
            <a:xfrm>
              <a:off x="4630" y="2946"/>
              <a:ext cx="310" cy="250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_tradnl" sz="2000">
                  <a:effectLst/>
                </a:rPr>
                <a:t>CK</a:t>
              </a:r>
            </a:p>
          </p:txBody>
        </p:sp>
        <p:sp>
          <p:nvSpPr>
            <p:cNvPr id="189450" name="Rectangle 10"/>
            <p:cNvSpPr>
              <a:spLocks noChangeArrowheads="1"/>
            </p:cNvSpPr>
            <p:nvPr/>
          </p:nvSpPr>
          <p:spPr bwMode="auto">
            <a:xfrm>
              <a:off x="3243" y="3067"/>
              <a:ext cx="544" cy="227"/>
            </a:xfrm>
            <a:prstGeom prst="rect">
              <a:avLst/>
            </a:prstGeom>
            <a:solidFill>
              <a:srgbClr val="F0FDA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189451" name="Text Box 11"/>
            <p:cNvSpPr txBox="1">
              <a:spLocks noChangeArrowheads="1"/>
            </p:cNvSpPr>
            <p:nvPr/>
          </p:nvSpPr>
          <p:spPr bwMode="auto">
            <a:xfrm>
              <a:off x="3193" y="3013"/>
              <a:ext cx="695" cy="3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_tradnl" sz="1400">
                  <a:effectLst/>
                </a:rPr>
                <a:t>Membrana </a:t>
              </a:r>
            </a:p>
            <a:p>
              <a:r>
                <a:rPr lang="es-ES_tradnl" sz="1400">
                  <a:effectLst/>
                </a:rPr>
                <a:t>c. efectora</a:t>
              </a:r>
            </a:p>
          </p:txBody>
        </p:sp>
        <p:sp>
          <p:nvSpPr>
            <p:cNvPr id="189452" name="Rectangle 12"/>
            <p:cNvSpPr>
              <a:spLocks noChangeArrowheads="1"/>
            </p:cNvSpPr>
            <p:nvPr/>
          </p:nvSpPr>
          <p:spPr bwMode="auto">
            <a:xfrm>
              <a:off x="3198" y="2613"/>
              <a:ext cx="1043" cy="136"/>
            </a:xfrm>
            <a:prstGeom prst="rect">
              <a:avLst/>
            </a:prstGeom>
            <a:solidFill>
              <a:srgbClr val="F0FDA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189453" name="Text Box 13"/>
            <p:cNvSpPr txBox="1">
              <a:spLocks noChangeArrowheads="1"/>
            </p:cNvSpPr>
            <p:nvPr/>
          </p:nvSpPr>
          <p:spPr bwMode="auto">
            <a:xfrm>
              <a:off x="3243" y="2477"/>
              <a:ext cx="689" cy="3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_tradnl" sz="1400" dirty="0">
                  <a:effectLst/>
                </a:rPr>
                <a:t>Membrana </a:t>
              </a:r>
            </a:p>
            <a:p>
              <a:r>
                <a:rPr lang="es-ES_tradnl" sz="1400" dirty="0">
                  <a:effectLst/>
                </a:rPr>
                <a:t>c. blanco</a:t>
              </a:r>
            </a:p>
          </p:txBody>
        </p:sp>
        <p:sp>
          <p:nvSpPr>
            <p:cNvPr id="189454" name="Rectangle 14"/>
            <p:cNvSpPr>
              <a:spLocks noChangeArrowheads="1"/>
            </p:cNvSpPr>
            <p:nvPr/>
          </p:nvSpPr>
          <p:spPr bwMode="auto">
            <a:xfrm>
              <a:off x="4604" y="2160"/>
              <a:ext cx="363" cy="227"/>
            </a:xfrm>
            <a:prstGeom prst="rect">
              <a:avLst/>
            </a:prstGeom>
            <a:solidFill>
              <a:srgbClr val="F0FDA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189455" name="Text Box 15"/>
            <p:cNvSpPr txBox="1">
              <a:spLocks noChangeArrowheads="1"/>
            </p:cNvSpPr>
            <p:nvPr/>
          </p:nvSpPr>
          <p:spPr bwMode="auto">
            <a:xfrm>
              <a:off x="4477" y="2144"/>
              <a:ext cx="665" cy="3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_tradnl" sz="1600" b="1" dirty="0">
                  <a:effectLst/>
                </a:rPr>
                <a:t>Receptor</a:t>
              </a:r>
            </a:p>
            <a:p>
              <a:r>
                <a:rPr lang="es-ES_tradnl" sz="1600" b="1" dirty="0">
                  <a:effectLst/>
                </a:rPr>
                <a:t> CK</a:t>
              </a:r>
            </a:p>
          </p:txBody>
        </p:sp>
        <p:sp>
          <p:nvSpPr>
            <p:cNvPr id="189456" name="Rectangle 16"/>
            <p:cNvSpPr>
              <a:spLocks noChangeArrowheads="1"/>
            </p:cNvSpPr>
            <p:nvPr/>
          </p:nvSpPr>
          <p:spPr bwMode="auto">
            <a:xfrm>
              <a:off x="4059" y="3702"/>
              <a:ext cx="998" cy="136"/>
            </a:xfrm>
            <a:prstGeom prst="rect">
              <a:avLst/>
            </a:prstGeom>
            <a:solidFill>
              <a:srgbClr val="F0FDA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189457" name="Text Box 17"/>
            <p:cNvSpPr txBox="1">
              <a:spLocks noChangeArrowheads="1"/>
            </p:cNvSpPr>
            <p:nvPr/>
          </p:nvSpPr>
          <p:spPr bwMode="auto">
            <a:xfrm>
              <a:off x="4059" y="3648"/>
              <a:ext cx="981" cy="3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_tradnl" sz="1400">
                  <a:effectLst/>
                </a:rPr>
                <a:t>Factor enlazado </a:t>
              </a:r>
            </a:p>
            <a:p>
              <a:r>
                <a:rPr lang="es-ES_tradnl" sz="1400">
                  <a:effectLst/>
                </a:rPr>
                <a:t>a la membrana</a:t>
              </a:r>
            </a:p>
          </p:txBody>
        </p:sp>
        <p:sp>
          <p:nvSpPr>
            <p:cNvPr id="189458" name="Rectangle 18"/>
            <p:cNvSpPr>
              <a:spLocks noChangeArrowheads="1"/>
            </p:cNvSpPr>
            <p:nvPr/>
          </p:nvSpPr>
          <p:spPr bwMode="auto">
            <a:xfrm>
              <a:off x="3470" y="2251"/>
              <a:ext cx="453" cy="90"/>
            </a:xfrm>
            <a:prstGeom prst="rect">
              <a:avLst/>
            </a:prstGeom>
            <a:solidFill>
              <a:srgbClr val="F0FDA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189459" name="Rectangle 19"/>
            <p:cNvSpPr>
              <a:spLocks noChangeArrowheads="1"/>
            </p:cNvSpPr>
            <p:nvPr/>
          </p:nvSpPr>
          <p:spPr bwMode="auto">
            <a:xfrm>
              <a:off x="3515" y="3430"/>
              <a:ext cx="408" cy="136"/>
            </a:xfrm>
            <a:prstGeom prst="rect">
              <a:avLst/>
            </a:prstGeom>
            <a:solidFill>
              <a:srgbClr val="F0FDA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</p:grpSp>
      <p:sp>
        <p:nvSpPr>
          <p:cNvPr id="189460" name="Oval 20"/>
          <p:cNvSpPr>
            <a:spLocks noChangeArrowheads="1"/>
          </p:cNvSpPr>
          <p:nvPr/>
        </p:nvSpPr>
        <p:spPr bwMode="auto">
          <a:xfrm>
            <a:off x="5868988" y="1484313"/>
            <a:ext cx="1511300" cy="1152525"/>
          </a:xfrm>
          <a:prstGeom prst="ellipse">
            <a:avLst/>
          </a:prstGeom>
          <a:noFill/>
          <a:ln w="28575" algn="ctr">
            <a:solidFill>
              <a:srgbClr val="FF9900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" name="Rectangle 4"/>
          <p:cNvSpPr>
            <a:spLocks noChangeArrowheads="1"/>
          </p:cNvSpPr>
          <p:nvPr/>
        </p:nvSpPr>
        <p:spPr bwMode="auto">
          <a:xfrm>
            <a:off x="5648729" y="428209"/>
            <a:ext cx="2954655" cy="338554"/>
          </a:xfrm>
          <a:prstGeom prst="rect">
            <a:avLst/>
          </a:prstGeom>
          <a:solidFill>
            <a:schemeClr val="accent5">
              <a:lumMod val="90000"/>
            </a:schemeClr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marL="457200" indent="-457200"/>
            <a:r>
              <a:rPr lang="es-ES" sz="1600" b="1" dirty="0" smtClean="0">
                <a:effectLst/>
              </a:rPr>
              <a:t>1. S</a:t>
            </a:r>
            <a:r>
              <a:rPr lang="es-ES" sz="1600" b="1" dirty="0">
                <a:effectLst/>
              </a:rPr>
              <a:t>. </a:t>
            </a:r>
            <a:r>
              <a:rPr lang="es-ES" sz="1600" b="1" dirty="0" smtClean="0">
                <a:effectLst/>
              </a:rPr>
              <a:t>ENDOCR. ENTÉRICO</a:t>
            </a:r>
            <a:endParaRPr lang="es-ES" sz="1600" b="1" dirty="0">
              <a:effectLst/>
            </a:endParaRPr>
          </a:p>
        </p:txBody>
      </p:sp>
      <p:sp>
        <p:nvSpPr>
          <p:cNvPr id="23" name="Text Box 8"/>
          <p:cNvSpPr txBox="1">
            <a:spLocks noChangeArrowheads="1"/>
          </p:cNvSpPr>
          <p:nvPr/>
        </p:nvSpPr>
        <p:spPr bwMode="auto">
          <a:xfrm>
            <a:off x="6542006" y="6617490"/>
            <a:ext cx="2601994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r>
              <a:rPr lang="es-ES" sz="900" b="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0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9446" grpId="0" animBg="1"/>
      <p:bldP spid="18946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Text Box 2"/>
          <p:cNvSpPr txBox="1">
            <a:spLocks noChangeArrowheads="1"/>
          </p:cNvSpPr>
          <p:nvPr/>
        </p:nvSpPr>
        <p:spPr bwMode="auto">
          <a:xfrm>
            <a:off x="145561" y="1124744"/>
            <a:ext cx="2411238" cy="2646878"/>
          </a:xfrm>
          <a:prstGeom prst="rect">
            <a:avLst/>
          </a:prstGeom>
          <a:solidFill>
            <a:srgbClr val="FFD1E8"/>
          </a:solidFill>
          <a:ln w="28575" algn="ctr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sz="1800" b="1" dirty="0">
                <a:effectLst/>
              </a:rPr>
              <a:t>Péptidos aceptados </a:t>
            </a:r>
          </a:p>
          <a:p>
            <a:pPr algn="l"/>
            <a:r>
              <a:rPr lang="es-ES" sz="1800" b="1" dirty="0">
                <a:effectLst/>
              </a:rPr>
              <a:t>como HORMONAS</a:t>
            </a:r>
          </a:p>
          <a:p>
            <a:pPr algn="l"/>
            <a:endParaRPr lang="es-ES" b="1" dirty="0">
              <a:effectLst/>
            </a:endParaRPr>
          </a:p>
          <a:p>
            <a:pPr algn="l"/>
            <a:r>
              <a:rPr lang="es-ES" sz="1800" b="1" dirty="0" smtClean="0">
                <a:effectLst/>
              </a:rPr>
              <a:t>Gastrina</a:t>
            </a:r>
          </a:p>
          <a:p>
            <a:pPr algn="l"/>
            <a:r>
              <a:rPr lang="es-ES" sz="1800" b="1" dirty="0" smtClean="0">
                <a:effectLst/>
              </a:rPr>
              <a:t>CCK</a:t>
            </a:r>
            <a:endParaRPr lang="es-ES" sz="1800" b="1" dirty="0">
              <a:effectLst/>
            </a:endParaRPr>
          </a:p>
          <a:p>
            <a:pPr algn="l"/>
            <a:r>
              <a:rPr lang="es-ES" sz="1800" b="1" dirty="0">
                <a:effectLst/>
              </a:rPr>
              <a:t>Secretina</a:t>
            </a:r>
          </a:p>
          <a:p>
            <a:pPr algn="l"/>
            <a:r>
              <a:rPr lang="es-ES" sz="1800" dirty="0" err="1" smtClean="0">
                <a:effectLst/>
              </a:rPr>
              <a:t>Motilina</a:t>
            </a:r>
            <a:endParaRPr lang="es-ES" sz="1800" dirty="0">
              <a:effectLst/>
            </a:endParaRPr>
          </a:p>
          <a:p>
            <a:pPr algn="l"/>
            <a:r>
              <a:rPr lang="es-ES" sz="1800" dirty="0" err="1" smtClean="0">
                <a:effectLst/>
              </a:rPr>
              <a:t>Pépt</a:t>
            </a:r>
            <a:r>
              <a:rPr lang="es-ES" sz="1800" dirty="0" smtClean="0">
                <a:effectLst/>
              </a:rPr>
              <a:t>. Inhibidor </a:t>
            </a:r>
          </a:p>
          <a:p>
            <a:pPr algn="l"/>
            <a:r>
              <a:rPr lang="es-ES" sz="1800" dirty="0" smtClean="0">
                <a:effectLst/>
              </a:rPr>
              <a:t>Gástrico</a:t>
            </a:r>
            <a:r>
              <a:rPr lang="es-ES" sz="1800" dirty="0">
                <a:effectLst/>
              </a:rPr>
              <a:t> </a:t>
            </a:r>
            <a:r>
              <a:rPr lang="es-ES" sz="1800" dirty="0" smtClean="0">
                <a:effectLst/>
              </a:rPr>
              <a:t>(GIP)</a:t>
            </a:r>
            <a:endParaRPr lang="es-ES" sz="1800" dirty="0">
              <a:effectLst/>
            </a:endParaRPr>
          </a:p>
          <a:p>
            <a:pPr algn="l"/>
            <a:endParaRPr lang="es-ES" sz="1000" dirty="0">
              <a:effectLst/>
            </a:endParaRPr>
          </a:p>
        </p:txBody>
      </p:sp>
      <p:sp>
        <p:nvSpPr>
          <p:cNvPr id="183299" name="Text Box 3"/>
          <p:cNvSpPr txBox="1">
            <a:spLocks noChangeArrowheads="1"/>
          </p:cNvSpPr>
          <p:nvPr/>
        </p:nvSpPr>
        <p:spPr bwMode="auto">
          <a:xfrm>
            <a:off x="2704198" y="1124744"/>
            <a:ext cx="2943434" cy="1261884"/>
          </a:xfrm>
          <a:prstGeom prst="rect">
            <a:avLst/>
          </a:prstGeom>
          <a:solidFill>
            <a:srgbClr val="C6F0C6"/>
          </a:solidFill>
          <a:ln w="28575" algn="ctr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sz="1800" b="1" dirty="0">
                <a:effectLst/>
              </a:rPr>
              <a:t>Péptidos </a:t>
            </a:r>
            <a:r>
              <a:rPr lang="es-ES" sz="1800" b="1" dirty="0" smtClean="0">
                <a:effectLst/>
              </a:rPr>
              <a:t>S. PARACRINA</a:t>
            </a:r>
            <a:endParaRPr lang="es-ES" sz="1800" b="1" dirty="0">
              <a:effectLst/>
            </a:endParaRPr>
          </a:p>
          <a:p>
            <a:pPr algn="l"/>
            <a:endParaRPr lang="es-ES" b="1" dirty="0">
              <a:effectLst/>
            </a:endParaRPr>
          </a:p>
          <a:p>
            <a:pPr algn="l"/>
            <a:r>
              <a:rPr lang="es-ES" sz="1800" b="1" dirty="0" smtClean="0">
                <a:effectLst/>
              </a:rPr>
              <a:t>Somatostatina (SIH)</a:t>
            </a:r>
            <a:endParaRPr lang="es-ES" sz="1800" b="1" dirty="0">
              <a:effectLst/>
            </a:endParaRPr>
          </a:p>
          <a:p>
            <a:pPr algn="l"/>
            <a:r>
              <a:rPr lang="es-ES" sz="1800" dirty="0">
                <a:effectLst/>
              </a:rPr>
              <a:t>Guanilina</a:t>
            </a:r>
          </a:p>
          <a:p>
            <a:pPr algn="l"/>
            <a:endParaRPr lang="es-ES" sz="1000" dirty="0">
              <a:effectLst/>
            </a:endParaRPr>
          </a:p>
        </p:txBody>
      </p:sp>
      <p:sp>
        <p:nvSpPr>
          <p:cNvPr id="183300" name="Text Box 4"/>
          <p:cNvSpPr txBox="1">
            <a:spLocks noChangeArrowheads="1"/>
          </p:cNvSpPr>
          <p:nvPr/>
        </p:nvSpPr>
        <p:spPr bwMode="auto">
          <a:xfrm>
            <a:off x="5795031" y="1124744"/>
            <a:ext cx="3169457" cy="235449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 algn="ctr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sz="1800" b="1" dirty="0">
                <a:effectLst/>
              </a:rPr>
              <a:t>Péptidos </a:t>
            </a:r>
            <a:r>
              <a:rPr lang="es-ES" sz="1800" b="1" dirty="0" smtClean="0">
                <a:effectLst/>
              </a:rPr>
              <a:t>S. NEUROCRINA</a:t>
            </a:r>
            <a:endParaRPr lang="es-ES" sz="1800" b="1" dirty="0">
              <a:effectLst/>
            </a:endParaRPr>
          </a:p>
          <a:p>
            <a:pPr algn="l"/>
            <a:endParaRPr lang="es-ES" dirty="0">
              <a:effectLst/>
            </a:endParaRPr>
          </a:p>
          <a:p>
            <a:pPr algn="l"/>
            <a:r>
              <a:rPr lang="es-ES" sz="1800" b="1" dirty="0" smtClean="0">
                <a:effectLst/>
              </a:rPr>
              <a:t>Péptido intestinal </a:t>
            </a:r>
          </a:p>
          <a:p>
            <a:pPr algn="l"/>
            <a:r>
              <a:rPr lang="es-ES" sz="1800" b="1" dirty="0" smtClean="0">
                <a:effectLst/>
              </a:rPr>
              <a:t>Vasoactivo (VIP)</a:t>
            </a:r>
            <a:endParaRPr lang="es-ES" sz="1800" b="1" dirty="0">
              <a:effectLst/>
            </a:endParaRPr>
          </a:p>
          <a:p>
            <a:pPr algn="l"/>
            <a:r>
              <a:rPr lang="es-ES" sz="1800" b="1" dirty="0" smtClean="0">
                <a:effectLst/>
              </a:rPr>
              <a:t>Péptido liberador de </a:t>
            </a:r>
          </a:p>
          <a:p>
            <a:pPr algn="l"/>
            <a:r>
              <a:rPr lang="es-ES" sz="1800" b="1" dirty="0" smtClean="0">
                <a:effectLst/>
              </a:rPr>
              <a:t>Gastrina (GRP)</a:t>
            </a:r>
            <a:endParaRPr lang="es-ES" sz="1800" b="1" dirty="0">
              <a:effectLst/>
            </a:endParaRPr>
          </a:p>
          <a:p>
            <a:pPr algn="l"/>
            <a:r>
              <a:rPr lang="es-ES" sz="1800" dirty="0">
                <a:effectLst/>
              </a:rPr>
              <a:t>Sustancia P </a:t>
            </a:r>
          </a:p>
          <a:p>
            <a:pPr algn="l"/>
            <a:r>
              <a:rPr lang="es-ES" sz="1800" dirty="0">
                <a:effectLst/>
              </a:rPr>
              <a:t>Encefalinas</a:t>
            </a:r>
          </a:p>
          <a:p>
            <a:pPr algn="l"/>
            <a:endParaRPr lang="es-ES" sz="900" dirty="0">
              <a:effectLst/>
            </a:endParaRPr>
          </a:p>
        </p:txBody>
      </p:sp>
      <p:sp>
        <p:nvSpPr>
          <p:cNvPr id="183301" name="Text Box 5"/>
          <p:cNvSpPr txBox="1">
            <a:spLocks noChangeArrowheads="1"/>
          </p:cNvSpPr>
          <p:nvPr/>
        </p:nvSpPr>
        <p:spPr bwMode="auto">
          <a:xfrm>
            <a:off x="836080" y="3933056"/>
            <a:ext cx="1640194" cy="369332"/>
          </a:xfrm>
          <a:prstGeom prst="rect">
            <a:avLst/>
          </a:prstGeom>
          <a:solidFill>
            <a:srgbClr val="FFD5E3"/>
          </a:solidFill>
          <a:ln w="28575" algn="ctr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b="1">
                <a:effectLst/>
              </a:rPr>
              <a:t>ENDOCRINA</a:t>
            </a:r>
          </a:p>
        </p:txBody>
      </p:sp>
      <p:pic>
        <p:nvPicPr>
          <p:cNvPr id="183302" name="Picture 6" descr="COMUNICACION CE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8" t="8183" r="49988" b="62408"/>
          <a:stretch>
            <a:fillRect/>
          </a:stretch>
        </p:blipFill>
        <p:spPr bwMode="auto">
          <a:xfrm>
            <a:off x="250825" y="4365625"/>
            <a:ext cx="3024188" cy="1871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3303" name="Text Box 7"/>
          <p:cNvSpPr txBox="1">
            <a:spLocks noChangeArrowheads="1"/>
          </p:cNvSpPr>
          <p:nvPr/>
        </p:nvSpPr>
        <p:spPr bwMode="auto">
          <a:xfrm>
            <a:off x="2336800" y="5805488"/>
            <a:ext cx="92868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400" b="1">
                <a:solidFill>
                  <a:srgbClr val="CC0000"/>
                </a:solidFill>
                <a:effectLst/>
              </a:rPr>
              <a:t>SANGRE</a:t>
            </a:r>
          </a:p>
        </p:txBody>
      </p:sp>
      <p:pic>
        <p:nvPicPr>
          <p:cNvPr id="183304" name="Picture 8" descr="COMUNICACION CE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76" t="9306" b="62408"/>
          <a:stretch>
            <a:fillRect/>
          </a:stretch>
        </p:blipFill>
        <p:spPr bwMode="auto">
          <a:xfrm>
            <a:off x="3446463" y="4005263"/>
            <a:ext cx="2493962" cy="1655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3306" name="Picture 10" descr="COMUNICACION CE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33" t="40984" r="43761" b="9254"/>
          <a:stretch>
            <a:fillRect/>
          </a:stretch>
        </p:blipFill>
        <p:spPr bwMode="auto">
          <a:xfrm>
            <a:off x="6227761" y="3806296"/>
            <a:ext cx="2574925" cy="2663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3307" name="Text Box 11"/>
          <p:cNvSpPr txBox="1">
            <a:spLocks noChangeArrowheads="1"/>
          </p:cNvSpPr>
          <p:nvPr/>
        </p:nvSpPr>
        <p:spPr bwMode="auto">
          <a:xfrm>
            <a:off x="6619785" y="3674625"/>
            <a:ext cx="1790875" cy="369332"/>
          </a:xfrm>
          <a:prstGeom prst="rect">
            <a:avLst/>
          </a:prstGeom>
          <a:solidFill>
            <a:srgbClr val="A7BAF7"/>
          </a:solidFill>
          <a:ln w="28575" algn="ctr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b="1">
                <a:effectLst/>
              </a:rPr>
              <a:t>NEUROCRINA</a:t>
            </a:r>
          </a:p>
        </p:txBody>
      </p:sp>
      <p:sp>
        <p:nvSpPr>
          <p:cNvPr id="183308" name="Rectangle 12"/>
          <p:cNvSpPr>
            <a:spLocks noChangeArrowheads="1"/>
          </p:cNvSpPr>
          <p:nvPr/>
        </p:nvSpPr>
        <p:spPr bwMode="auto">
          <a:xfrm>
            <a:off x="4572000" y="3860800"/>
            <a:ext cx="1439863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3309" name="Text Box 13"/>
          <p:cNvSpPr txBox="1">
            <a:spLocks noChangeArrowheads="1"/>
          </p:cNvSpPr>
          <p:nvPr/>
        </p:nvSpPr>
        <p:spPr bwMode="auto">
          <a:xfrm>
            <a:off x="241311" y="296437"/>
            <a:ext cx="780984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83310" name="Text Box 14"/>
          <p:cNvSpPr txBox="1">
            <a:spLocks noChangeArrowheads="1"/>
          </p:cNvSpPr>
          <p:nvPr/>
        </p:nvSpPr>
        <p:spPr bwMode="auto">
          <a:xfrm>
            <a:off x="3996309" y="5589588"/>
            <a:ext cx="1654620" cy="615553"/>
          </a:xfrm>
          <a:prstGeom prst="rect">
            <a:avLst/>
          </a:prstGeom>
          <a:solidFill>
            <a:srgbClr val="A9E9A9"/>
          </a:solidFill>
          <a:ln w="28575" algn="ctr">
            <a:solidFill>
              <a:schemeClr val="folHlink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r>
              <a:rPr lang="es-ES_tradnl" sz="1800" b="1" dirty="0">
                <a:effectLst/>
              </a:rPr>
              <a:t>PARACRINA</a:t>
            </a:r>
            <a:r>
              <a:rPr lang="es-ES_tradnl" sz="1600" b="1" dirty="0">
                <a:effectLst/>
              </a:rPr>
              <a:t> </a:t>
            </a:r>
            <a:endParaRPr lang="es-ES_tradnl" sz="1600" b="1" dirty="0" smtClean="0">
              <a:effectLst/>
            </a:endParaRPr>
          </a:p>
          <a:p>
            <a:r>
              <a:rPr lang="es-ES_tradnl" sz="1600" b="1" dirty="0" smtClean="0">
                <a:effectLst/>
              </a:rPr>
              <a:t>(</a:t>
            </a:r>
            <a:r>
              <a:rPr lang="es-ES_tradnl" sz="1600" b="1" dirty="0">
                <a:effectLst/>
              </a:rPr>
              <a:t>AUTOCRINA)</a:t>
            </a:r>
          </a:p>
        </p:txBody>
      </p:sp>
      <p:sp>
        <p:nvSpPr>
          <p:cNvPr id="18" name="Rectangle 4"/>
          <p:cNvSpPr>
            <a:spLocks noChangeArrowheads="1"/>
          </p:cNvSpPr>
          <p:nvPr/>
        </p:nvSpPr>
        <p:spPr bwMode="auto">
          <a:xfrm>
            <a:off x="6009833" y="404625"/>
            <a:ext cx="2954655" cy="338554"/>
          </a:xfrm>
          <a:prstGeom prst="rect">
            <a:avLst/>
          </a:prstGeom>
          <a:solidFill>
            <a:schemeClr val="accent5">
              <a:lumMod val="90000"/>
            </a:schemeClr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marL="457200" indent="-457200"/>
            <a:r>
              <a:rPr lang="es-ES" sz="1600" b="1" dirty="0" smtClean="0">
                <a:effectLst/>
              </a:rPr>
              <a:t>1. S</a:t>
            </a:r>
            <a:r>
              <a:rPr lang="es-ES" sz="1600" b="1" dirty="0">
                <a:effectLst/>
              </a:rPr>
              <a:t>. </a:t>
            </a:r>
            <a:r>
              <a:rPr lang="es-ES" sz="1600" b="1" dirty="0" smtClean="0">
                <a:effectLst/>
              </a:rPr>
              <a:t>ENDOCR. ENTÉRICO</a:t>
            </a:r>
            <a:endParaRPr lang="es-ES" sz="1600" b="1" dirty="0">
              <a:effectLst/>
            </a:endParaRPr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6542006" y="6617490"/>
            <a:ext cx="2601994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r>
              <a:rPr lang="es-ES" sz="900" b="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0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3298" grpId="0" animBg="1"/>
      <p:bldP spid="183299" grpId="0" animBg="1"/>
      <p:bldP spid="183300" grpId="0" animBg="1"/>
      <p:bldP spid="183301" grpId="0" animBg="1"/>
      <p:bldP spid="183303" grpId="0"/>
      <p:bldP spid="183307" grpId="0" animBg="1"/>
      <p:bldP spid="18331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Text Box 2"/>
          <p:cNvSpPr txBox="1">
            <a:spLocks noChangeArrowheads="1"/>
          </p:cNvSpPr>
          <p:nvPr/>
        </p:nvSpPr>
        <p:spPr bwMode="auto">
          <a:xfrm>
            <a:off x="251520" y="1496851"/>
            <a:ext cx="1858987" cy="2785378"/>
          </a:xfrm>
          <a:prstGeom prst="rect">
            <a:avLst/>
          </a:prstGeom>
          <a:solidFill>
            <a:schemeClr val="bg1"/>
          </a:solidFill>
          <a:ln w="28575" algn="ctr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spAutoFit/>
          </a:bodyPr>
          <a:lstStyle/>
          <a:p>
            <a:pPr algn="l"/>
            <a:r>
              <a:rPr lang="es-ES" sz="2400" b="1" dirty="0">
                <a:effectLst/>
              </a:rPr>
              <a:t>Péptidos en TODO TGI</a:t>
            </a:r>
          </a:p>
          <a:p>
            <a:pPr algn="l"/>
            <a:endParaRPr lang="es-ES" sz="1800" b="1" dirty="0">
              <a:effectLst/>
            </a:endParaRPr>
          </a:p>
          <a:p>
            <a:pPr algn="l"/>
            <a:r>
              <a:rPr lang="es-ES" sz="2000" dirty="0" err="1">
                <a:effectLst/>
              </a:rPr>
              <a:t>Motilina</a:t>
            </a:r>
            <a:r>
              <a:rPr lang="es-ES" sz="2000" dirty="0">
                <a:effectLst/>
              </a:rPr>
              <a:t> </a:t>
            </a:r>
          </a:p>
          <a:p>
            <a:pPr algn="l"/>
            <a:r>
              <a:rPr lang="es-ES" sz="2000" dirty="0">
                <a:effectLst/>
              </a:rPr>
              <a:t>VIP</a:t>
            </a:r>
          </a:p>
          <a:p>
            <a:pPr algn="l"/>
            <a:r>
              <a:rPr lang="es-ES" sz="2000" dirty="0">
                <a:effectLst/>
              </a:rPr>
              <a:t>Sustancia P</a:t>
            </a:r>
          </a:p>
          <a:p>
            <a:pPr algn="l"/>
            <a:r>
              <a:rPr lang="es-ES" sz="2000" dirty="0">
                <a:effectLst/>
              </a:rPr>
              <a:t>SIH </a:t>
            </a:r>
          </a:p>
          <a:p>
            <a:pPr algn="l"/>
            <a:r>
              <a:rPr lang="es-ES" sz="2000" dirty="0">
                <a:effectLst/>
              </a:rPr>
              <a:t>GRP</a:t>
            </a:r>
          </a:p>
          <a:p>
            <a:pPr algn="l"/>
            <a:endParaRPr lang="es-ES" sz="900" dirty="0">
              <a:effectLst/>
            </a:endParaRPr>
          </a:p>
        </p:txBody>
      </p:sp>
      <p:sp>
        <p:nvSpPr>
          <p:cNvPr id="184323" name="Text Box 3"/>
          <p:cNvSpPr txBox="1">
            <a:spLocks noChangeArrowheads="1"/>
          </p:cNvSpPr>
          <p:nvPr/>
        </p:nvSpPr>
        <p:spPr bwMode="auto">
          <a:xfrm>
            <a:off x="2483768" y="2492896"/>
            <a:ext cx="3028393" cy="2785378"/>
          </a:xfrm>
          <a:prstGeom prst="rect">
            <a:avLst/>
          </a:prstGeom>
          <a:solidFill>
            <a:schemeClr val="bg1"/>
          </a:solidFill>
          <a:ln w="28575" algn="ctr">
            <a:solidFill>
              <a:srgbClr val="0066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sz="2400" b="1" dirty="0">
                <a:effectLst/>
              </a:rPr>
              <a:t>Péptidos </a:t>
            </a:r>
            <a:endParaRPr lang="es-ES" sz="2400" b="1" dirty="0" smtClean="0">
              <a:effectLst/>
            </a:endParaRPr>
          </a:p>
          <a:p>
            <a:pPr algn="l"/>
            <a:r>
              <a:rPr lang="es-ES" sz="2400" b="1" dirty="0" smtClean="0">
                <a:effectLst/>
              </a:rPr>
              <a:t>INHIBIDORES</a:t>
            </a:r>
            <a:endParaRPr lang="es-ES" sz="2400" b="1" dirty="0">
              <a:effectLst/>
            </a:endParaRPr>
          </a:p>
          <a:p>
            <a:pPr algn="l"/>
            <a:endParaRPr lang="es-ES" sz="1800" b="1" dirty="0">
              <a:effectLst/>
            </a:endParaRPr>
          </a:p>
          <a:p>
            <a:pPr algn="l"/>
            <a:r>
              <a:rPr lang="es-ES" sz="2000" dirty="0">
                <a:effectLst/>
              </a:rPr>
              <a:t>SIH</a:t>
            </a:r>
          </a:p>
          <a:p>
            <a:pPr algn="l"/>
            <a:r>
              <a:rPr lang="es-ES" sz="2000" dirty="0">
                <a:effectLst/>
              </a:rPr>
              <a:t>Neurotensina </a:t>
            </a:r>
            <a:r>
              <a:rPr lang="es-ES" sz="2000" dirty="0" smtClean="0">
                <a:effectLst/>
              </a:rPr>
              <a:t>(NT)</a:t>
            </a:r>
            <a:endParaRPr lang="es-ES" sz="2000" dirty="0">
              <a:effectLst/>
            </a:endParaRPr>
          </a:p>
          <a:p>
            <a:pPr algn="l"/>
            <a:r>
              <a:rPr lang="es-ES" sz="2000" dirty="0">
                <a:effectLst/>
              </a:rPr>
              <a:t>Encefalinas</a:t>
            </a:r>
          </a:p>
          <a:p>
            <a:pPr algn="l"/>
            <a:r>
              <a:rPr lang="es-ES" sz="2000" dirty="0">
                <a:effectLst/>
              </a:rPr>
              <a:t>Péptido como glucagón 1</a:t>
            </a:r>
          </a:p>
          <a:p>
            <a:pPr algn="l"/>
            <a:r>
              <a:rPr lang="es-ES" sz="2000" dirty="0" smtClean="0">
                <a:effectLst/>
              </a:rPr>
              <a:t>(GLP1)</a:t>
            </a:r>
            <a:endParaRPr lang="es-ES" sz="2000" dirty="0">
              <a:effectLst/>
            </a:endParaRPr>
          </a:p>
          <a:p>
            <a:pPr algn="l"/>
            <a:endParaRPr lang="es-ES" sz="900" dirty="0">
              <a:effectLst/>
            </a:endParaRPr>
          </a:p>
        </p:txBody>
      </p:sp>
      <p:sp>
        <p:nvSpPr>
          <p:cNvPr id="184324" name="Text Box 4"/>
          <p:cNvSpPr txBox="1">
            <a:spLocks noChangeArrowheads="1"/>
          </p:cNvSpPr>
          <p:nvPr/>
        </p:nvSpPr>
        <p:spPr bwMode="auto">
          <a:xfrm>
            <a:off x="5921425" y="3230158"/>
            <a:ext cx="2909771" cy="2785378"/>
          </a:xfrm>
          <a:prstGeom prst="rect">
            <a:avLst/>
          </a:prstGeom>
          <a:solidFill>
            <a:schemeClr val="bg1"/>
          </a:solidFill>
          <a:ln w="28575" algn="ctr">
            <a:solidFill>
              <a:srgbClr val="FF3399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sz="2400" b="1" dirty="0">
                <a:effectLst/>
              </a:rPr>
              <a:t>Péptidos </a:t>
            </a:r>
            <a:r>
              <a:rPr lang="es-ES" sz="2400" b="1" dirty="0" smtClean="0">
                <a:effectLst/>
              </a:rPr>
              <a:t>estimulan</a:t>
            </a:r>
            <a:endParaRPr lang="es-ES" sz="2400" b="1" dirty="0">
              <a:effectLst/>
            </a:endParaRPr>
          </a:p>
          <a:p>
            <a:pPr algn="l"/>
            <a:r>
              <a:rPr lang="es-ES" sz="2400" b="1" dirty="0">
                <a:effectLst/>
              </a:rPr>
              <a:t>S. Insulina</a:t>
            </a:r>
          </a:p>
          <a:p>
            <a:pPr algn="l"/>
            <a:endParaRPr lang="es-ES" sz="1800" b="1" dirty="0">
              <a:effectLst/>
            </a:endParaRPr>
          </a:p>
          <a:p>
            <a:pPr algn="l"/>
            <a:r>
              <a:rPr lang="es-ES" sz="2000" dirty="0">
                <a:effectLst/>
              </a:rPr>
              <a:t>GIP </a:t>
            </a:r>
          </a:p>
          <a:p>
            <a:pPr algn="l"/>
            <a:r>
              <a:rPr lang="es-ES" sz="2000" dirty="0" smtClean="0">
                <a:effectLst/>
              </a:rPr>
              <a:t>GLP1</a:t>
            </a:r>
            <a:endParaRPr lang="es-ES" sz="2000" dirty="0">
              <a:effectLst/>
            </a:endParaRPr>
          </a:p>
          <a:p>
            <a:pPr algn="l"/>
            <a:r>
              <a:rPr lang="es-ES" sz="2000" dirty="0">
                <a:effectLst/>
              </a:rPr>
              <a:t>Gastrina </a:t>
            </a:r>
          </a:p>
          <a:p>
            <a:pPr algn="l"/>
            <a:r>
              <a:rPr lang="es-ES" sz="2000" dirty="0">
                <a:effectLst/>
              </a:rPr>
              <a:t>CCK</a:t>
            </a:r>
          </a:p>
          <a:p>
            <a:pPr algn="l"/>
            <a:r>
              <a:rPr lang="es-ES" sz="2000" dirty="0">
                <a:effectLst/>
              </a:rPr>
              <a:t>Secretina</a:t>
            </a:r>
          </a:p>
          <a:p>
            <a:pPr algn="l"/>
            <a:endParaRPr lang="es-ES" sz="900" dirty="0">
              <a:effectLst/>
            </a:endParaRPr>
          </a:p>
        </p:txBody>
      </p:sp>
      <p:sp>
        <p:nvSpPr>
          <p:cNvPr id="184329" name="Text Box 9"/>
          <p:cNvSpPr txBox="1">
            <a:spLocks noChangeArrowheads="1"/>
          </p:cNvSpPr>
          <p:nvPr/>
        </p:nvSpPr>
        <p:spPr bwMode="auto">
          <a:xfrm>
            <a:off x="4427984" y="486665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4046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5368206" y="607452"/>
            <a:ext cx="3179076" cy="338554"/>
          </a:xfrm>
          <a:prstGeom prst="rect">
            <a:avLst/>
          </a:prstGeom>
          <a:solidFill>
            <a:schemeClr val="bg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marL="457200" indent="-457200"/>
            <a:r>
              <a:rPr lang="es-ES" sz="1600" b="1" dirty="0" smtClean="0">
                <a:effectLst/>
              </a:rPr>
              <a:t>II1. S</a:t>
            </a:r>
            <a:r>
              <a:rPr lang="es-ES" sz="1600" b="1" dirty="0">
                <a:effectLst/>
              </a:rPr>
              <a:t>. </a:t>
            </a:r>
            <a:r>
              <a:rPr lang="es-ES" sz="1600" b="1" dirty="0" smtClean="0">
                <a:effectLst/>
              </a:rPr>
              <a:t>ENDOCR. ENTÉRICO</a:t>
            </a:r>
            <a:endParaRPr lang="es-ES" sz="1600" b="1" dirty="0">
              <a:effectLst/>
            </a:endParaRP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6620151" y="1048610"/>
            <a:ext cx="1927131" cy="400110"/>
          </a:xfrm>
          <a:prstGeom prst="rect">
            <a:avLst/>
          </a:prstGeom>
          <a:solidFill>
            <a:srgbClr val="A3D5D9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marL="457200" indent="-457200"/>
            <a:r>
              <a:rPr lang="es-ES" sz="2000"/>
              <a:t>PÉPTIDOS GI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22" grpId="0" animBg="1"/>
      <p:bldP spid="184323" grpId="0" animBg="1"/>
      <p:bldP spid="18432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5" name="Text Box 3"/>
          <p:cNvSpPr txBox="1">
            <a:spLocks noChangeArrowheads="1"/>
          </p:cNvSpPr>
          <p:nvPr/>
        </p:nvSpPr>
        <p:spPr bwMode="auto">
          <a:xfrm>
            <a:off x="3517865" y="1964524"/>
            <a:ext cx="2108269" cy="461665"/>
          </a:xfrm>
          <a:prstGeom prst="rect">
            <a:avLst/>
          </a:prstGeom>
          <a:solidFill>
            <a:srgbClr val="9ED1D6"/>
          </a:solidFill>
          <a:ln w="28575" algn="ctr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2400" b="1">
                <a:effectLst/>
              </a:rPr>
              <a:t>FUNCIONES</a:t>
            </a:r>
          </a:p>
        </p:txBody>
      </p:sp>
      <p:sp>
        <p:nvSpPr>
          <p:cNvPr id="182276" name="Text Box 4"/>
          <p:cNvSpPr txBox="1">
            <a:spLocks noChangeArrowheads="1"/>
          </p:cNvSpPr>
          <p:nvPr/>
        </p:nvSpPr>
        <p:spPr bwMode="auto">
          <a:xfrm>
            <a:off x="1732876" y="2636838"/>
            <a:ext cx="5622052" cy="3016210"/>
          </a:xfrm>
          <a:prstGeom prst="rect">
            <a:avLst/>
          </a:prstGeom>
          <a:noFill/>
          <a:ln w="9525" algn="ctr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pPr algn="l">
              <a:buClr>
                <a:schemeClr val="hlink"/>
              </a:buClr>
            </a:pPr>
            <a:endParaRPr lang="es-ES" sz="900" dirty="0">
              <a:effectLst/>
            </a:endParaRPr>
          </a:p>
          <a:p>
            <a:pPr algn="l">
              <a:buClr>
                <a:schemeClr val="hlink"/>
              </a:buClr>
              <a:buSzPct val="200000"/>
              <a:buFontTx/>
              <a:buChar char="•"/>
            </a:pPr>
            <a:r>
              <a:rPr lang="es-ES" sz="1800" dirty="0">
                <a:effectLst/>
              </a:rPr>
              <a:t>   </a:t>
            </a:r>
            <a:r>
              <a:rPr lang="es-ES" sz="2000" dirty="0">
                <a:effectLst/>
              </a:rPr>
              <a:t>Contracción y relajación de músculo liso</a:t>
            </a:r>
          </a:p>
          <a:p>
            <a:pPr algn="l">
              <a:buClr>
                <a:schemeClr val="hlink"/>
              </a:buClr>
              <a:buSzPct val="200000"/>
              <a:buFontTx/>
              <a:buChar char="•"/>
            </a:pPr>
            <a:endParaRPr lang="es-ES" sz="1800" dirty="0">
              <a:effectLst/>
            </a:endParaRPr>
          </a:p>
          <a:p>
            <a:pPr algn="l">
              <a:buClr>
                <a:schemeClr val="hlink"/>
              </a:buClr>
              <a:buSzPct val="200000"/>
              <a:buFontTx/>
              <a:buChar char="•"/>
            </a:pPr>
            <a:r>
              <a:rPr lang="es-ES" sz="1800" dirty="0">
                <a:effectLst/>
              </a:rPr>
              <a:t>   </a:t>
            </a:r>
            <a:r>
              <a:rPr lang="es-ES" sz="2000" dirty="0">
                <a:effectLst/>
              </a:rPr>
              <a:t>Secreción de enzimas</a:t>
            </a:r>
          </a:p>
          <a:p>
            <a:pPr algn="l">
              <a:buClr>
                <a:schemeClr val="hlink"/>
              </a:buClr>
              <a:buSzPct val="200000"/>
              <a:buFontTx/>
              <a:buChar char="•"/>
            </a:pPr>
            <a:endParaRPr lang="es-ES" sz="1800" dirty="0">
              <a:effectLst/>
            </a:endParaRPr>
          </a:p>
          <a:p>
            <a:pPr algn="l">
              <a:buClr>
                <a:schemeClr val="hlink"/>
              </a:buClr>
              <a:buSzPct val="200000"/>
              <a:buFontTx/>
              <a:buChar char="•"/>
            </a:pPr>
            <a:r>
              <a:rPr lang="es-ES" sz="1800" dirty="0">
                <a:effectLst/>
              </a:rPr>
              <a:t>   </a:t>
            </a:r>
            <a:r>
              <a:rPr lang="es-ES" sz="2000" dirty="0">
                <a:effectLst/>
              </a:rPr>
              <a:t>Secreción de fluidos y electrolitos</a:t>
            </a:r>
          </a:p>
          <a:p>
            <a:pPr algn="l">
              <a:buClr>
                <a:schemeClr val="hlink"/>
              </a:buClr>
              <a:buSzPct val="200000"/>
              <a:buFontTx/>
              <a:buChar char="•"/>
            </a:pPr>
            <a:endParaRPr lang="es-ES" sz="1800" dirty="0">
              <a:effectLst/>
            </a:endParaRPr>
          </a:p>
          <a:p>
            <a:pPr algn="l">
              <a:buClr>
                <a:schemeClr val="hlink"/>
              </a:buClr>
              <a:buSzPct val="200000"/>
              <a:buFontTx/>
              <a:buChar char="•"/>
            </a:pPr>
            <a:r>
              <a:rPr lang="es-ES" sz="1800" dirty="0">
                <a:effectLst/>
              </a:rPr>
              <a:t>   </a:t>
            </a:r>
            <a:r>
              <a:rPr lang="es-ES" sz="2000" dirty="0">
                <a:effectLst/>
              </a:rPr>
              <a:t>Efectos tróficos del tejido GI</a:t>
            </a:r>
          </a:p>
          <a:p>
            <a:pPr algn="l">
              <a:buClr>
                <a:schemeClr val="hlink"/>
              </a:buClr>
              <a:buSzPct val="200000"/>
              <a:buFontTx/>
              <a:buChar char="•"/>
            </a:pPr>
            <a:endParaRPr lang="es-ES" sz="1800" dirty="0">
              <a:effectLst/>
            </a:endParaRPr>
          </a:p>
          <a:p>
            <a:pPr algn="l">
              <a:buClr>
                <a:schemeClr val="hlink"/>
              </a:buClr>
              <a:buSzPct val="200000"/>
              <a:buFontTx/>
              <a:buChar char="•"/>
            </a:pPr>
            <a:r>
              <a:rPr lang="es-ES" sz="2000" dirty="0">
                <a:effectLst/>
              </a:rPr>
              <a:t>   Regulación de secreción de otros péptidos</a:t>
            </a:r>
          </a:p>
          <a:p>
            <a:pPr algn="l">
              <a:buClr>
                <a:schemeClr val="hlink"/>
              </a:buClr>
              <a:buSzPct val="200000"/>
            </a:pPr>
            <a:endParaRPr lang="es-ES" sz="900" dirty="0">
              <a:effectLst/>
            </a:endParaRPr>
          </a:p>
        </p:txBody>
      </p:sp>
      <p:sp>
        <p:nvSpPr>
          <p:cNvPr id="182277" name="Text Box 5"/>
          <p:cNvSpPr txBox="1">
            <a:spLocks noChangeArrowheads="1"/>
          </p:cNvSpPr>
          <p:nvPr/>
        </p:nvSpPr>
        <p:spPr bwMode="auto">
          <a:xfrm>
            <a:off x="684213" y="692150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5782635" y="479732"/>
            <a:ext cx="2954655" cy="338554"/>
          </a:xfrm>
          <a:prstGeom prst="rect">
            <a:avLst/>
          </a:prstGeom>
          <a:solidFill>
            <a:schemeClr val="accent5">
              <a:lumMod val="90000"/>
            </a:schemeClr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marL="457200" indent="-457200"/>
            <a:r>
              <a:rPr lang="es-ES" sz="1600" b="1" dirty="0" smtClean="0">
                <a:effectLst/>
              </a:rPr>
              <a:t>1. S</a:t>
            </a:r>
            <a:r>
              <a:rPr lang="es-ES" sz="1600" b="1" dirty="0">
                <a:effectLst/>
              </a:rPr>
              <a:t>. </a:t>
            </a:r>
            <a:r>
              <a:rPr lang="es-ES" sz="1600" b="1" dirty="0" smtClean="0">
                <a:effectLst/>
              </a:rPr>
              <a:t>ENDOCR. ENTÉRICO</a:t>
            </a:r>
            <a:endParaRPr lang="es-ES" sz="1600" b="1" dirty="0">
              <a:effectLst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6810159" y="922003"/>
            <a:ext cx="1927131" cy="400110"/>
          </a:xfrm>
          <a:prstGeom prst="rect">
            <a:avLst/>
          </a:prstGeom>
          <a:solidFill>
            <a:srgbClr val="A3D5D9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marL="457200" indent="-457200"/>
            <a:r>
              <a:rPr lang="es-ES" sz="2000" b="1">
                <a:effectLst/>
              </a:rPr>
              <a:t>PÉPTIDOS GI</a:t>
            </a: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6542006" y="6617490"/>
            <a:ext cx="2601994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r>
              <a:rPr lang="es-ES" sz="900" b="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0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182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27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Text Box 2"/>
          <p:cNvSpPr txBox="1">
            <a:spLocks noChangeArrowheads="1"/>
          </p:cNvSpPr>
          <p:nvPr/>
        </p:nvSpPr>
        <p:spPr bwMode="auto">
          <a:xfrm>
            <a:off x="1044575" y="1308100"/>
            <a:ext cx="2015257" cy="707886"/>
          </a:xfrm>
          <a:prstGeom prst="rect">
            <a:avLst/>
          </a:prstGeom>
          <a:solidFill>
            <a:srgbClr val="FFDCB9"/>
          </a:solidFill>
          <a:ln w="9525">
            <a:solidFill>
              <a:srgbClr val="FF66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algn="l"/>
            <a:r>
              <a:rPr lang="es-ES" sz="2000" b="1" dirty="0" smtClean="0">
                <a:effectLst/>
              </a:rPr>
              <a:t>* SECRECIÓN  </a:t>
            </a:r>
          </a:p>
          <a:p>
            <a:pPr algn="l"/>
            <a:r>
              <a:rPr lang="es-ES" sz="2000" b="1" dirty="0" smtClean="0">
                <a:effectLst/>
              </a:rPr>
              <a:t>  SALIVA</a:t>
            </a:r>
            <a:endParaRPr lang="es-ES" sz="2000" b="1" dirty="0">
              <a:effectLst/>
            </a:endParaRPr>
          </a:p>
        </p:txBody>
      </p:sp>
      <p:sp>
        <p:nvSpPr>
          <p:cNvPr id="186372" name="Text Box 4"/>
          <p:cNvSpPr txBox="1">
            <a:spLocks noChangeArrowheads="1"/>
          </p:cNvSpPr>
          <p:nvPr/>
        </p:nvSpPr>
        <p:spPr bwMode="auto">
          <a:xfrm>
            <a:off x="992407" y="2491821"/>
            <a:ext cx="2592908" cy="400110"/>
          </a:xfrm>
          <a:prstGeom prst="rect">
            <a:avLst/>
          </a:prstGeom>
          <a:solidFill>
            <a:srgbClr val="FFDCB9"/>
          </a:solidFill>
          <a:ln w="9525">
            <a:solidFill>
              <a:srgbClr val="FF66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algn="l"/>
            <a:r>
              <a:rPr lang="es-ES" sz="1800" b="1" dirty="0">
                <a:effectLst/>
              </a:rPr>
              <a:t>* </a:t>
            </a:r>
            <a:r>
              <a:rPr lang="es-ES" sz="2000" b="1" dirty="0">
                <a:effectLst/>
              </a:rPr>
              <a:t>PERISTALTISMO</a:t>
            </a:r>
          </a:p>
        </p:txBody>
      </p:sp>
      <p:sp>
        <p:nvSpPr>
          <p:cNvPr id="186373" name="Text Box 5"/>
          <p:cNvSpPr txBox="1">
            <a:spLocks noChangeArrowheads="1"/>
          </p:cNvSpPr>
          <p:nvPr/>
        </p:nvSpPr>
        <p:spPr bwMode="auto">
          <a:xfrm>
            <a:off x="988231" y="3350090"/>
            <a:ext cx="2787506" cy="400110"/>
          </a:xfrm>
          <a:prstGeom prst="rect">
            <a:avLst/>
          </a:prstGeom>
          <a:solidFill>
            <a:srgbClr val="FFDCB9"/>
          </a:solidFill>
          <a:ln w="9525">
            <a:solidFill>
              <a:srgbClr val="FF66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algn="l"/>
            <a:r>
              <a:rPr lang="es-ES" sz="2000" b="1" dirty="0" smtClean="0">
                <a:effectLst/>
              </a:rPr>
              <a:t>* CARDIOESPASMO</a:t>
            </a:r>
            <a:endParaRPr lang="es-ES" sz="2000" b="1" dirty="0">
              <a:effectLst/>
            </a:endParaRPr>
          </a:p>
        </p:txBody>
      </p:sp>
      <p:sp>
        <p:nvSpPr>
          <p:cNvPr id="186374" name="Text Box 6"/>
          <p:cNvSpPr txBox="1">
            <a:spLocks noChangeArrowheads="1"/>
          </p:cNvSpPr>
          <p:nvPr/>
        </p:nvSpPr>
        <p:spPr bwMode="auto">
          <a:xfrm>
            <a:off x="1003066" y="5035005"/>
            <a:ext cx="2566254" cy="400110"/>
          </a:xfrm>
          <a:prstGeom prst="rect">
            <a:avLst/>
          </a:prstGeom>
          <a:solidFill>
            <a:srgbClr val="FFDCB9"/>
          </a:solidFill>
          <a:ln w="9525">
            <a:solidFill>
              <a:srgbClr val="FF66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algn="l"/>
            <a:r>
              <a:rPr lang="es-ES" sz="2000" b="1" dirty="0">
                <a:effectLst/>
              </a:rPr>
              <a:t>* </a:t>
            </a:r>
            <a:r>
              <a:rPr lang="es-ES" sz="2000" b="1" dirty="0" smtClean="0">
                <a:effectLst/>
              </a:rPr>
              <a:t>ACT. </a:t>
            </a:r>
            <a:r>
              <a:rPr lang="es-ES" sz="2000" b="1" dirty="0">
                <a:effectLst/>
              </a:rPr>
              <a:t>GÁSTRICA</a:t>
            </a:r>
          </a:p>
        </p:txBody>
      </p:sp>
      <p:sp>
        <p:nvSpPr>
          <p:cNvPr id="186375" name="Text Box 7"/>
          <p:cNvSpPr txBox="1">
            <a:spLocks noChangeArrowheads="1"/>
          </p:cNvSpPr>
          <p:nvPr/>
        </p:nvSpPr>
        <p:spPr bwMode="auto">
          <a:xfrm>
            <a:off x="5464375" y="1402494"/>
            <a:ext cx="238078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1" dirty="0">
                <a:solidFill>
                  <a:srgbClr val="FF0000"/>
                </a:solidFill>
                <a:effectLst/>
              </a:rPr>
              <a:t>Sustancia P </a:t>
            </a:r>
            <a:r>
              <a:rPr lang="es-ES" sz="1600" b="1" dirty="0">
                <a:effectLst/>
              </a:rPr>
              <a:t>aumenta</a:t>
            </a:r>
          </a:p>
          <a:p>
            <a:pPr algn="l"/>
            <a:r>
              <a:rPr lang="es-ES" sz="1800" b="1" dirty="0">
                <a:solidFill>
                  <a:srgbClr val="FF0000"/>
                </a:solidFill>
                <a:effectLst/>
              </a:rPr>
              <a:t>VIP</a:t>
            </a:r>
            <a:r>
              <a:rPr lang="es-ES" sz="1600" b="1" dirty="0">
                <a:effectLst/>
              </a:rPr>
              <a:t> aumenta</a:t>
            </a:r>
          </a:p>
        </p:txBody>
      </p:sp>
      <p:sp>
        <p:nvSpPr>
          <p:cNvPr id="186376" name="Text Box 8"/>
          <p:cNvSpPr txBox="1">
            <a:spLocks noChangeArrowheads="1"/>
          </p:cNvSpPr>
          <p:nvPr/>
        </p:nvSpPr>
        <p:spPr bwMode="auto">
          <a:xfrm>
            <a:off x="6012874" y="2462980"/>
            <a:ext cx="231345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1" dirty="0">
                <a:solidFill>
                  <a:srgbClr val="FF0000"/>
                </a:solidFill>
                <a:effectLst/>
              </a:rPr>
              <a:t>Sustancia P </a:t>
            </a:r>
            <a:r>
              <a:rPr lang="es-ES" sz="1600" b="1" dirty="0">
                <a:effectLst/>
              </a:rPr>
              <a:t>contrae</a:t>
            </a:r>
          </a:p>
          <a:p>
            <a:pPr algn="l"/>
            <a:r>
              <a:rPr lang="es-ES" sz="1800" b="1" dirty="0">
                <a:solidFill>
                  <a:srgbClr val="0000CC"/>
                </a:solidFill>
                <a:effectLst/>
              </a:rPr>
              <a:t>VIP</a:t>
            </a:r>
            <a:r>
              <a:rPr lang="es-ES" sz="1600" b="1" dirty="0">
                <a:effectLst/>
              </a:rPr>
              <a:t> relaja</a:t>
            </a:r>
          </a:p>
        </p:txBody>
      </p:sp>
      <p:sp>
        <p:nvSpPr>
          <p:cNvPr id="186377" name="Text Box 9"/>
          <p:cNvSpPr txBox="1">
            <a:spLocks noChangeArrowheads="1"/>
          </p:cNvSpPr>
          <p:nvPr/>
        </p:nvSpPr>
        <p:spPr bwMode="auto">
          <a:xfrm>
            <a:off x="5538112" y="3786196"/>
            <a:ext cx="151717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" sz="1600" b="1" dirty="0" smtClean="0">
                <a:effectLst/>
              </a:rPr>
              <a:t>Ausencia</a:t>
            </a:r>
            <a:r>
              <a:rPr lang="es-ES" sz="1800" b="1" dirty="0" smtClean="0">
                <a:effectLst/>
              </a:rPr>
              <a:t> </a:t>
            </a:r>
            <a:r>
              <a:rPr lang="es-ES" sz="1600" b="1" dirty="0" smtClean="0">
                <a:solidFill>
                  <a:srgbClr val="0000CC"/>
                </a:solidFill>
                <a:effectLst/>
              </a:rPr>
              <a:t>VIP</a:t>
            </a:r>
            <a:endParaRPr lang="es-ES" sz="1800" b="1" dirty="0">
              <a:effectLst/>
            </a:endParaRPr>
          </a:p>
        </p:txBody>
      </p:sp>
      <p:sp>
        <p:nvSpPr>
          <p:cNvPr id="186379" name="Text Box 11"/>
          <p:cNvSpPr txBox="1">
            <a:spLocks noChangeArrowheads="1"/>
          </p:cNvSpPr>
          <p:nvPr/>
        </p:nvSpPr>
        <p:spPr bwMode="auto">
          <a:xfrm>
            <a:off x="5915737" y="4912619"/>
            <a:ext cx="1984839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 dirty="0" smtClean="0">
                <a:solidFill>
                  <a:srgbClr val="FF0000"/>
                </a:solidFill>
                <a:effectLst/>
              </a:rPr>
              <a:t>Gastrina</a:t>
            </a:r>
            <a:r>
              <a:rPr lang="es-ES" sz="1600" b="1" dirty="0" smtClean="0">
                <a:effectLst/>
              </a:rPr>
              <a:t> aumenta</a:t>
            </a:r>
            <a:endParaRPr lang="es-ES" sz="1600" b="1" dirty="0">
              <a:effectLst/>
            </a:endParaRPr>
          </a:p>
          <a:p>
            <a:pPr algn="l"/>
            <a:r>
              <a:rPr lang="es-ES" sz="1600" b="1" dirty="0">
                <a:solidFill>
                  <a:srgbClr val="FF0000"/>
                </a:solidFill>
                <a:effectLst/>
              </a:rPr>
              <a:t>Ghrelina</a:t>
            </a:r>
            <a:r>
              <a:rPr lang="es-ES" sz="1600" b="1" dirty="0">
                <a:effectLst/>
              </a:rPr>
              <a:t> aumenta </a:t>
            </a:r>
          </a:p>
          <a:p>
            <a:pPr algn="l"/>
            <a:r>
              <a:rPr lang="es-ES" sz="1600" b="1" dirty="0">
                <a:solidFill>
                  <a:srgbClr val="FF0000"/>
                </a:solidFill>
                <a:effectLst/>
              </a:rPr>
              <a:t>Motilina</a:t>
            </a:r>
            <a:r>
              <a:rPr lang="es-ES" sz="1600" b="1" dirty="0">
                <a:effectLst/>
              </a:rPr>
              <a:t> aumenta</a:t>
            </a:r>
          </a:p>
          <a:p>
            <a:pPr algn="l"/>
            <a:r>
              <a:rPr lang="es-ES" sz="1600" b="1" dirty="0" smtClean="0">
                <a:solidFill>
                  <a:srgbClr val="0000CC"/>
                </a:solidFill>
                <a:effectLst/>
              </a:rPr>
              <a:t>SIH</a:t>
            </a:r>
            <a:r>
              <a:rPr lang="es-ES" sz="1600" b="1" dirty="0" smtClean="0">
                <a:effectLst/>
              </a:rPr>
              <a:t> inhibe</a:t>
            </a:r>
            <a:endParaRPr lang="es-ES" sz="1600" b="1" dirty="0">
              <a:effectLst/>
            </a:endParaRPr>
          </a:p>
          <a:p>
            <a:pPr algn="l"/>
            <a:r>
              <a:rPr lang="es-ES" sz="1600" b="1" dirty="0" smtClean="0">
                <a:solidFill>
                  <a:srgbClr val="0000CC"/>
                </a:solidFill>
                <a:effectLst/>
              </a:rPr>
              <a:t>CCK</a:t>
            </a:r>
            <a:r>
              <a:rPr lang="es-ES" sz="1600" b="1" dirty="0" smtClean="0">
                <a:effectLst/>
              </a:rPr>
              <a:t> inhibe</a:t>
            </a:r>
            <a:endParaRPr lang="es-ES" sz="1600" b="1" dirty="0">
              <a:effectLst/>
            </a:endParaRPr>
          </a:p>
          <a:p>
            <a:pPr algn="l"/>
            <a:r>
              <a:rPr lang="es-ES" sz="1600" b="1" dirty="0" smtClean="0">
                <a:solidFill>
                  <a:srgbClr val="0000CC"/>
                </a:solidFill>
                <a:effectLst/>
              </a:rPr>
              <a:t>Secretina</a:t>
            </a:r>
            <a:r>
              <a:rPr lang="es-ES" sz="1600" b="1" dirty="0" smtClean="0">
                <a:effectLst/>
              </a:rPr>
              <a:t> inhibe</a:t>
            </a:r>
            <a:endParaRPr lang="es-ES" sz="1600" b="1" dirty="0">
              <a:effectLst/>
            </a:endParaRPr>
          </a:p>
        </p:txBody>
      </p:sp>
      <p:pic>
        <p:nvPicPr>
          <p:cNvPr id="186380" name="Picture 12" descr="img9"/>
          <p:cNvPicPr>
            <a:picLocks noChangeAspect="1" noChangeArrowheads="1"/>
          </p:cNvPicPr>
          <p:nvPr/>
        </p:nvPicPr>
        <p:blipFill>
          <a:blip r:embed="rId2" cstate="print">
            <a:lum bright="-18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831" t="31866" r="12608" b="29237"/>
          <a:stretch>
            <a:fillRect/>
          </a:stretch>
        </p:blipFill>
        <p:spPr bwMode="auto">
          <a:xfrm>
            <a:off x="3993338" y="2192678"/>
            <a:ext cx="1296213" cy="109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6381" name="Picture 13" descr="sialorre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7" y="1268413"/>
            <a:ext cx="1293614" cy="924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6382" name="Picture 14" descr="FIG1esf distal en pico de pajar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2558" y="3337924"/>
            <a:ext cx="1023045" cy="1366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6383" name="Picture 15" descr="img19"/>
          <p:cNvPicPr>
            <a:picLocks noChangeAspect="1" noChangeArrowheads="1"/>
          </p:cNvPicPr>
          <p:nvPr/>
        </p:nvPicPr>
        <p:blipFill>
          <a:blip r:embed="rId5" cstate="print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16" t="15062" r="31564" b="40919"/>
          <a:stretch>
            <a:fillRect/>
          </a:stretch>
        </p:blipFill>
        <p:spPr bwMode="auto">
          <a:xfrm>
            <a:off x="3807937" y="4768234"/>
            <a:ext cx="1869183" cy="1858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6388" name="AutoShape 20"/>
          <p:cNvSpPr>
            <a:spLocks noChangeArrowheads="1"/>
          </p:cNvSpPr>
          <p:nvPr/>
        </p:nvSpPr>
        <p:spPr bwMode="auto">
          <a:xfrm>
            <a:off x="5396363" y="2634483"/>
            <a:ext cx="649287" cy="287337"/>
          </a:xfrm>
          <a:prstGeom prst="rightArrow">
            <a:avLst>
              <a:gd name="adj1" fmla="val 50000"/>
              <a:gd name="adj2" fmla="val 56492"/>
            </a:avLst>
          </a:prstGeom>
          <a:solidFill>
            <a:schemeClr val="folHlink"/>
          </a:solidFill>
          <a:ln w="28575" algn="ctr">
            <a:solidFill>
              <a:schemeClr val="tx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6390" name="Text Box 22"/>
          <p:cNvSpPr txBox="1">
            <a:spLocks noChangeArrowheads="1"/>
          </p:cNvSpPr>
          <p:nvPr/>
        </p:nvSpPr>
        <p:spPr bwMode="auto">
          <a:xfrm>
            <a:off x="453243" y="367020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22" name="Rectangle 4"/>
          <p:cNvSpPr>
            <a:spLocks noChangeArrowheads="1"/>
          </p:cNvSpPr>
          <p:nvPr/>
        </p:nvSpPr>
        <p:spPr bwMode="auto">
          <a:xfrm>
            <a:off x="5795828" y="368297"/>
            <a:ext cx="2954655" cy="338554"/>
          </a:xfrm>
          <a:prstGeom prst="rect">
            <a:avLst/>
          </a:prstGeom>
          <a:solidFill>
            <a:schemeClr val="accent5">
              <a:lumMod val="90000"/>
            </a:schemeClr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marL="457200" indent="-457200"/>
            <a:r>
              <a:rPr lang="es-ES" sz="1600" b="1" dirty="0" smtClean="0">
                <a:effectLst/>
              </a:rPr>
              <a:t>1. S</a:t>
            </a:r>
            <a:r>
              <a:rPr lang="es-ES" sz="1600" b="1" dirty="0">
                <a:effectLst/>
              </a:rPr>
              <a:t>. </a:t>
            </a:r>
            <a:r>
              <a:rPr lang="es-ES" sz="1600" b="1" dirty="0" smtClean="0">
                <a:effectLst/>
              </a:rPr>
              <a:t>ENDOCR. ENTÉRICO</a:t>
            </a:r>
            <a:endParaRPr lang="es-ES" sz="1600" b="1" dirty="0">
              <a:effectLst/>
            </a:endParaRPr>
          </a:p>
        </p:txBody>
      </p:sp>
      <p:sp>
        <p:nvSpPr>
          <p:cNvPr id="18" name="Rectangle 3"/>
          <p:cNvSpPr>
            <a:spLocks noChangeArrowheads="1"/>
          </p:cNvSpPr>
          <p:nvPr/>
        </p:nvSpPr>
        <p:spPr bwMode="auto">
          <a:xfrm>
            <a:off x="7169601" y="759768"/>
            <a:ext cx="1580882" cy="338554"/>
          </a:xfrm>
          <a:prstGeom prst="rect">
            <a:avLst/>
          </a:prstGeom>
          <a:solidFill>
            <a:srgbClr val="A3D5D9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marL="457200" indent="-457200"/>
            <a:r>
              <a:rPr lang="es-ES" sz="1600" b="1">
                <a:effectLst/>
              </a:rPr>
              <a:t>PÉPTIDOS GI</a:t>
            </a:r>
          </a:p>
        </p:txBody>
      </p:sp>
      <p:sp>
        <p:nvSpPr>
          <p:cNvPr id="19" name="Text Box 8"/>
          <p:cNvSpPr txBox="1">
            <a:spLocks noChangeArrowheads="1"/>
          </p:cNvSpPr>
          <p:nvPr/>
        </p:nvSpPr>
        <p:spPr bwMode="auto">
          <a:xfrm>
            <a:off x="0" y="6604504"/>
            <a:ext cx="2601994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r>
              <a:rPr lang="es-ES" sz="900" b="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0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6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86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8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86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86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6370" grpId="0" animBg="1"/>
      <p:bldP spid="186372" grpId="0" animBg="1"/>
      <p:bldP spid="186373" grpId="0" animBg="1"/>
      <p:bldP spid="186374" grpId="0" animBg="1"/>
      <p:bldP spid="186375" grpId="0"/>
      <p:bldP spid="186376" grpId="0"/>
      <p:bldP spid="186377" grpId="0"/>
      <p:bldP spid="186379" grpId="0"/>
      <p:bldP spid="18638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892420" y="1690062"/>
            <a:ext cx="5359160" cy="347787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4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 paciente </a:t>
            </a:r>
          </a:p>
          <a:p>
            <a:pPr algn="ctr"/>
            <a:r>
              <a:rPr lang="es-VE" sz="4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es-VE" sz="4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iempre va primero </a:t>
            </a:r>
          </a:p>
          <a:p>
            <a:pPr algn="ctr"/>
            <a:r>
              <a:rPr lang="es-VE" sz="4400" dirty="0" smtClean="0"/>
              <a:t>a</a:t>
            </a:r>
            <a:r>
              <a:rPr lang="es-VE" sz="4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ún por encima de</a:t>
            </a:r>
          </a:p>
          <a:p>
            <a:pPr algn="ctr"/>
            <a:r>
              <a:rPr lang="es-VE" sz="4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nuestros propios </a:t>
            </a:r>
          </a:p>
          <a:p>
            <a:pPr algn="ctr"/>
            <a:r>
              <a:rPr lang="es-VE" sz="4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intereses</a:t>
            </a:r>
            <a:endParaRPr lang="es-VE" sz="44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6444208" y="6510536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r>
              <a:rPr lang="es-ES" sz="900" b="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0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  <p:extLst>
      <p:ext uri="{BB962C8B-B14F-4D97-AF65-F5344CB8AC3E}">
        <p14:creationId xmlns:p14="http://schemas.microsoft.com/office/powerpoint/2010/main" val="404599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Rectangle 2"/>
          <p:cNvSpPr>
            <a:spLocks noChangeArrowheads="1"/>
          </p:cNvSpPr>
          <p:nvPr/>
        </p:nvSpPr>
        <p:spPr bwMode="auto">
          <a:xfrm>
            <a:off x="5652120" y="449193"/>
            <a:ext cx="2937021" cy="584775"/>
          </a:xfrm>
          <a:prstGeom prst="rect">
            <a:avLst/>
          </a:prstGeom>
          <a:solidFill>
            <a:srgbClr val="A3D5D9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marL="457200" indent="-457200"/>
            <a:r>
              <a:rPr lang="es-ES" sz="1600" b="1">
                <a:effectLst/>
              </a:rPr>
              <a:t>OTRAS FORMAS DE </a:t>
            </a:r>
          </a:p>
          <a:p>
            <a:pPr marL="457200" indent="-457200"/>
            <a:r>
              <a:rPr lang="es-ES" sz="1600" b="1">
                <a:effectLst/>
              </a:rPr>
              <a:t>COMUNICACIÓN CELULAR</a:t>
            </a:r>
          </a:p>
        </p:txBody>
      </p:sp>
      <p:sp>
        <p:nvSpPr>
          <p:cNvPr id="188419" name="Text Box 3"/>
          <p:cNvSpPr txBox="1">
            <a:spLocks noChangeArrowheads="1"/>
          </p:cNvSpPr>
          <p:nvPr/>
        </p:nvSpPr>
        <p:spPr bwMode="auto">
          <a:xfrm>
            <a:off x="2701925" y="1628775"/>
            <a:ext cx="3738563" cy="850900"/>
          </a:xfrm>
          <a:prstGeom prst="rect">
            <a:avLst/>
          </a:prstGeom>
          <a:solidFill>
            <a:srgbClr val="9ED1D6"/>
          </a:solidFill>
          <a:ln w="28575" algn="ctr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ES" sz="2400" dirty="0">
                <a:effectLst/>
              </a:rPr>
              <a:t>Mensajeros </a:t>
            </a:r>
            <a:r>
              <a:rPr lang="es-ES" sz="2400" b="1" dirty="0">
                <a:effectLst/>
              </a:rPr>
              <a:t>peptídicos</a:t>
            </a:r>
            <a:r>
              <a:rPr lang="es-ES" sz="2400" dirty="0">
                <a:effectLst/>
              </a:rPr>
              <a:t> y </a:t>
            </a:r>
          </a:p>
          <a:p>
            <a:r>
              <a:rPr lang="es-ES" sz="2400" b="1" dirty="0">
                <a:effectLst/>
              </a:rPr>
              <a:t>NO peptídicos</a:t>
            </a:r>
          </a:p>
        </p:txBody>
      </p:sp>
      <p:sp>
        <p:nvSpPr>
          <p:cNvPr id="188420" name="Text Box 4"/>
          <p:cNvSpPr txBox="1">
            <a:spLocks noChangeArrowheads="1"/>
          </p:cNvSpPr>
          <p:nvPr/>
        </p:nvSpPr>
        <p:spPr bwMode="auto">
          <a:xfrm>
            <a:off x="2277950" y="2708920"/>
            <a:ext cx="4586512" cy="3323987"/>
          </a:xfrm>
          <a:prstGeom prst="rect">
            <a:avLst/>
          </a:prstGeom>
          <a:noFill/>
          <a:ln w="38100" algn="ctr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endParaRPr lang="es-ES" sz="10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/>
            <a:r>
              <a:rPr lang="es-ES" sz="20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Endocrina:</a:t>
            </a:r>
            <a:r>
              <a:rPr lang="es-ES" sz="1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Gastrina, CCK</a:t>
            </a:r>
          </a:p>
          <a:p>
            <a:pPr algn="l"/>
            <a:endParaRPr lang="es-ES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/>
            <a:r>
              <a:rPr lang="es-ES" sz="2000" b="1" dirty="0" err="1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Paracrina</a:t>
            </a:r>
            <a:r>
              <a:rPr lang="es-ES" sz="2000" b="1" dirty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  <a:r>
              <a:rPr lang="es-ES" sz="1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SIH</a:t>
            </a: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 Histamina</a:t>
            </a:r>
          </a:p>
          <a:p>
            <a:pPr algn="l"/>
            <a:endParaRPr lang="es-ES" sz="18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/>
            <a:r>
              <a:rPr lang="es-ES" sz="2000" b="1" dirty="0" err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Neurocrina</a:t>
            </a:r>
            <a:r>
              <a:rPr lang="es-ES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  <a:r>
              <a:rPr lang="es-ES" sz="1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sz="1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ACh</a:t>
            </a: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 NE, </a:t>
            </a:r>
            <a:r>
              <a:rPr lang="es-ES" sz="1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VIP</a:t>
            </a: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 NO</a:t>
            </a:r>
          </a:p>
          <a:p>
            <a:pPr algn="l"/>
            <a:endParaRPr lang="es-ES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/>
            <a:r>
              <a:rPr lang="es-ES" sz="2000" b="1" dirty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Inmune:</a:t>
            </a:r>
            <a:r>
              <a:rPr lang="es-ES" sz="1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sz="1800" b="1" dirty="0" err="1">
                <a:effectLst/>
              </a:rPr>
              <a:t>IgA</a:t>
            </a:r>
            <a:r>
              <a:rPr lang="es-ES" sz="1800" b="1" dirty="0">
                <a:effectLst/>
              </a:rPr>
              <a:t>, </a:t>
            </a:r>
            <a:r>
              <a:rPr lang="es-ES" sz="1800" b="1" dirty="0" err="1">
                <a:effectLst/>
              </a:rPr>
              <a:t>IgE</a:t>
            </a:r>
            <a:endParaRPr lang="es-ES" sz="1800" b="1" dirty="0">
              <a:effectLst/>
            </a:endParaRPr>
          </a:p>
          <a:p>
            <a:pPr algn="l"/>
            <a:endParaRPr lang="es-ES" sz="18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/>
            <a:r>
              <a:rPr lang="es-ES" sz="2000" b="1" dirty="0" err="1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Yuxtacrina</a:t>
            </a:r>
            <a:r>
              <a:rPr lang="es-ES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  <a:r>
              <a:rPr lang="es-ES" sz="1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factores de crecimiento, </a:t>
            </a:r>
          </a:p>
          <a:p>
            <a:pPr algn="l"/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</a:t>
            </a:r>
            <a:r>
              <a:rPr lang="es-ES" sz="1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citoquinas CK</a:t>
            </a:r>
          </a:p>
          <a:p>
            <a:pPr algn="l"/>
            <a:endParaRPr lang="es-ES" sz="10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88423" name="Text Box 7"/>
          <p:cNvSpPr txBox="1">
            <a:spLocks noChangeArrowheads="1"/>
          </p:cNvSpPr>
          <p:nvPr/>
        </p:nvSpPr>
        <p:spPr bwMode="auto">
          <a:xfrm>
            <a:off x="611560" y="449193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6542006" y="6617490"/>
            <a:ext cx="2601994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r>
              <a:rPr lang="es-ES" sz="900" b="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0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ChangeArrowheads="1"/>
          </p:cNvSpPr>
          <p:nvPr/>
        </p:nvSpPr>
        <p:spPr bwMode="auto">
          <a:xfrm>
            <a:off x="971550" y="1348790"/>
            <a:ext cx="7272338" cy="577850"/>
          </a:xfrm>
          <a:prstGeom prst="rect">
            <a:avLst/>
          </a:prstGeom>
          <a:solidFill>
            <a:srgbClr val="FDDFD3"/>
          </a:solidFill>
          <a:ln w="28575" algn="ctr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r>
              <a:rPr lang="es-ES_tradnl" sz="2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PRINCIPALES REGULADORES </a:t>
            </a:r>
            <a:r>
              <a:rPr lang="es-ES_tradnl" sz="20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NEUROHUMORALES</a:t>
            </a:r>
            <a:endParaRPr lang="es-ES_tradnl" sz="20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90467" name="Rectangle 3"/>
          <p:cNvSpPr>
            <a:spLocks noChangeArrowheads="1"/>
          </p:cNvSpPr>
          <p:nvPr/>
        </p:nvSpPr>
        <p:spPr bwMode="auto">
          <a:xfrm>
            <a:off x="3851275" y="2565400"/>
            <a:ext cx="4319588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0468" name="Rectangle 4"/>
          <p:cNvSpPr>
            <a:spLocks noChangeArrowheads="1"/>
          </p:cNvSpPr>
          <p:nvPr/>
        </p:nvSpPr>
        <p:spPr bwMode="auto">
          <a:xfrm>
            <a:off x="2554288" y="2492375"/>
            <a:ext cx="1584325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0469" name="Rectangle 5"/>
          <p:cNvSpPr>
            <a:spLocks noChangeArrowheads="1"/>
          </p:cNvSpPr>
          <p:nvPr/>
        </p:nvSpPr>
        <p:spPr bwMode="auto">
          <a:xfrm>
            <a:off x="969963" y="2060575"/>
            <a:ext cx="7273925" cy="504825"/>
          </a:xfrm>
          <a:prstGeom prst="rect">
            <a:avLst/>
          </a:prstGeom>
          <a:solidFill>
            <a:srgbClr val="FDDFD3"/>
          </a:solidFill>
          <a:ln w="28575" algn="ctr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l"/>
            <a:r>
              <a:rPr lang="es-ES_tradnl" sz="18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ENDOCRINO</a:t>
            </a:r>
            <a:r>
              <a:rPr lang="es-ES_tradnl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_tradnl" sz="16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_tradnl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NEUROCRINO</a:t>
            </a:r>
            <a:r>
              <a:rPr lang="es-ES_tradnl" sz="16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</a:t>
            </a:r>
            <a:r>
              <a:rPr lang="es-ES_tradnl" sz="1800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PARACRINO</a:t>
            </a:r>
            <a:r>
              <a:rPr lang="es-ES_tradnl" sz="16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</a:t>
            </a:r>
            <a:r>
              <a:rPr lang="es-ES_tradnl" sz="18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INMUNE/YUXTACR</a:t>
            </a:r>
            <a:endParaRPr lang="es-ES_tradnl" sz="1800" b="1" dirty="0">
              <a:solidFill>
                <a:srgbClr val="FF99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90470" name="Oval 6"/>
          <p:cNvSpPr>
            <a:spLocks noChangeArrowheads="1"/>
          </p:cNvSpPr>
          <p:nvPr/>
        </p:nvSpPr>
        <p:spPr bwMode="auto">
          <a:xfrm>
            <a:off x="6156176" y="2781300"/>
            <a:ext cx="1584325" cy="2447925"/>
          </a:xfrm>
          <a:prstGeom prst="ellipse">
            <a:avLst/>
          </a:prstGeom>
          <a:noFill/>
          <a:ln w="28575" algn="ctr">
            <a:solidFill>
              <a:srgbClr val="FF742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0471" name="Oval 7"/>
          <p:cNvSpPr>
            <a:spLocks noChangeArrowheads="1"/>
          </p:cNvSpPr>
          <p:nvPr/>
        </p:nvSpPr>
        <p:spPr bwMode="auto">
          <a:xfrm>
            <a:off x="2771800" y="2852738"/>
            <a:ext cx="1295400" cy="2735262"/>
          </a:xfrm>
          <a:prstGeom prst="ellipse">
            <a:avLst/>
          </a:prstGeom>
          <a:noFill/>
          <a:ln w="28575" algn="ctr">
            <a:solidFill>
              <a:schemeClr val="accent2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0473" name="Oval 9"/>
          <p:cNvSpPr>
            <a:spLocks noChangeArrowheads="1"/>
          </p:cNvSpPr>
          <p:nvPr/>
        </p:nvSpPr>
        <p:spPr bwMode="auto">
          <a:xfrm>
            <a:off x="4427984" y="2708275"/>
            <a:ext cx="1441450" cy="1871663"/>
          </a:xfrm>
          <a:prstGeom prst="ellipse">
            <a:avLst/>
          </a:prstGeom>
          <a:noFill/>
          <a:ln w="28575" algn="ctr">
            <a:solidFill>
              <a:srgbClr val="0099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0474" name="Oval 10"/>
          <p:cNvSpPr>
            <a:spLocks noChangeArrowheads="1"/>
          </p:cNvSpPr>
          <p:nvPr/>
        </p:nvSpPr>
        <p:spPr bwMode="auto">
          <a:xfrm>
            <a:off x="1116013" y="2779713"/>
            <a:ext cx="1368425" cy="2160587"/>
          </a:xfrm>
          <a:prstGeom prst="ellipse">
            <a:avLst/>
          </a:prstGeom>
          <a:noFill/>
          <a:ln w="28575" algn="ctr">
            <a:solidFill>
              <a:srgbClr val="CC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0476" name="Text Box 12"/>
          <p:cNvSpPr txBox="1">
            <a:spLocks noChangeArrowheads="1"/>
          </p:cNvSpPr>
          <p:nvPr/>
        </p:nvSpPr>
        <p:spPr bwMode="auto">
          <a:xfrm>
            <a:off x="1187450" y="2997200"/>
            <a:ext cx="1249363" cy="158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400" b="1">
                <a:effectLst/>
              </a:rPr>
              <a:t>GASTRINA</a:t>
            </a:r>
          </a:p>
          <a:p>
            <a:endParaRPr lang="es-ES_tradnl" sz="1400" b="1">
              <a:effectLst/>
            </a:endParaRPr>
          </a:p>
          <a:p>
            <a:r>
              <a:rPr lang="es-ES_tradnl" sz="1400" b="1">
                <a:effectLst/>
              </a:rPr>
              <a:t>CCK</a:t>
            </a:r>
          </a:p>
          <a:p>
            <a:endParaRPr lang="es-ES_tradnl" sz="1400" b="1">
              <a:effectLst/>
            </a:endParaRPr>
          </a:p>
          <a:p>
            <a:r>
              <a:rPr lang="es-ES_tradnl" sz="1400" b="1">
                <a:effectLst/>
              </a:rPr>
              <a:t>MOTILINA</a:t>
            </a:r>
          </a:p>
          <a:p>
            <a:endParaRPr lang="es-ES_tradnl" sz="1400" b="1">
              <a:effectLst/>
            </a:endParaRPr>
          </a:p>
          <a:p>
            <a:r>
              <a:rPr lang="es-ES_tradnl" sz="1400" b="1">
                <a:effectLst/>
              </a:rPr>
              <a:t>SECRETINA</a:t>
            </a:r>
          </a:p>
        </p:txBody>
      </p:sp>
      <p:sp>
        <p:nvSpPr>
          <p:cNvPr id="190477" name="Text Box 13"/>
          <p:cNvSpPr txBox="1">
            <a:spLocks noChangeArrowheads="1"/>
          </p:cNvSpPr>
          <p:nvPr/>
        </p:nvSpPr>
        <p:spPr bwMode="auto">
          <a:xfrm>
            <a:off x="2984016" y="2952750"/>
            <a:ext cx="918841" cy="2800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b="1" dirty="0" err="1">
                <a:effectLst/>
              </a:rPr>
              <a:t>ACh</a:t>
            </a:r>
            <a:endParaRPr lang="es-ES_tradnl" sz="1600" b="1" dirty="0">
              <a:effectLst/>
            </a:endParaRPr>
          </a:p>
          <a:p>
            <a:r>
              <a:rPr lang="es-ES_tradnl" sz="1600" b="1" dirty="0">
                <a:effectLst/>
              </a:rPr>
              <a:t>VIP</a:t>
            </a:r>
          </a:p>
          <a:p>
            <a:r>
              <a:rPr lang="es-ES_tradnl" sz="1600" b="1" dirty="0" err="1">
                <a:effectLst/>
              </a:rPr>
              <a:t>Sust</a:t>
            </a:r>
            <a:r>
              <a:rPr lang="es-ES_tradnl" sz="1600" b="1" dirty="0">
                <a:effectLst/>
              </a:rPr>
              <a:t>. P</a:t>
            </a:r>
          </a:p>
          <a:p>
            <a:r>
              <a:rPr lang="es-ES_tradnl" sz="1600" b="1" dirty="0">
                <a:effectLst/>
              </a:rPr>
              <a:t>NO</a:t>
            </a:r>
          </a:p>
          <a:p>
            <a:r>
              <a:rPr lang="es-ES_tradnl" sz="1600" b="1" dirty="0">
                <a:effectLst/>
              </a:rPr>
              <a:t>CCK</a:t>
            </a:r>
          </a:p>
          <a:p>
            <a:endParaRPr lang="es-ES_tradnl" sz="1600" b="1" dirty="0">
              <a:effectLst/>
            </a:endParaRPr>
          </a:p>
          <a:p>
            <a:r>
              <a:rPr lang="es-ES_tradnl" sz="1600" b="1" dirty="0">
                <a:effectLst/>
              </a:rPr>
              <a:t>5-HT</a:t>
            </a:r>
          </a:p>
          <a:p>
            <a:r>
              <a:rPr lang="es-ES_tradnl" sz="1600" b="1" dirty="0">
                <a:effectLst/>
              </a:rPr>
              <a:t>CGRP*</a:t>
            </a:r>
          </a:p>
          <a:p>
            <a:endParaRPr lang="es-ES_tradnl" sz="1600" b="1" dirty="0" smtClean="0">
              <a:effectLst/>
            </a:endParaRPr>
          </a:p>
          <a:p>
            <a:r>
              <a:rPr lang="es-ES_tradnl" sz="1600" b="1" dirty="0" smtClean="0">
                <a:effectLst/>
              </a:rPr>
              <a:t>SIH</a:t>
            </a:r>
            <a:r>
              <a:rPr lang="es-ES_tradnl" sz="1600" b="1" dirty="0" smtClean="0">
                <a:solidFill>
                  <a:srgbClr val="00B0F0"/>
                </a:solidFill>
                <a:effectLst/>
              </a:rPr>
              <a:t>*</a:t>
            </a:r>
            <a:endParaRPr lang="es-ES_tradnl" sz="1600" b="1" dirty="0">
              <a:solidFill>
                <a:srgbClr val="00B0F0"/>
              </a:solidFill>
              <a:effectLst/>
            </a:endParaRPr>
          </a:p>
          <a:p>
            <a:endParaRPr lang="es-ES_tradnl" sz="1600" b="1" dirty="0">
              <a:effectLst/>
            </a:endParaRPr>
          </a:p>
        </p:txBody>
      </p:sp>
      <p:sp>
        <p:nvSpPr>
          <p:cNvPr id="190478" name="Text Box 14"/>
          <p:cNvSpPr txBox="1">
            <a:spLocks noChangeArrowheads="1"/>
          </p:cNvSpPr>
          <p:nvPr/>
        </p:nvSpPr>
        <p:spPr bwMode="auto">
          <a:xfrm>
            <a:off x="4494169" y="2997200"/>
            <a:ext cx="1335622" cy="1528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400" b="1" dirty="0">
                <a:effectLst/>
              </a:rPr>
              <a:t>HISTAMINA</a:t>
            </a:r>
          </a:p>
          <a:p>
            <a:endParaRPr lang="es-ES_tradnl" sz="1400" b="1" dirty="0">
              <a:effectLst/>
            </a:endParaRPr>
          </a:p>
          <a:p>
            <a:r>
              <a:rPr lang="es-ES_tradnl" sz="1400" b="1" dirty="0">
                <a:effectLst/>
              </a:rPr>
              <a:t>PG</a:t>
            </a:r>
            <a:r>
              <a:rPr lang="es-ES_tradnl" sz="1400" b="1" baseline="-25000" dirty="0">
                <a:effectLst/>
              </a:rPr>
              <a:t>S</a:t>
            </a:r>
          </a:p>
          <a:p>
            <a:endParaRPr lang="es-ES_tradnl" sz="1400" b="1" baseline="-25000" dirty="0">
              <a:effectLst/>
            </a:endParaRPr>
          </a:p>
          <a:p>
            <a:r>
              <a:rPr lang="es-ES_tradnl" sz="1400" b="1" dirty="0" smtClean="0">
                <a:effectLst/>
              </a:rPr>
              <a:t>SIH</a:t>
            </a:r>
            <a:r>
              <a:rPr lang="es-ES_tradnl" sz="1400" b="1" dirty="0" smtClean="0">
                <a:solidFill>
                  <a:srgbClr val="0070C0"/>
                </a:solidFill>
                <a:effectLst/>
              </a:rPr>
              <a:t>*</a:t>
            </a:r>
            <a:endParaRPr lang="es-ES_tradnl" sz="1400" b="1" dirty="0">
              <a:solidFill>
                <a:srgbClr val="0070C0"/>
              </a:solidFill>
              <a:effectLst/>
            </a:endParaRPr>
          </a:p>
          <a:p>
            <a:endParaRPr lang="es-ES_tradnl" sz="1400" b="1" dirty="0">
              <a:effectLst/>
            </a:endParaRPr>
          </a:p>
          <a:p>
            <a:r>
              <a:rPr lang="es-ES_tradnl" sz="1400" b="1" dirty="0">
                <a:effectLst/>
              </a:rPr>
              <a:t>5-HT</a:t>
            </a:r>
          </a:p>
        </p:txBody>
      </p:sp>
      <p:sp>
        <p:nvSpPr>
          <p:cNvPr id="190479" name="Text Box 15"/>
          <p:cNvSpPr txBox="1">
            <a:spLocks noChangeArrowheads="1"/>
          </p:cNvSpPr>
          <p:nvPr/>
        </p:nvSpPr>
        <p:spPr bwMode="auto">
          <a:xfrm>
            <a:off x="6242217" y="3068638"/>
            <a:ext cx="1451038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400" b="1" dirty="0">
                <a:effectLst/>
              </a:rPr>
              <a:t>HISTAMINA</a:t>
            </a:r>
          </a:p>
          <a:p>
            <a:r>
              <a:rPr lang="es-ES_tradnl" sz="1400" b="1" dirty="0" smtClean="0">
                <a:effectLst/>
              </a:rPr>
              <a:t>CITOQUINAS</a:t>
            </a:r>
            <a:endParaRPr lang="es-ES_tradnl" sz="1400" b="1" baseline="-25000" dirty="0">
              <a:effectLst/>
            </a:endParaRPr>
          </a:p>
          <a:p>
            <a:endParaRPr lang="es-ES_tradnl" sz="1400" b="1" dirty="0">
              <a:effectLst/>
            </a:endParaRPr>
          </a:p>
          <a:p>
            <a:r>
              <a:rPr lang="es-ES_tradnl" sz="1400" b="1" dirty="0">
                <a:effectLst/>
              </a:rPr>
              <a:t>ESPECIES </a:t>
            </a:r>
          </a:p>
          <a:p>
            <a:r>
              <a:rPr lang="es-ES_tradnl" sz="1400" b="1" dirty="0">
                <a:effectLst/>
              </a:rPr>
              <a:t>OXÍGENO</a:t>
            </a:r>
          </a:p>
          <a:p>
            <a:r>
              <a:rPr lang="es-ES_tradnl" sz="1400" b="1" dirty="0">
                <a:effectLst/>
              </a:rPr>
              <a:t>REACTIVAS</a:t>
            </a:r>
          </a:p>
          <a:p>
            <a:endParaRPr lang="es-ES_tradnl" sz="1400" b="1" dirty="0">
              <a:effectLst/>
            </a:endParaRPr>
          </a:p>
          <a:p>
            <a:r>
              <a:rPr lang="es-ES_tradnl" sz="1400" b="1" dirty="0">
                <a:effectLst/>
              </a:rPr>
              <a:t>ADENOSINA</a:t>
            </a:r>
          </a:p>
        </p:txBody>
      </p:sp>
      <p:sp>
        <p:nvSpPr>
          <p:cNvPr id="190480" name="Rectangle 16"/>
          <p:cNvSpPr>
            <a:spLocks noChangeArrowheads="1"/>
          </p:cNvSpPr>
          <p:nvPr/>
        </p:nvSpPr>
        <p:spPr bwMode="auto">
          <a:xfrm>
            <a:off x="969963" y="2565400"/>
            <a:ext cx="7273925" cy="3311525"/>
          </a:xfrm>
          <a:prstGeom prst="rect">
            <a:avLst/>
          </a:prstGeom>
          <a:noFill/>
          <a:ln w="28575" algn="ctr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0482" name="Text Box 18"/>
          <p:cNvSpPr txBox="1">
            <a:spLocks noChangeArrowheads="1"/>
          </p:cNvSpPr>
          <p:nvPr/>
        </p:nvSpPr>
        <p:spPr bwMode="auto">
          <a:xfrm>
            <a:off x="395288" y="476250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926936" y="5932144"/>
            <a:ext cx="40254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s-VE" dirty="0" smtClean="0"/>
              <a:t>*péptido relacionado con el gen de la calcitonina</a:t>
            </a:r>
          </a:p>
          <a:p>
            <a:pPr algn="l"/>
            <a:r>
              <a:rPr lang="es-VE" dirty="0" smtClean="0">
                <a:solidFill>
                  <a:srgbClr val="0070C0"/>
                </a:solidFill>
              </a:rPr>
              <a:t>*</a:t>
            </a:r>
            <a:r>
              <a:rPr lang="es-VE" dirty="0" smtClean="0"/>
              <a:t>somatostatina (</a:t>
            </a:r>
            <a:r>
              <a:rPr lang="es-VE" dirty="0" err="1" smtClean="0"/>
              <a:t>horm</a:t>
            </a:r>
            <a:r>
              <a:rPr lang="es-VE" dirty="0" smtClean="0"/>
              <a:t>. inhibidora de la </a:t>
            </a:r>
            <a:r>
              <a:rPr lang="es-VE" dirty="0" err="1" smtClean="0"/>
              <a:t>somatotropina</a:t>
            </a:r>
            <a:r>
              <a:rPr lang="es-VE" dirty="0"/>
              <a:t>)</a:t>
            </a:r>
            <a:endParaRPr lang="es-VE" dirty="0">
              <a:solidFill>
                <a:srgbClr val="0070C0"/>
              </a:solidFill>
            </a:endParaRPr>
          </a:p>
        </p:txBody>
      </p:sp>
      <p:sp>
        <p:nvSpPr>
          <p:cNvPr id="20" name="Rectangle 4"/>
          <p:cNvSpPr>
            <a:spLocks noChangeArrowheads="1"/>
          </p:cNvSpPr>
          <p:nvPr/>
        </p:nvSpPr>
        <p:spPr bwMode="auto">
          <a:xfrm>
            <a:off x="5652120" y="509757"/>
            <a:ext cx="2954655" cy="338554"/>
          </a:xfrm>
          <a:prstGeom prst="rect">
            <a:avLst/>
          </a:prstGeom>
          <a:solidFill>
            <a:schemeClr val="accent5">
              <a:lumMod val="90000"/>
            </a:schemeClr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marL="457200" indent="-457200"/>
            <a:r>
              <a:rPr lang="es-ES" sz="1600" b="1" dirty="0" smtClean="0">
                <a:effectLst/>
              </a:rPr>
              <a:t>1. S</a:t>
            </a:r>
            <a:r>
              <a:rPr lang="es-ES" sz="1600" b="1" dirty="0">
                <a:effectLst/>
              </a:rPr>
              <a:t>. </a:t>
            </a:r>
            <a:r>
              <a:rPr lang="es-ES" sz="1600" b="1" dirty="0" smtClean="0">
                <a:effectLst/>
              </a:rPr>
              <a:t>ENDOCR. ENTÉRICO</a:t>
            </a:r>
            <a:endParaRPr lang="es-ES" sz="1600" b="1" dirty="0">
              <a:effectLst/>
            </a:endParaRPr>
          </a:p>
        </p:txBody>
      </p:sp>
      <p:sp>
        <p:nvSpPr>
          <p:cNvPr id="19" name="Text Box 8"/>
          <p:cNvSpPr txBox="1">
            <a:spLocks noChangeArrowheads="1"/>
          </p:cNvSpPr>
          <p:nvPr/>
        </p:nvSpPr>
        <p:spPr bwMode="auto">
          <a:xfrm>
            <a:off x="6542006" y="6617490"/>
            <a:ext cx="2601994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r>
              <a:rPr lang="es-ES" sz="900" b="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0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0469" grpId="0" animBg="1"/>
      <p:bldP spid="190470" grpId="0" animBg="1"/>
      <p:bldP spid="190471" grpId="0" animBg="1"/>
      <p:bldP spid="190473" grpId="0" animBg="1"/>
      <p:bldP spid="190474" grpId="0" animBg="1"/>
      <p:bldP spid="190476" grpId="0"/>
      <p:bldP spid="190477" grpId="0"/>
      <p:bldP spid="190478" grpId="0"/>
      <p:bldP spid="19047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Text Box 2"/>
          <p:cNvSpPr txBox="1">
            <a:spLocks noChangeArrowheads="1"/>
          </p:cNvSpPr>
          <p:nvPr/>
        </p:nvSpPr>
        <p:spPr bwMode="auto">
          <a:xfrm>
            <a:off x="1691680" y="1125538"/>
            <a:ext cx="4333875" cy="5221287"/>
          </a:xfrm>
          <a:prstGeom prst="rect">
            <a:avLst/>
          </a:prstGeom>
          <a:solidFill>
            <a:srgbClr val="E4F3F4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63500"/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s-ES" sz="1000" dirty="0">
              <a:effectLst/>
              <a:latin typeface="Comic Sans MS" pitchFamily="66" charset="0"/>
            </a:endParaRPr>
          </a:p>
          <a:p>
            <a:pPr>
              <a:buFontTx/>
              <a:buAutoNum type="arabicPeriod"/>
            </a:pPr>
            <a:r>
              <a:rPr lang="es-ES" sz="2000" b="1" dirty="0" err="1">
                <a:solidFill>
                  <a:srgbClr val="EE753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Flia</a:t>
            </a:r>
            <a:r>
              <a:rPr lang="es-ES" sz="2000" b="1" dirty="0">
                <a:solidFill>
                  <a:srgbClr val="EE753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. GASTRINA</a:t>
            </a:r>
          </a:p>
          <a:p>
            <a:pPr lvl="1"/>
            <a:r>
              <a:rPr lang="es-ES" sz="1600" b="1" dirty="0">
                <a:effectLst/>
                <a:latin typeface="Comic Sans MS" pitchFamily="66" charset="0"/>
              </a:rPr>
              <a:t>Gastrina c. “G”</a:t>
            </a:r>
          </a:p>
          <a:p>
            <a:pPr lvl="1"/>
            <a:r>
              <a:rPr lang="es-ES" sz="1600" b="1" dirty="0">
                <a:effectLst/>
                <a:latin typeface="Comic Sans MS" pitchFamily="66" charset="0"/>
              </a:rPr>
              <a:t>CCK c. “I”</a:t>
            </a:r>
          </a:p>
          <a:p>
            <a:pPr lvl="1"/>
            <a:endParaRPr lang="es-ES" sz="1600" b="1" dirty="0">
              <a:effectLst/>
              <a:latin typeface="Comic Sans MS" pitchFamily="66" charset="0"/>
            </a:endParaRPr>
          </a:p>
          <a:p>
            <a:pPr>
              <a:buFontTx/>
              <a:buAutoNum type="arabicPeriod"/>
            </a:pPr>
            <a:r>
              <a:rPr lang="es-ES" sz="2000" b="1" dirty="0" err="1">
                <a:solidFill>
                  <a:srgbClr val="9548B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Flia</a:t>
            </a:r>
            <a:r>
              <a:rPr lang="es-ES" sz="2000" b="1" dirty="0">
                <a:solidFill>
                  <a:srgbClr val="9548B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. SECRETINA</a:t>
            </a:r>
          </a:p>
          <a:p>
            <a:pPr lvl="1"/>
            <a:r>
              <a:rPr lang="es-ES" sz="1600" b="1" dirty="0">
                <a:effectLst/>
                <a:latin typeface="Comic Sans MS" pitchFamily="66" charset="0"/>
              </a:rPr>
              <a:t>Secretina c. “S”</a:t>
            </a:r>
          </a:p>
          <a:p>
            <a:pPr lvl="1"/>
            <a:r>
              <a:rPr lang="es-ES" sz="1600" b="1" dirty="0">
                <a:effectLst/>
                <a:latin typeface="Comic Sans MS" pitchFamily="66" charset="0"/>
              </a:rPr>
              <a:t>Péptido intestinal vasoactivo (VIP)</a:t>
            </a:r>
          </a:p>
          <a:p>
            <a:pPr lvl="1"/>
            <a:r>
              <a:rPr lang="es-ES" sz="1600" dirty="0">
                <a:effectLst/>
                <a:latin typeface="Comic Sans MS" pitchFamily="66" charset="0"/>
              </a:rPr>
              <a:t>Péptido inhibidor gástrico (GIP) c. “K”</a:t>
            </a:r>
          </a:p>
          <a:p>
            <a:pPr lvl="1"/>
            <a:r>
              <a:rPr lang="es-ES" sz="1600" dirty="0">
                <a:effectLst/>
                <a:latin typeface="Comic Sans MS" pitchFamily="66" charset="0"/>
              </a:rPr>
              <a:t>Enteroglucagón (GLP-1) c. “L”</a:t>
            </a:r>
          </a:p>
          <a:p>
            <a:pPr lvl="1"/>
            <a:endParaRPr lang="es-ES" sz="1600" dirty="0">
              <a:effectLst/>
              <a:latin typeface="Comic Sans MS" pitchFamily="66" charset="0"/>
            </a:endParaRPr>
          </a:p>
          <a:p>
            <a:pPr>
              <a:buFontTx/>
              <a:buAutoNum type="arabicPeriod"/>
            </a:pPr>
            <a:r>
              <a:rPr lang="es-ES" sz="18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OTROS</a:t>
            </a:r>
          </a:p>
          <a:p>
            <a:pPr lvl="1"/>
            <a:r>
              <a:rPr lang="es-ES" sz="1600" b="1" dirty="0">
                <a:effectLst/>
                <a:latin typeface="Comic Sans MS" pitchFamily="66" charset="0"/>
              </a:rPr>
              <a:t>Motilina c. “Mo”</a:t>
            </a:r>
          </a:p>
          <a:p>
            <a:pPr lvl="1"/>
            <a:r>
              <a:rPr lang="es-ES" sz="1600" b="1" dirty="0">
                <a:effectLst/>
                <a:latin typeface="Comic Sans MS" pitchFamily="66" charset="0"/>
              </a:rPr>
              <a:t>Somatostatina (SIH) c. ”D”</a:t>
            </a:r>
          </a:p>
          <a:p>
            <a:pPr lvl="1"/>
            <a:r>
              <a:rPr lang="es-ES" sz="1600" b="1" dirty="0">
                <a:effectLst/>
                <a:latin typeface="Comic Sans MS" pitchFamily="66" charset="0"/>
              </a:rPr>
              <a:t>Sustancia P</a:t>
            </a:r>
          </a:p>
          <a:p>
            <a:pPr lvl="1"/>
            <a:r>
              <a:rPr lang="es-ES" sz="1600" b="1" dirty="0">
                <a:effectLst/>
                <a:latin typeface="Comic Sans MS" pitchFamily="66" charset="0"/>
              </a:rPr>
              <a:t>Péptido liberador de gastrina (GRP)</a:t>
            </a:r>
          </a:p>
          <a:p>
            <a:pPr lvl="1"/>
            <a:r>
              <a:rPr lang="es-ES" sz="1600" dirty="0">
                <a:effectLst/>
                <a:latin typeface="Comic Sans MS" pitchFamily="66" charset="0"/>
              </a:rPr>
              <a:t>Neurotensina</a:t>
            </a:r>
          </a:p>
          <a:p>
            <a:pPr lvl="1"/>
            <a:r>
              <a:rPr lang="es-ES" sz="1600" dirty="0">
                <a:effectLst/>
                <a:latin typeface="Comic Sans MS" pitchFamily="66" charset="0"/>
              </a:rPr>
              <a:t>Guanilina</a:t>
            </a:r>
          </a:p>
          <a:p>
            <a:pPr lvl="1"/>
            <a:r>
              <a:rPr lang="es-ES" sz="1600" dirty="0">
                <a:effectLst/>
                <a:latin typeface="Comic Sans MS" pitchFamily="66" charset="0"/>
              </a:rPr>
              <a:t>Encefalinas</a:t>
            </a:r>
          </a:p>
          <a:p>
            <a:pPr lvl="1"/>
            <a:r>
              <a:rPr lang="es-ES" sz="1600" dirty="0">
                <a:effectLst/>
                <a:latin typeface="Comic Sans MS" pitchFamily="66" charset="0"/>
              </a:rPr>
              <a:t>GHrelina</a:t>
            </a:r>
          </a:p>
          <a:p>
            <a:endParaRPr lang="es-ES" sz="1000" dirty="0">
              <a:effectLst/>
              <a:latin typeface="Comic Sans MS" pitchFamily="66" charset="0"/>
            </a:endParaRPr>
          </a:p>
        </p:txBody>
      </p:sp>
      <p:sp>
        <p:nvSpPr>
          <p:cNvPr id="196612" name="Text Box 4"/>
          <p:cNvSpPr txBox="1">
            <a:spLocks noChangeArrowheads="1"/>
          </p:cNvSpPr>
          <p:nvPr/>
        </p:nvSpPr>
        <p:spPr bwMode="auto">
          <a:xfrm>
            <a:off x="6274713" y="2820987"/>
            <a:ext cx="2070100" cy="1216025"/>
          </a:xfrm>
          <a:prstGeom prst="rect">
            <a:avLst/>
          </a:prstGeom>
          <a:noFill/>
          <a:ln w="28575" algn="ctr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400">
                <a:effectLst/>
              </a:rPr>
              <a:t>No todos</a:t>
            </a:r>
          </a:p>
          <a:p>
            <a:pPr algn="l"/>
            <a:r>
              <a:rPr lang="es-ES_tradnl" sz="2400">
                <a:effectLst/>
              </a:rPr>
              <a:t>actúan como</a:t>
            </a:r>
          </a:p>
          <a:p>
            <a:pPr algn="l"/>
            <a:r>
              <a:rPr lang="es-ES_tradnl" sz="2400">
                <a:effectLst/>
              </a:rPr>
              <a:t>HORMONAS</a:t>
            </a:r>
          </a:p>
        </p:txBody>
      </p:sp>
      <p:sp>
        <p:nvSpPr>
          <p:cNvPr id="196617" name="Text Box 9"/>
          <p:cNvSpPr txBox="1">
            <a:spLocks noChangeArrowheads="1"/>
          </p:cNvSpPr>
          <p:nvPr/>
        </p:nvSpPr>
        <p:spPr bwMode="auto">
          <a:xfrm>
            <a:off x="372547" y="363538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6647828" y="756206"/>
            <a:ext cx="2088232" cy="369332"/>
          </a:xfrm>
          <a:prstGeom prst="rect">
            <a:avLst/>
          </a:prstGeom>
          <a:solidFill>
            <a:srgbClr val="A9E9A9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lvl1pPr marL="171450" indent="-171450" algn="l">
              <a:defRPr>
                <a:solidFill>
                  <a:schemeClr val="tx1"/>
                </a:solidFill>
                <a:latin typeface="Arial" charset="0"/>
              </a:defRPr>
            </a:lvl1pPr>
            <a:lvl2pPr marL="1001713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6383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2274888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911475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33686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8258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42830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7402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>
              <a:buSzPct val="150000"/>
            </a:pPr>
            <a:r>
              <a:rPr lang="es-ES" sz="1800" b="1" dirty="0" smtClean="0">
                <a:effectLst/>
                <a:latin typeface="Comic Sans MS" pitchFamily="66" charset="0"/>
              </a:rPr>
              <a:t>2. PÉPTIDOS </a:t>
            </a:r>
            <a:r>
              <a:rPr lang="es-ES" sz="1800" b="1" dirty="0">
                <a:effectLst/>
                <a:latin typeface="Comic Sans MS" pitchFamily="66" charset="0"/>
              </a:rPr>
              <a:t>GI</a:t>
            </a: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6988466" y="179929"/>
            <a:ext cx="1747594" cy="52322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" sz="1400" b="1" dirty="0" smtClean="0">
                <a:effectLst/>
                <a:latin typeface="Comic Sans MS" pitchFamily="66" charset="0"/>
              </a:rPr>
              <a:t>II. </a:t>
            </a:r>
            <a:r>
              <a:rPr lang="es-ES" sz="1400" b="1" dirty="0">
                <a:effectLst/>
                <a:latin typeface="Comic Sans MS" pitchFamily="66" charset="0"/>
              </a:rPr>
              <a:t>REGULACIÓN</a:t>
            </a:r>
          </a:p>
          <a:p>
            <a:pPr algn="ctr"/>
            <a:r>
              <a:rPr lang="es-ES" sz="1400" b="1" dirty="0">
                <a:effectLst/>
                <a:latin typeface="Comic Sans MS" pitchFamily="66" charset="0"/>
              </a:rPr>
              <a:t> </a:t>
            </a:r>
            <a:r>
              <a:rPr lang="es-ES" sz="1400" b="1" dirty="0" smtClean="0">
                <a:effectLst/>
                <a:latin typeface="Comic Sans MS" pitchFamily="66" charset="0"/>
              </a:rPr>
              <a:t>HUMORAL </a:t>
            </a:r>
            <a:endParaRPr lang="es-ES" sz="1400" b="1" dirty="0">
              <a:effectLst/>
              <a:latin typeface="Comic Sans MS" pitchFamily="66" charset="0"/>
            </a:endParaRP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6542006" y="6617490"/>
            <a:ext cx="2601994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r>
              <a:rPr lang="es-ES" sz="900" b="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0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196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6610" grpId="0" animBg="1"/>
      <p:bldP spid="19661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ximena\Desktop\c endocrina gastrica ME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-1" b="8335"/>
          <a:stretch/>
        </p:blipFill>
        <p:spPr bwMode="auto">
          <a:xfrm>
            <a:off x="2192402" y="357951"/>
            <a:ext cx="4754651" cy="561613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2375053" y="5974081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VE" sz="1000" dirty="0">
                <a:effectLst/>
              </a:rPr>
              <a:t>http://www.columbia.edu/itc/hs/medical/sbpm_histology_old/lab/micro_popup55.html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387584" y="764704"/>
            <a:ext cx="1653017" cy="1231106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s-VE" sz="2000" dirty="0" smtClean="0"/>
              <a:t>C. Endocrina</a:t>
            </a:r>
          </a:p>
          <a:p>
            <a:r>
              <a:rPr lang="es-VE" sz="2000" dirty="0" smtClean="0"/>
              <a:t>Gástrica </a:t>
            </a:r>
          </a:p>
          <a:p>
            <a:r>
              <a:rPr lang="es-VE" sz="1400" dirty="0" smtClean="0"/>
              <a:t>(murciélago)</a:t>
            </a:r>
          </a:p>
          <a:p>
            <a:r>
              <a:rPr lang="es-VE" sz="2000" dirty="0" smtClean="0"/>
              <a:t>ME</a:t>
            </a:r>
            <a:endParaRPr lang="es-VE" sz="2000" dirty="0"/>
          </a:p>
        </p:txBody>
      </p:sp>
      <p:sp>
        <p:nvSpPr>
          <p:cNvPr id="4" name="3 CuadroTexto"/>
          <p:cNvSpPr txBox="1"/>
          <p:nvPr/>
        </p:nvSpPr>
        <p:spPr>
          <a:xfrm>
            <a:off x="899592" y="3845079"/>
            <a:ext cx="11737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smtClean="0"/>
              <a:t>gránulos</a:t>
            </a:r>
            <a:endParaRPr lang="es-VE" sz="2000" dirty="0"/>
          </a:p>
        </p:txBody>
      </p:sp>
      <p:cxnSp>
        <p:nvCxnSpPr>
          <p:cNvPr id="6" name="5 Conector recto"/>
          <p:cNvCxnSpPr/>
          <p:nvPr/>
        </p:nvCxnSpPr>
        <p:spPr bwMode="auto">
          <a:xfrm flipV="1">
            <a:off x="2192402" y="3429000"/>
            <a:ext cx="1083454" cy="616134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" name="7 Conector recto"/>
          <p:cNvCxnSpPr/>
          <p:nvPr/>
        </p:nvCxnSpPr>
        <p:spPr bwMode="auto">
          <a:xfrm>
            <a:off x="2192402" y="4045134"/>
            <a:ext cx="1587510" cy="200055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" name="12 Conector recto"/>
          <p:cNvCxnSpPr/>
          <p:nvPr/>
        </p:nvCxnSpPr>
        <p:spPr bwMode="auto">
          <a:xfrm flipV="1">
            <a:off x="5436096" y="4245189"/>
            <a:ext cx="1800200" cy="59884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" name="15 CuadroTexto"/>
          <p:cNvSpPr txBox="1"/>
          <p:nvPr/>
        </p:nvSpPr>
        <p:spPr>
          <a:xfrm>
            <a:off x="7243112" y="4045134"/>
            <a:ext cx="16818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smtClean="0"/>
              <a:t>Lámina basal</a:t>
            </a:r>
            <a:endParaRPr lang="es-VE" sz="2000" dirty="0"/>
          </a:p>
        </p:txBody>
      </p:sp>
      <p:sp>
        <p:nvSpPr>
          <p:cNvPr id="17" name="16 CuadroTexto"/>
          <p:cNvSpPr txBox="1"/>
          <p:nvPr/>
        </p:nvSpPr>
        <p:spPr>
          <a:xfrm>
            <a:off x="7050717" y="1072480"/>
            <a:ext cx="14863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smtClean="0"/>
              <a:t>C. Principal</a:t>
            </a:r>
            <a:endParaRPr lang="es-VE" sz="2000" dirty="0"/>
          </a:p>
        </p:txBody>
      </p:sp>
      <p:cxnSp>
        <p:nvCxnSpPr>
          <p:cNvPr id="18" name="17 Conector recto"/>
          <p:cNvCxnSpPr/>
          <p:nvPr/>
        </p:nvCxnSpPr>
        <p:spPr bwMode="auto">
          <a:xfrm flipH="1">
            <a:off x="6494788" y="1242045"/>
            <a:ext cx="610858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" name="19 CuadroTexto"/>
          <p:cNvSpPr txBox="1"/>
          <p:nvPr/>
        </p:nvSpPr>
        <p:spPr>
          <a:xfrm>
            <a:off x="3558701" y="1225839"/>
            <a:ext cx="1633781" cy="400110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s-VE" sz="2000" dirty="0" smtClean="0">
                <a:solidFill>
                  <a:schemeClr val="bg1"/>
                </a:solidFill>
              </a:rPr>
              <a:t>C. endocrina</a:t>
            </a:r>
            <a:endParaRPr lang="es-VE" sz="2000" dirty="0">
              <a:solidFill>
                <a:schemeClr val="bg1"/>
              </a:solidFill>
            </a:endParaRPr>
          </a:p>
        </p:txBody>
      </p:sp>
      <p:sp>
        <p:nvSpPr>
          <p:cNvPr id="22" name="21 CuadroTexto"/>
          <p:cNvSpPr txBox="1"/>
          <p:nvPr/>
        </p:nvSpPr>
        <p:spPr>
          <a:xfrm>
            <a:off x="667531" y="2518837"/>
            <a:ext cx="14863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smtClean="0"/>
              <a:t>C. Principal</a:t>
            </a:r>
            <a:endParaRPr lang="es-VE" sz="2000" dirty="0"/>
          </a:p>
        </p:txBody>
      </p:sp>
      <p:cxnSp>
        <p:nvCxnSpPr>
          <p:cNvPr id="23" name="22 Conector recto"/>
          <p:cNvCxnSpPr/>
          <p:nvPr/>
        </p:nvCxnSpPr>
        <p:spPr bwMode="auto">
          <a:xfrm flipH="1">
            <a:off x="2192402" y="2718892"/>
            <a:ext cx="610858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" name="3 CuadroTexto"/>
          <p:cNvSpPr txBox="1"/>
          <p:nvPr/>
        </p:nvSpPr>
        <p:spPr>
          <a:xfrm>
            <a:off x="4846073" y="5423537"/>
            <a:ext cx="6928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smtClean="0"/>
              <a:t>LUZ</a:t>
            </a:r>
            <a:endParaRPr lang="es-VE" sz="2000" dirty="0"/>
          </a:p>
        </p:txBody>
      </p:sp>
      <p:sp>
        <p:nvSpPr>
          <p:cNvPr id="21" name="Text Box 8"/>
          <p:cNvSpPr txBox="1">
            <a:spLocks noChangeArrowheads="1"/>
          </p:cNvSpPr>
          <p:nvPr/>
        </p:nvSpPr>
        <p:spPr bwMode="auto">
          <a:xfrm>
            <a:off x="6542006" y="6617490"/>
            <a:ext cx="2601994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r>
              <a:rPr lang="es-ES" sz="900" b="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0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  <p:extLst>
      <p:ext uri="{BB962C8B-B14F-4D97-AF65-F5344CB8AC3E}">
        <p14:creationId xmlns:p14="http://schemas.microsoft.com/office/powerpoint/2010/main" val="794468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Text Box 2"/>
          <p:cNvSpPr txBox="1">
            <a:spLocks noChangeArrowheads="1"/>
          </p:cNvSpPr>
          <p:nvPr/>
        </p:nvSpPr>
        <p:spPr bwMode="auto">
          <a:xfrm>
            <a:off x="2304257" y="2420938"/>
            <a:ext cx="3095625" cy="485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r>
              <a:rPr lang="es-ES" sz="2400" b="1">
                <a:solidFill>
                  <a:srgbClr val="EE753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Flia. GASTRINA</a:t>
            </a:r>
          </a:p>
        </p:txBody>
      </p:sp>
      <p:sp>
        <p:nvSpPr>
          <p:cNvPr id="197635" name="Text Box 3"/>
          <p:cNvSpPr txBox="1">
            <a:spLocks noChangeArrowheads="1"/>
          </p:cNvSpPr>
          <p:nvPr/>
        </p:nvSpPr>
        <p:spPr bwMode="auto">
          <a:xfrm>
            <a:off x="2267744" y="3068638"/>
            <a:ext cx="3292475" cy="1349375"/>
          </a:xfrm>
          <a:prstGeom prst="rect">
            <a:avLst/>
          </a:prstGeom>
          <a:solidFill>
            <a:srgbClr val="BEE1E4"/>
          </a:solidFill>
          <a:ln w="9525" algn="ctr">
            <a:solidFill>
              <a:schemeClr val="accent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00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  <a:p>
            <a:pPr algn="l">
              <a:buClr>
                <a:srgbClr val="CC0000"/>
              </a:buClr>
              <a:buFontTx/>
              <a:buChar char="•"/>
            </a:pPr>
            <a:r>
              <a:rPr lang="es-ES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Gastrina</a:t>
            </a:r>
          </a:p>
          <a:p>
            <a:pPr algn="l">
              <a:buClr>
                <a:srgbClr val="CC0000"/>
              </a:buClr>
            </a:pPr>
            <a:endParaRPr lang="es-ES" sz="1400" b="1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buClr>
                <a:srgbClr val="CC0000"/>
              </a:buClr>
              <a:buFontTx/>
              <a:buChar char="•"/>
            </a:pPr>
            <a:r>
              <a:rPr lang="es-ES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Colecistokinina</a:t>
            </a:r>
            <a:r>
              <a:rPr lang="es-ES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 (CCK)</a:t>
            </a:r>
          </a:p>
          <a:p>
            <a:pPr algn="l">
              <a:buFontTx/>
              <a:buChar char="•"/>
            </a:pPr>
            <a:endParaRPr lang="es-ES" sz="100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97639" name="Text Box 7"/>
          <p:cNvSpPr txBox="1">
            <a:spLocks noChangeArrowheads="1"/>
          </p:cNvSpPr>
          <p:nvPr/>
        </p:nvSpPr>
        <p:spPr bwMode="auto">
          <a:xfrm>
            <a:off x="5220221" y="3281660"/>
            <a:ext cx="2095445" cy="461665"/>
          </a:xfrm>
          <a:prstGeom prst="rect">
            <a:avLst/>
          </a:prstGeom>
          <a:solidFill>
            <a:schemeClr val="accent5"/>
          </a:solidFill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2400"/>
              <a:t>Sist. PLC Ca</a:t>
            </a:r>
            <a:r>
              <a:rPr lang="es-ES" sz="2400" baseline="30000"/>
              <a:t>++</a:t>
            </a: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4046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6007905" y="500360"/>
            <a:ext cx="2615524" cy="400110"/>
          </a:xfrm>
          <a:prstGeom prst="rect">
            <a:avLst/>
          </a:prstGeom>
          <a:solidFill>
            <a:srgbClr val="A9E9A9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lvl1pPr marL="171450" indent="-171450" algn="l">
              <a:defRPr>
                <a:solidFill>
                  <a:schemeClr val="tx1"/>
                </a:solidFill>
                <a:latin typeface="Arial" charset="0"/>
              </a:defRPr>
            </a:lvl1pPr>
            <a:lvl2pPr marL="1001713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6383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2274888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911475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33686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8258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42830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7402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>
              <a:buSzPct val="150000"/>
            </a:pPr>
            <a:r>
              <a:rPr lang="es-ES" sz="2000" b="1" dirty="0" smtClean="0">
                <a:effectLst/>
                <a:latin typeface="Comic Sans MS" pitchFamily="66" charset="0"/>
              </a:rPr>
              <a:t>2. PÉPTIDOS </a:t>
            </a:r>
            <a:r>
              <a:rPr lang="es-ES" sz="2000" b="1" dirty="0">
                <a:effectLst/>
                <a:latin typeface="Comic Sans MS" pitchFamily="66" charset="0"/>
              </a:rPr>
              <a:t>GI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Text Box 2"/>
          <p:cNvSpPr txBox="1">
            <a:spLocks noChangeArrowheads="1"/>
          </p:cNvSpPr>
          <p:nvPr/>
        </p:nvSpPr>
        <p:spPr bwMode="auto">
          <a:xfrm>
            <a:off x="6494463" y="938630"/>
            <a:ext cx="2109787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r>
              <a:rPr lang="es-ES" sz="1800" b="1">
                <a:solidFill>
                  <a:srgbClr val="EE7532"/>
                </a:solidFill>
                <a:effectLst/>
              </a:rPr>
              <a:t>Flia. GASTRINA</a:t>
            </a:r>
          </a:p>
        </p:txBody>
      </p:sp>
      <p:sp>
        <p:nvSpPr>
          <p:cNvPr id="198659" name="Text Box 3"/>
          <p:cNvSpPr txBox="1">
            <a:spLocks noChangeArrowheads="1"/>
          </p:cNvSpPr>
          <p:nvPr/>
        </p:nvSpPr>
        <p:spPr bwMode="auto">
          <a:xfrm>
            <a:off x="839860" y="1052513"/>
            <a:ext cx="1593705" cy="400110"/>
          </a:xfrm>
          <a:prstGeom prst="rect">
            <a:avLst/>
          </a:prstGeom>
          <a:solidFill>
            <a:srgbClr val="D9EDEF"/>
          </a:solidFill>
          <a:ln w="28575">
            <a:solidFill>
              <a:srgbClr val="EC6418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2000"/>
              <a:t>GASTRINA</a:t>
            </a:r>
          </a:p>
        </p:txBody>
      </p:sp>
      <p:sp>
        <p:nvSpPr>
          <p:cNvPr id="198660" name="Rectangle 4"/>
          <p:cNvSpPr>
            <a:spLocks noChangeArrowheads="1"/>
          </p:cNvSpPr>
          <p:nvPr/>
        </p:nvSpPr>
        <p:spPr bwMode="auto">
          <a:xfrm>
            <a:off x="3779838" y="3213100"/>
            <a:ext cx="792162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8661" name="Text Box 5"/>
          <p:cNvSpPr txBox="1">
            <a:spLocks noChangeArrowheads="1"/>
          </p:cNvSpPr>
          <p:nvPr/>
        </p:nvSpPr>
        <p:spPr bwMode="auto">
          <a:xfrm>
            <a:off x="758507" y="5560660"/>
            <a:ext cx="1530350" cy="336550"/>
          </a:xfrm>
          <a:prstGeom prst="rect">
            <a:avLst/>
          </a:prstGeom>
          <a:solidFill>
            <a:srgbClr val="BBDD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>
                <a:solidFill>
                  <a:srgbClr val="2F2F8D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INHIBICIÓN</a:t>
            </a:r>
          </a:p>
        </p:txBody>
      </p:sp>
      <p:sp>
        <p:nvSpPr>
          <p:cNvPr id="198662" name="Rectangle 6"/>
          <p:cNvSpPr>
            <a:spLocks noChangeArrowheads="1"/>
          </p:cNvSpPr>
          <p:nvPr/>
        </p:nvSpPr>
        <p:spPr bwMode="auto">
          <a:xfrm>
            <a:off x="3708400" y="2492375"/>
            <a:ext cx="1150938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8663" name="Rectangle 7"/>
          <p:cNvSpPr>
            <a:spLocks noChangeArrowheads="1"/>
          </p:cNvSpPr>
          <p:nvPr/>
        </p:nvSpPr>
        <p:spPr bwMode="auto">
          <a:xfrm>
            <a:off x="3779838" y="4868863"/>
            <a:ext cx="360362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8664" name="Text Box 8"/>
          <p:cNvSpPr txBox="1">
            <a:spLocks noChangeArrowheads="1"/>
          </p:cNvSpPr>
          <p:nvPr/>
        </p:nvSpPr>
        <p:spPr bwMode="auto">
          <a:xfrm>
            <a:off x="755650" y="3860800"/>
            <a:ext cx="1308100" cy="336550"/>
          </a:xfrm>
          <a:prstGeom prst="rect">
            <a:avLst/>
          </a:prstGeom>
          <a:solidFill>
            <a:srgbClr val="F4D4E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1600" b="1">
                <a:solidFill>
                  <a:srgbClr val="D4005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ESTÍMULO</a:t>
            </a:r>
          </a:p>
        </p:txBody>
      </p:sp>
      <p:sp>
        <p:nvSpPr>
          <p:cNvPr id="198665" name="Text Box 9"/>
          <p:cNvSpPr txBox="1">
            <a:spLocks noChangeArrowheads="1"/>
          </p:cNvSpPr>
          <p:nvPr/>
        </p:nvSpPr>
        <p:spPr bwMode="auto">
          <a:xfrm>
            <a:off x="828675" y="1773238"/>
            <a:ext cx="1017588" cy="3365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ORIGEN</a:t>
            </a:r>
          </a:p>
        </p:txBody>
      </p:sp>
      <p:sp>
        <p:nvSpPr>
          <p:cNvPr id="198666" name="Text Box 10"/>
          <p:cNvSpPr txBox="1">
            <a:spLocks noChangeArrowheads="1"/>
          </p:cNvSpPr>
          <p:nvPr/>
        </p:nvSpPr>
        <p:spPr bwMode="auto">
          <a:xfrm>
            <a:off x="2124075" y="1773238"/>
            <a:ext cx="1562100" cy="395287"/>
          </a:xfrm>
          <a:prstGeom prst="rect">
            <a:avLst/>
          </a:prstGeom>
          <a:noFill/>
          <a:ln w="28575" algn="ctr">
            <a:solidFill>
              <a:srgbClr val="D4005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1">
                <a:effectLst>
                  <a:outerShdw blurRad="38100" dist="38100" dir="2700000" algn="tl">
                    <a:srgbClr val="C0C0C0"/>
                  </a:outerShdw>
                </a:effectLst>
              </a:rPr>
              <a:t>c. “G” antro</a:t>
            </a:r>
          </a:p>
        </p:txBody>
      </p:sp>
      <p:pic>
        <p:nvPicPr>
          <p:cNvPr id="198667" name="Picture 1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560" r="82370"/>
          <a:stretch>
            <a:fillRect/>
          </a:stretch>
        </p:blipFill>
        <p:spPr bwMode="auto">
          <a:xfrm>
            <a:off x="3997325" y="1395413"/>
            <a:ext cx="1439863" cy="1490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CE157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44"/>
                  </a:outerShdw>
                </a:effectLst>
              </a14:hiddenEffects>
            </a:ext>
          </a:extLst>
        </p:spPr>
      </p:pic>
      <p:sp>
        <p:nvSpPr>
          <p:cNvPr id="198668" name="Text Box 12"/>
          <p:cNvSpPr txBox="1">
            <a:spLocks noChangeArrowheads="1"/>
          </p:cNvSpPr>
          <p:nvPr/>
        </p:nvSpPr>
        <p:spPr bwMode="auto">
          <a:xfrm>
            <a:off x="4238625" y="2908300"/>
            <a:ext cx="838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 b="1">
                <a:effectLst/>
              </a:rPr>
              <a:t>ANTRO</a:t>
            </a:r>
          </a:p>
        </p:txBody>
      </p:sp>
      <p:sp>
        <p:nvSpPr>
          <p:cNvPr id="198672" name="Text Box 16"/>
          <p:cNvSpPr txBox="1">
            <a:spLocks noChangeArrowheads="1"/>
          </p:cNvSpPr>
          <p:nvPr/>
        </p:nvSpPr>
        <p:spPr bwMode="auto">
          <a:xfrm>
            <a:off x="755650" y="2420938"/>
            <a:ext cx="1263650" cy="3365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SINTESIS</a:t>
            </a:r>
          </a:p>
        </p:txBody>
      </p:sp>
      <p:sp>
        <p:nvSpPr>
          <p:cNvPr id="198673" name="Text Box 17"/>
          <p:cNvSpPr txBox="1">
            <a:spLocks noChangeArrowheads="1"/>
          </p:cNvSpPr>
          <p:nvPr/>
        </p:nvSpPr>
        <p:spPr bwMode="auto">
          <a:xfrm>
            <a:off x="2052638" y="2347913"/>
            <a:ext cx="2087562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1600">
                <a:effectLst/>
              </a:rPr>
              <a:t>Preprogastrina, </a:t>
            </a:r>
          </a:p>
          <a:p>
            <a:pPr algn="l"/>
            <a:r>
              <a:rPr lang="es-ES" sz="1600">
                <a:effectLst/>
              </a:rPr>
              <a:t>varios péptidos G17</a:t>
            </a:r>
          </a:p>
        </p:txBody>
      </p:sp>
      <p:sp>
        <p:nvSpPr>
          <p:cNvPr id="198674" name="Text Box 18"/>
          <p:cNvSpPr txBox="1">
            <a:spLocks noChangeArrowheads="1"/>
          </p:cNvSpPr>
          <p:nvPr/>
        </p:nvSpPr>
        <p:spPr bwMode="auto">
          <a:xfrm>
            <a:off x="755650" y="3260725"/>
            <a:ext cx="1503363" cy="3365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RECEPTORES</a:t>
            </a:r>
          </a:p>
        </p:txBody>
      </p:sp>
      <p:sp>
        <p:nvSpPr>
          <p:cNvPr id="198675" name="Text Box 19"/>
          <p:cNvSpPr txBox="1">
            <a:spLocks noChangeArrowheads="1"/>
          </p:cNvSpPr>
          <p:nvPr/>
        </p:nvSpPr>
        <p:spPr bwMode="auto">
          <a:xfrm>
            <a:off x="2270125" y="3213100"/>
            <a:ext cx="247696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1" dirty="0">
                <a:effectLst/>
              </a:rPr>
              <a:t>CCK</a:t>
            </a:r>
            <a:r>
              <a:rPr lang="es-ES" sz="1800" b="1" baseline="-25000" dirty="0">
                <a:effectLst/>
              </a:rPr>
              <a:t>B</a:t>
            </a:r>
            <a:r>
              <a:rPr lang="es-ES" sz="1600" dirty="0">
                <a:effectLst/>
              </a:rPr>
              <a:t> acoplados sistema</a:t>
            </a:r>
          </a:p>
          <a:p>
            <a:pPr algn="l"/>
            <a:r>
              <a:rPr lang="es-ES" sz="1800" b="1" dirty="0">
                <a:effectLst/>
              </a:rPr>
              <a:t>PLC</a:t>
            </a:r>
            <a:r>
              <a:rPr lang="es-ES" sz="1600" dirty="0">
                <a:effectLst/>
              </a:rPr>
              <a:t>  aumento Ca</a:t>
            </a:r>
            <a:r>
              <a:rPr lang="es-ES" sz="1600" baseline="30000" dirty="0">
                <a:effectLst/>
              </a:rPr>
              <a:t>++</a:t>
            </a:r>
          </a:p>
        </p:txBody>
      </p:sp>
      <p:sp>
        <p:nvSpPr>
          <p:cNvPr id="198676" name="Text Box 20"/>
          <p:cNvSpPr txBox="1">
            <a:spLocks noChangeArrowheads="1"/>
          </p:cNvSpPr>
          <p:nvPr/>
        </p:nvSpPr>
        <p:spPr bwMode="auto">
          <a:xfrm>
            <a:off x="2052638" y="3860800"/>
            <a:ext cx="3249193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182563" indent="-182563" algn="l">
              <a:buFont typeface="Arial" pitchFamily="34" charset="0"/>
              <a:buChar char="•"/>
            </a:pPr>
            <a:r>
              <a:rPr lang="es-ES" sz="1600" b="1" dirty="0">
                <a:effectLst/>
              </a:rPr>
              <a:t>Local:</a:t>
            </a:r>
            <a:r>
              <a:rPr lang="es-ES" sz="1600" dirty="0">
                <a:effectLst/>
              </a:rPr>
              <a:t> </a:t>
            </a:r>
            <a:r>
              <a:rPr lang="es-ES" sz="1600" b="1" dirty="0">
                <a:effectLst/>
              </a:rPr>
              <a:t>péptidos y </a:t>
            </a:r>
            <a:r>
              <a:rPr lang="es-ES" sz="1600" b="1" dirty="0" err="1">
                <a:effectLst/>
              </a:rPr>
              <a:t>aa</a:t>
            </a:r>
            <a:r>
              <a:rPr lang="es-ES" sz="1600" dirty="0">
                <a:effectLst/>
              </a:rPr>
              <a:t>, </a:t>
            </a:r>
          </a:p>
          <a:p>
            <a:pPr algn="l"/>
            <a:r>
              <a:rPr lang="es-ES" sz="1600" dirty="0">
                <a:effectLst/>
              </a:rPr>
              <a:t>          </a:t>
            </a:r>
            <a:r>
              <a:rPr lang="es-ES" sz="1600" dirty="0" smtClean="0">
                <a:effectLst/>
              </a:rPr>
              <a:t>    cerveza</a:t>
            </a:r>
            <a:r>
              <a:rPr lang="es-ES" sz="1600" dirty="0">
                <a:effectLst/>
              </a:rPr>
              <a:t>, vino, café</a:t>
            </a:r>
          </a:p>
          <a:p>
            <a:pPr algn="l"/>
            <a:r>
              <a:rPr lang="es-ES" sz="1600" dirty="0">
                <a:effectLst/>
              </a:rPr>
              <a:t>          </a:t>
            </a:r>
            <a:r>
              <a:rPr lang="es-ES" sz="1600" dirty="0" smtClean="0">
                <a:effectLst/>
              </a:rPr>
              <a:t>    distensión </a:t>
            </a:r>
            <a:r>
              <a:rPr lang="es-ES" sz="1600" dirty="0">
                <a:effectLst/>
              </a:rPr>
              <a:t>gástrica</a:t>
            </a:r>
          </a:p>
          <a:p>
            <a:pPr algn="l"/>
            <a:endParaRPr lang="es-ES" sz="1600" dirty="0">
              <a:effectLst/>
            </a:endParaRPr>
          </a:p>
          <a:p>
            <a:pPr marL="182563" indent="-182563" algn="l">
              <a:buFont typeface="Arial" pitchFamily="34" charset="0"/>
              <a:buChar char="•"/>
            </a:pPr>
            <a:r>
              <a:rPr lang="es-ES" sz="1600" b="1" dirty="0">
                <a:effectLst/>
              </a:rPr>
              <a:t>Neural:</a:t>
            </a:r>
            <a:r>
              <a:rPr lang="es-ES" sz="1600" dirty="0">
                <a:effectLst/>
              </a:rPr>
              <a:t> </a:t>
            </a:r>
            <a:r>
              <a:rPr lang="es-ES" sz="1600" b="1" dirty="0">
                <a:effectLst/>
              </a:rPr>
              <a:t>GRP</a:t>
            </a:r>
            <a:r>
              <a:rPr lang="es-ES" sz="1600" dirty="0">
                <a:effectLst/>
              </a:rPr>
              <a:t> de </a:t>
            </a:r>
            <a:r>
              <a:rPr lang="es-ES" sz="1600" b="1" dirty="0">
                <a:solidFill>
                  <a:srgbClr val="0000CC"/>
                </a:solidFill>
                <a:effectLst/>
              </a:rPr>
              <a:t>F. </a:t>
            </a:r>
            <a:r>
              <a:rPr lang="es-ES" sz="1600" b="1" dirty="0" err="1">
                <a:solidFill>
                  <a:srgbClr val="0000CC"/>
                </a:solidFill>
                <a:effectLst/>
              </a:rPr>
              <a:t>parasimp</a:t>
            </a:r>
            <a:r>
              <a:rPr lang="es-ES" sz="1600" b="1" dirty="0">
                <a:solidFill>
                  <a:srgbClr val="0000CC"/>
                </a:solidFill>
                <a:effectLst/>
              </a:rPr>
              <a:t>.</a:t>
            </a:r>
            <a:r>
              <a:rPr lang="es-ES" sz="1600" b="1" dirty="0">
                <a:effectLst/>
              </a:rPr>
              <a:t> </a:t>
            </a:r>
          </a:p>
          <a:p>
            <a:pPr algn="l"/>
            <a:r>
              <a:rPr lang="es-ES" sz="1600" dirty="0">
                <a:effectLst/>
              </a:rPr>
              <a:t>             </a:t>
            </a:r>
            <a:r>
              <a:rPr lang="es-ES" sz="1600" dirty="0" smtClean="0">
                <a:effectLst/>
              </a:rPr>
              <a:t>   </a:t>
            </a:r>
            <a:r>
              <a:rPr lang="es-ES" sz="1600" b="1" u="sng" dirty="0" smtClean="0">
                <a:effectLst/>
              </a:rPr>
              <a:t>no</a:t>
            </a:r>
            <a:r>
              <a:rPr lang="es-ES" sz="1600" dirty="0" smtClean="0">
                <a:effectLst/>
              </a:rPr>
              <a:t> </a:t>
            </a:r>
            <a:r>
              <a:rPr lang="es-ES" sz="1600" dirty="0">
                <a:effectLst/>
              </a:rPr>
              <a:t>colinérgicas</a:t>
            </a:r>
          </a:p>
        </p:txBody>
      </p:sp>
      <p:sp>
        <p:nvSpPr>
          <p:cNvPr id="198677" name="Text Box 21"/>
          <p:cNvSpPr txBox="1">
            <a:spLocks noChangeArrowheads="1"/>
          </p:cNvSpPr>
          <p:nvPr/>
        </p:nvSpPr>
        <p:spPr bwMode="auto">
          <a:xfrm>
            <a:off x="2413000" y="5516563"/>
            <a:ext cx="3067050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 dirty="0">
                <a:effectLst/>
              </a:rPr>
              <a:t>pH ácido</a:t>
            </a:r>
            <a:r>
              <a:rPr lang="es-ES" sz="1600" dirty="0">
                <a:effectLst/>
              </a:rPr>
              <a:t> ‹ 2</a:t>
            </a:r>
          </a:p>
          <a:p>
            <a:pPr algn="l"/>
            <a:r>
              <a:rPr lang="es-ES" sz="1600" dirty="0" err="1">
                <a:effectLst/>
              </a:rPr>
              <a:t>Somatostatina</a:t>
            </a:r>
            <a:r>
              <a:rPr lang="es-ES" sz="1600" dirty="0">
                <a:effectLst/>
              </a:rPr>
              <a:t> </a:t>
            </a:r>
            <a:r>
              <a:rPr lang="es-ES" sz="1600" b="1" dirty="0">
                <a:effectLst/>
              </a:rPr>
              <a:t>SIH</a:t>
            </a:r>
          </a:p>
          <a:p>
            <a:pPr algn="l"/>
            <a:r>
              <a:rPr lang="es-ES" sz="1600" dirty="0">
                <a:effectLst/>
              </a:rPr>
              <a:t>Retroalimentación </a:t>
            </a:r>
            <a:r>
              <a:rPr lang="es-ES" sz="16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NEGATIVA</a:t>
            </a:r>
          </a:p>
        </p:txBody>
      </p:sp>
      <p:sp>
        <p:nvSpPr>
          <p:cNvPr id="198678" name="Text Box 22"/>
          <p:cNvSpPr txBox="1">
            <a:spLocks noChangeArrowheads="1"/>
          </p:cNvSpPr>
          <p:nvPr/>
        </p:nvSpPr>
        <p:spPr bwMode="auto">
          <a:xfrm>
            <a:off x="414929" y="422952"/>
            <a:ext cx="1377300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98683" name="Text Box 27"/>
          <p:cNvSpPr txBox="1">
            <a:spLocks noChangeArrowheads="1"/>
          </p:cNvSpPr>
          <p:nvPr/>
        </p:nvSpPr>
        <p:spPr bwMode="auto">
          <a:xfrm>
            <a:off x="2528193" y="1052513"/>
            <a:ext cx="1755775" cy="3968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Sist. PLC Ca</a:t>
            </a:r>
            <a:r>
              <a:rPr lang="es-ES" sz="2000" baseline="30000">
                <a:effectLst>
                  <a:outerShdw blurRad="38100" dist="38100" dir="2700000" algn="tl">
                    <a:srgbClr val="FFFFFF"/>
                  </a:outerShdw>
                </a:effectLst>
              </a:rPr>
              <a:t>++</a:t>
            </a:r>
          </a:p>
        </p:txBody>
      </p:sp>
      <p:pic>
        <p:nvPicPr>
          <p:cNvPr id="26" name="Picture 40" descr="G cel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3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41812"/>
          <a:stretch>
            <a:fillRect/>
          </a:stretch>
        </p:blipFill>
        <p:spPr bwMode="auto">
          <a:xfrm>
            <a:off x="5242719" y="2928938"/>
            <a:ext cx="3437731" cy="2631722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Rectangle 42"/>
          <p:cNvSpPr>
            <a:spLocks noChangeArrowheads="1"/>
          </p:cNvSpPr>
          <p:nvPr/>
        </p:nvSpPr>
        <p:spPr bwMode="auto">
          <a:xfrm>
            <a:off x="5480049" y="5544693"/>
            <a:ext cx="312420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s-ES" sz="1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http://</a:t>
            </a:r>
            <a:r>
              <a:rPr lang="es-ES" sz="1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joe.endocrinology-journals.org/content/188/1/49/F8.expansion.htl</a:t>
            </a:r>
            <a:endParaRPr lang="es-ES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9" name="Line 47"/>
          <p:cNvSpPr>
            <a:spLocks noChangeShapeType="1"/>
          </p:cNvSpPr>
          <p:nvPr/>
        </p:nvSpPr>
        <p:spPr bwMode="auto">
          <a:xfrm>
            <a:off x="6300192" y="2492375"/>
            <a:ext cx="143470" cy="720601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0" name="Text Box 48"/>
          <p:cNvSpPr txBox="1">
            <a:spLocks noChangeArrowheads="1"/>
          </p:cNvSpPr>
          <p:nvPr/>
        </p:nvSpPr>
        <p:spPr bwMode="auto">
          <a:xfrm>
            <a:off x="5710895" y="1965550"/>
            <a:ext cx="14302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Gránulos de </a:t>
            </a:r>
            <a:endParaRPr lang="es-ES" sz="16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s-ES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gastrina</a:t>
            </a:r>
            <a:endParaRPr lang="es-ES" sz="16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98670" name="Text Box 14"/>
          <p:cNvSpPr txBox="1">
            <a:spLocks noChangeArrowheads="1"/>
          </p:cNvSpPr>
          <p:nvPr/>
        </p:nvSpPr>
        <p:spPr bwMode="auto">
          <a:xfrm>
            <a:off x="7291529" y="2813050"/>
            <a:ext cx="1168910" cy="553998"/>
          </a:xfrm>
          <a:prstGeom prst="rect">
            <a:avLst/>
          </a:prstGeom>
          <a:solidFill>
            <a:srgbClr val="D9D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 dirty="0">
                <a:effectLst/>
              </a:rPr>
              <a:t>Célula </a:t>
            </a:r>
            <a:r>
              <a:rPr lang="es-ES" sz="1600" b="1" dirty="0" smtClean="0">
                <a:effectLst/>
              </a:rPr>
              <a:t>“</a:t>
            </a:r>
            <a:r>
              <a:rPr lang="es-ES" sz="1600" b="1" dirty="0">
                <a:effectLst/>
              </a:rPr>
              <a:t>G</a:t>
            </a:r>
            <a:r>
              <a:rPr lang="es-ES" sz="1600" b="1" dirty="0" smtClean="0">
                <a:effectLst/>
              </a:rPr>
              <a:t>”</a:t>
            </a:r>
          </a:p>
          <a:p>
            <a:r>
              <a:rPr lang="es-ES" sz="1400" b="1" dirty="0" smtClean="0">
                <a:effectLst/>
              </a:rPr>
              <a:t>Antro rata</a:t>
            </a:r>
            <a:endParaRPr lang="es-ES" sz="1400" b="1" dirty="0">
              <a:effectLst/>
            </a:endParaRPr>
          </a:p>
        </p:txBody>
      </p:sp>
      <p:sp>
        <p:nvSpPr>
          <p:cNvPr id="32" name="Text Box 2"/>
          <p:cNvSpPr txBox="1">
            <a:spLocks noChangeArrowheads="1"/>
          </p:cNvSpPr>
          <p:nvPr/>
        </p:nvSpPr>
        <p:spPr bwMode="auto">
          <a:xfrm>
            <a:off x="6605162" y="507048"/>
            <a:ext cx="2008547" cy="338554"/>
          </a:xfrm>
          <a:prstGeom prst="rect">
            <a:avLst/>
          </a:prstGeom>
          <a:solidFill>
            <a:srgbClr val="A9E9A9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lvl1pPr marL="171450" indent="-171450" algn="l">
              <a:defRPr>
                <a:solidFill>
                  <a:schemeClr val="tx1"/>
                </a:solidFill>
                <a:latin typeface="Arial" charset="0"/>
              </a:defRPr>
            </a:lvl1pPr>
            <a:lvl2pPr marL="1001713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6383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2274888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911475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33686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8258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42830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7402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>
              <a:buSzPct val="150000"/>
            </a:pPr>
            <a:r>
              <a:rPr lang="es-ES" sz="1600" b="1" dirty="0" smtClean="0">
                <a:effectLst/>
                <a:latin typeface="Comic Sans MS" pitchFamily="66" charset="0"/>
              </a:rPr>
              <a:t>2. PÉPTIDOS </a:t>
            </a:r>
            <a:r>
              <a:rPr lang="es-ES" sz="1600" b="1" dirty="0">
                <a:effectLst/>
                <a:latin typeface="Comic Sans MS" pitchFamily="66" charset="0"/>
              </a:rPr>
              <a:t>GI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1484546" y="4817646"/>
            <a:ext cx="6896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b="1" dirty="0" smtClean="0">
                <a:solidFill>
                  <a:srgbClr val="FF0000"/>
                </a:solidFill>
              </a:rPr>
              <a:t>Ojo!</a:t>
            </a:r>
            <a:endParaRPr lang="es-VE" sz="2000" b="1" dirty="0">
              <a:solidFill>
                <a:srgbClr val="FF0000"/>
              </a:solidFill>
            </a:endParaRPr>
          </a:p>
        </p:txBody>
      </p:sp>
      <p:sp>
        <p:nvSpPr>
          <p:cNvPr id="31" name="Text Box 8"/>
          <p:cNvSpPr txBox="1">
            <a:spLocks noChangeArrowheads="1"/>
          </p:cNvSpPr>
          <p:nvPr/>
        </p:nvSpPr>
        <p:spPr bwMode="auto">
          <a:xfrm>
            <a:off x="6542006" y="6617490"/>
            <a:ext cx="2601994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r>
              <a:rPr lang="es-ES" sz="900" b="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0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8660" grpId="0" animBg="1"/>
      <p:bldP spid="198661" grpId="0" animBg="1"/>
      <p:bldP spid="198663" grpId="0" animBg="1"/>
      <p:bldP spid="198664" grpId="0" animBg="1"/>
      <p:bldP spid="198665" grpId="0" animBg="1"/>
      <p:bldP spid="198666" grpId="0" animBg="1"/>
      <p:bldP spid="198672" grpId="0" animBg="1"/>
      <p:bldP spid="198673" grpId="0"/>
      <p:bldP spid="198674" grpId="0" animBg="1"/>
      <p:bldP spid="198675" grpId="0"/>
      <p:bldP spid="198676" grpId="0"/>
      <p:bldP spid="198677" grpId="0"/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0" name="Text Box 2"/>
          <p:cNvSpPr txBox="1">
            <a:spLocks noChangeArrowheads="1"/>
          </p:cNvSpPr>
          <p:nvPr/>
        </p:nvSpPr>
        <p:spPr bwMode="auto">
          <a:xfrm>
            <a:off x="1822450" y="2133600"/>
            <a:ext cx="5497513" cy="3124200"/>
          </a:xfrm>
          <a:prstGeom prst="rect">
            <a:avLst/>
          </a:prstGeom>
          <a:solidFill>
            <a:schemeClr val="accent5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>
            <a:spAutoFit/>
          </a:bodyPr>
          <a:lstStyle/>
          <a:p>
            <a:pPr algn="l"/>
            <a:endParaRPr lang="es-ES" sz="900" dirty="0">
              <a:effectLst/>
            </a:endParaRPr>
          </a:p>
          <a:p>
            <a:pPr algn="l"/>
            <a:r>
              <a:rPr lang="es-ES" sz="2400" b="1" dirty="0">
                <a:solidFill>
                  <a:srgbClr val="D4005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Estímulos:</a:t>
            </a:r>
          </a:p>
          <a:p>
            <a:pPr algn="l"/>
            <a:r>
              <a:rPr lang="es-ES" sz="1600" b="1" dirty="0">
                <a:effectLst/>
              </a:rPr>
              <a:t>    - Productos digestión proteínas </a:t>
            </a:r>
            <a:r>
              <a:rPr lang="es-ES" sz="1600" dirty="0">
                <a:effectLst/>
              </a:rPr>
              <a:t>en antro</a:t>
            </a:r>
          </a:p>
          <a:p>
            <a:pPr algn="l"/>
            <a:r>
              <a:rPr lang="es-ES" sz="1600" dirty="0">
                <a:effectLst/>
              </a:rPr>
              <a:t>          estimulan </a:t>
            </a:r>
            <a:r>
              <a:rPr lang="es-ES" sz="1600" dirty="0" smtClean="0">
                <a:effectLst/>
              </a:rPr>
              <a:t>quimiorreceptores célula </a:t>
            </a:r>
            <a:r>
              <a:rPr lang="es-ES" sz="1600" dirty="0">
                <a:effectLst/>
              </a:rPr>
              <a:t>“G”</a:t>
            </a:r>
          </a:p>
          <a:p>
            <a:pPr algn="l"/>
            <a:r>
              <a:rPr lang="es-ES" sz="1000" b="1" dirty="0">
                <a:effectLst/>
              </a:rPr>
              <a:t>   </a:t>
            </a:r>
          </a:p>
          <a:p>
            <a:pPr algn="l"/>
            <a:r>
              <a:rPr lang="es-ES" sz="1600" b="1" dirty="0">
                <a:effectLst/>
              </a:rPr>
              <a:t>    - Distensión gástrica</a:t>
            </a:r>
            <a:r>
              <a:rPr lang="es-ES" sz="1600" dirty="0">
                <a:effectLst/>
              </a:rPr>
              <a:t> estimula </a:t>
            </a:r>
            <a:r>
              <a:rPr lang="es-ES" sz="1600" dirty="0" err="1">
                <a:effectLst/>
              </a:rPr>
              <a:t>mecanorreceptores</a:t>
            </a:r>
            <a:endParaRPr lang="es-ES" sz="1400" dirty="0">
              <a:effectLst/>
            </a:endParaRPr>
          </a:p>
          <a:p>
            <a:pPr algn="l"/>
            <a:r>
              <a:rPr lang="es-ES" sz="1000" dirty="0">
                <a:effectLst/>
              </a:rPr>
              <a:t>      </a:t>
            </a:r>
          </a:p>
          <a:p>
            <a:pPr algn="l"/>
            <a:r>
              <a:rPr lang="es-ES" sz="1600" b="1" dirty="0">
                <a:effectLst/>
              </a:rPr>
              <a:t>    - Estimulación </a:t>
            </a:r>
            <a:r>
              <a:rPr lang="es-ES" sz="1600" b="1" dirty="0" err="1">
                <a:effectLst/>
              </a:rPr>
              <a:t>vagal</a:t>
            </a:r>
            <a:r>
              <a:rPr lang="es-ES" sz="1600" b="1" dirty="0">
                <a:effectLst/>
              </a:rPr>
              <a:t>:</a:t>
            </a:r>
            <a:r>
              <a:rPr lang="es-ES" sz="1600" dirty="0">
                <a:effectLst/>
              </a:rPr>
              <a:t>  liberación de </a:t>
            </a:r>
            <a:r>
              <a:rPr lang="es-ES" sz="1600" b="1" dirty="0">
                <a:effectLst/>
              </a:rPr>
              <a:t>GRP del</a:t>
            </a:r>
            <a:endParaRPr lang="es-ES" sz="1600" dirty="0">
              <a:effectLst/>
            </a:endParaRPr>
          </a:p>
          <a:p>
            <a:pPr algn="l"/>
            <a:r>
              <a:rPr lang="es-ES" sz="1600" dirty="0">
                <a:effectLst/>
              </a:rPr>
              <a:t>          plexo submucoso, activa receptores </a:t>
            </a:r>
            <a:r>
              <a:rPr lang="es-ES" sz="1600" dirty="0" smtClean="0">
                <a:effectLst/>
              </a:rPr>
              <a:t>célula </a:t>
            </a:r>
            <a:r>
              <a:rPr lang="es-ES" sz="1600" dirty="0">
                <a:effectLst/>
              </a:rPr>
              <a:t>“G”</a:t>
            </a:r>
          </a:p>
          <a:p>
            <a:pPr algn="l"/>
            <a:endParaRPr lang="es-ES" sz="1400" b="1" dirty="0">
              <a:effectLst/>
            </a:endParaRPr>
          </a:p>
          <a:p>
            <a:pPr algn="l"/>
            <a:r>
              <a:rPr lang="es-ES" sz="2400" b="1" dirty="0">
                <a:solidFill>
                  <a:srgbClr val="2F2F8D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Inhibición:</a:t>
            </a:r>
          </a:p>
          <a:p>
            <a:pPr algn="l"/>
            <a:r>
              <a:rPr lang="es-ES" sz="1600" b="1" dirty="0">
                <a:effectLst/>
              </a:rPr>
              <a:t>    - Disminución de pH &lt; 2 vía SIH</a:t>
            </a:r>
          </a:p>
          <a:p>
            <a:pPr algn="l"/>
            <a:endParaRPr lang="es-ES" sz="1000" dirty="0">
              <a:effectLst/>
            </a:endParaRPr>
          </a:p>
        </p:txBody>
      </p:sp>
      <p:sp>
        <p:nvSpPr>
          <p:cNvPr id="201731" name="Text Box 3"/>
          <p:cNvSpPr txBox="1">
            <a:spLocks noChangeArrowheads="1"/>
          </p:cNvSpPr>
          <p:nvPr/>
        </p:nvSpPr>
        <p:spPr bwMode="auto">
          <a:xfrm>
            <a:off x="7085267" y="1052736"/>
            <a:ext cx="1451038" cy="369332"/>
          </a:xfrm>
          <a:prstGeom prst="rect">
            <a:avLst/>
          </a:prstGeom>
          <a:solidFill>
            <a:srgbClr val="D9EDEF"/>
          </a:solidFill>
          <a:ln w="28575">
            <a:solidFill>
              <a:srgbClr val="EC6418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b="1">
                <a:effectLst/>
              </a:rPr>
              <a:t>GASTRINA</a:t>
            </a:r>
          </a:p>
        </p:txBody>
      </p:sp>
      <p:sp>
        <p:nvSpPr>
          <p:cNvPr id="201735" name="Text Box 7"/>
          <p:cNvSpPr txBox="1">
            <a:spLocks noChangeArrowheads="1"/>
          </p:cNvSpPr>
          <p:nvPr/>
        </p:nvSpPr>
        <p:spPr bwMode="auto">
          <a:xfrm>
            <a:off x="7019925" y="1521545"/>
            <a:ext cx="1552575" cy="369332"/>
          </a:xfrm>
          <a:prstGeom prst="rect">
            <a:avLst/>
          </a:prstGeom>
          <a:solidFill>
            <a:srgbClr val="DCEFF0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MX" sz="1800"/>
              <a:t>Regulación </a:t>
            </a:r>
          </a:p>
        </p:txBody>
      </p:sp>
      <p:sp>
        <p:nvSpPr>
          <p:cNvPr id="201737" name="Text Box 9"/>
          <p:cNvSpPr txBox="1">
            <a:spLocks noChangeArrowheads="1"/>
          </p:cNvSpPr>
          <p:nvPr/>
        </p:nvSpPr>
        <p:spPr bwMode="auto">
          <a:xfrm>
            <a:off x="600254" y="908050"/>
            <a:ext cx="1079143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1738" name="Text Box 10"/>
          <p:cNvSpPr txBox="1">
            <a:spLocks noChangeArrowheads="1"/>
          </p:cNvSpPr>
          <p:nvPr/>
        </p:nvSpPr>
        <p:spPr bwMode="auto">
          <a:xfrm>
            <a:off x="6426517" y="574865"/>
            <a:ext cx="2109788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r>
              <a:rPr lang="es-ES" sz="1800" b="1">
                <a:solidFill>
                  <a:srgbClr val="EE7532"/>
                </a:solidFill>
                <a:effectLst/>
              </a:rPr>
              <a:t>Flia. GASTRINA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6542006" y="6617490"/>
            <a:ext cx="2601994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r>
              <a:rPr lang="es-ES" sz="900" b="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0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201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1730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9682" name="Picture 2" descr="img19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24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484"/>
          <a:stretch>
            <a:fillRect/>
          </a:stretch>
        </p:blipFill>
        <p:spPr>
          <a:xfrm>
            <a:off x="611188" y="933450"/>
            <a:ext cx="5472112" cy="49895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99683" name="Rectangle 3"/>
          <p:cNvSpPr>
            <a:spLocks noChangeArrowheads="1"/>
          </p:cNvSpPr>
          <p:nvPr/>
        </p:nvSpPr>
        <p:spPr bwMode="auto">
          <a:xfrm>
            <a:off x="4356100" y="896938"/>
            <a:ext cx="1295400" cy="13493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 sz="1800">
              <a:effectLst/>
            </a:endParaRPr>
          </a:p>
        </p:txBody>
      </p:sp>
      <p:sp>
        <p:nvSpPr>
          <p:cNvPr id="199686" name="Text Box 6"/>
          <p:cNvSpPr txBox="1">
            <a:spLocks noChangeArrowheads="1"/>
          </p:cNvSpPr>
          <p:nvPr/>
        </p:nvSpPr>
        <p:spPr bwMode="auto">
          <a:xfrm>
            <a:off x="4643438" y="3998913"/>
            <a:ext cx="736600" cy="366712"/>
          </a:xfrm>
          <a:prstGeom prst="rect">
            <a:avLst/>
          </a:prstGeom>
          <a:solidFill>
            <a:srgbClr val="88C9C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1">
                <a:effectLst/>
              </a:rPr>
              <a:t>Local</a:t>
            </a:r>
          </a:p>
        </p:txBody>
      </p:sp>
      <p:sp>
        <p:nvSpPr>
          <p:cNvPr id="199687" name="Text Box 7"/>
          <p:cNvSpPr txBox="1">
            <a:spLocks noChangeArrowheads="1"/>
          </p:cNvSpPr>
          <p:nvPr/>
        </p:nvSpPr>
        <p:spPr bwMode="auto">
          <a:xfrm>
            <a:off x="4189413" y="3998913"/>
            <a:ext cx="422275" cy="366712"/>
          </a:xfrm>
          <a:prstGeom prst="rect">
            <a:avLst/>
          </a:prstGeom>
          <a:solidFill>
            <a:srgbClr val="FF9BB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800" b="1">
                <a:effectLst/>
              </a:rPr>
              <a:t>1.</a:t>
            </a:r>
          </a:p>
        </p:txBody>
      </p:sp>
      <p:sp>
        <p:nvSpPr>
          <p:cNvPr id="199688" name="Text Box 8"/>
          <p:cNvSpPr txBox="1">
            <a:spLocks noChangeArrowheads="1"/>
          </p:cNvSpPr>
          <p:nvPr/>
        </p:nvSpPr>
        <p:spPr bwMode="auto">
          <a:xfrm>
            <a:off x="3975100" y="1549400"/>
            <a:ext cx="422275" cy="366713"/>
          </a:xfrm>
          <a:prstGeom prst="rect">
            <a:avLst/>
          </a:prstGeom>
          <a:solidFill>
            <a:srgbClr val="FF9BB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800" b="1">
                <a:effectLst/>
              </a:rPr>
              <a:t>1.</a:t>
            </a:r>
          </a:p>
        </p:txBody>
      </p:sp>
      <p:sp>
        <p:nvSpPr>
          <p:cNvPr id="199689" name="Text Box 9"/>
          <p:cNvSpPr txBox="1">
            <a:spLocks noChangeArrowheads="1"/>
          </p:cNvSpPr>
          <p:nvPr/>
        </p:nvSpPr>
        <p:spPr bwMode="auto">
          <a:xfrm>
            <a:off x="1547813" y="4076700"/>
            <a:ext cx="422275" cy="366713"/>
          </a:xfrm>
          <a:prstGeom prst="rect">
            <a:avLst/>
          </a:prstGeom>
          <a:solidFill>
            <a:srgbClr val="5D9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800" b="1">
                <a:effectLst/>
              </a:rPr>
              <a:t>2.</a:t>
            </a:r>
          </a:p>
        </p:txBody>
      </p:sp>
      <p:sp>
        <p:nvSpPr>
          <p:cNvPr id="199690" name="Rectangle 10"/>
          <p:cNvSpPr>
            <a:spLocks noChangeArrowheads="1"/>
          </p:cNvSpPr>
          <p:nvPr/>
        </p:nvSpPr>
        <p:spPr bwMode="auto">
          <a:xfrm>
            <a:off x="4265613" y="5299075"/>
            <a:ext cx="1657350" cy="4333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9693" name="Rectangle 13"/>
          <p:cNvSpPr>
            <a:spLocks noChangeArrowheads="1"/>
          </p:cNvSpPr>
          <p:nvPr/>
        </p:nvSpPr>
        <p:spPr bwMode="auto">
          <a:xfrm>
            <a:off x="2536825" y="4508500"/>
            <a:ext cx="215900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9694" name="Rectangle 14"/>
          <p:cNvSpPr>
            <a:spLocks noChangeArrowheads="1"/>
          </p:cNvSpPr>
          <p:nvPr/>
        </p:nvSpPr>
        <p:spPr bwMode="auto">
          <a:xfrm>
            <a:off x="3492500" y="4868863"/>
            <a:ext cx="865188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9695" name="Line 15"/>
          <p:cNvSpPr>
            <a:spLocks noChangeShapeType="1"/>
          </p:cNvSpPr>
          <p:nvPr/>
        </p:nvSpPr>
        <p:spPr bwMode="auto">
          <a:xfrm>
            <a:off x="3473450" y="5516563"/>
            <a:ext cx="431800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99697" name="Text Box 17"/>
          <p:cNvSpPr txBox="1">
            <a:spLocks noChangeArrowheads="1"/>
          </p:cNvSpPr>
          <p:nvPr/>
        </p:nvSpPr>
        <p:spPr bwMode="auto">
          <a:xfrm>
            <a:off x="5148263" y="5157788"/>
            <a:ext cx="2130425" cy="669925"/>
          </a:xfrm>
          <a:prstGeom prst="rect">
            <a:avLst/>
          </a:prstGeom>
          <a:solidFill>
            <a:srgbClr val="BBDD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effectLst/>
              </a:rPr>
              <a:t>Retroalimentación</a:t>
            </a:r>
          </a:p>
          <a:p>
            <a:r>
              <a:rPr lang="es-ES" sz="1800">
                <a:effectLst/>
              </a:rPr>
              <a:t> negativa</a:t>
            </a:r>
          </a:p>
        </p:txBody>
      </p:sp>
      <p:sp>
        <p:nvSpPr>
          <p:cNvPr id="199701" name="Rectangle 21"/>
          <p:cNvSpPr>
            <a:spLocks noChangeArrowheads="1"/>
          </p:cNvSpPr>
          <p:nvPr/>
        </p:nvSpPr>
        <p:spPr bwMode="auto">
          <a:xfrm>
            <a:off x="2484438" y="4940300"/>
            <a:ext cx="935037" cy="7921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_tradnl" sz="1600">
              <a:effectLst/>
            </a:endParaRPr>
          </a:p>
        </p:txBody>
      </p:sp>
      <p:grpSp>
        <p:nvGrpSpPr>
          <p:cNvPr id="199702" name="Group 22"/>
          <p:cNvGrpSpPr>
            <a:grpSpLocks/>
          </p:cNvGrpSpPr>
          <p:nvPr/>
        </p:nvGrpSpPr>
        <p:grpSpPr bwMode="auto">
          <a:xfrm>
            <a:off x="2700338" y="5084763"/>
            <a:ext cx="731837" cy="792162"/>
            <a:chOff x="1701" y="3158"/>
            <a:chExt cx="461" cy="499"/>
          </a:xfrm>
        </p:grpSpPr>
        <p:sp>
          <p:nvSpPr>
            <p:cNvPr id="199703" name="Text Box 23"/>
            <p:cNvSpPr txBox="1">
              <a:spLocks noChangeArrowheads="1"/>
            </p:cNvSpPr>
            <p:nvPr/>
          </p:nvSpPr>
          <p:spPr bwMode="auto">
            <a:xfrm>
              <a:off x="1837" y="3249"/>
              <a:ext cx="325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s-ES_tradnl" sz="2000" dirty="0">
                  <a:effectLst/>
                </a:rPr>
                <a:t>pH</a:t>
              </a:r>
            </a:p>
          </p:txBody>
        </p:sp>
        <p:sp>
          <p:nvSpPr>
            <p:cNvPr id="199704" name="Line 24"/>
            <p:cNvSpPr>
              <a:spLocks noChangeShapeType="1"/>
            </p:cNvSpPr>
            <p:nvPr/>
          </p:nvSpPr>
          <p:spPr bwMode="auto">
            <a:xfrm>
              <a:off x="1837" y="3203"/>
              <a:ext cx="0" cy="363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VE"/>
            </a:p>
          </p:txBody>
        </p:sp>
        <p:sp>
          <p:nvSpPr>
            <p:cNvPr id="199705" name="Oval 25"/>
            <p:cNvSpPr>
              <a:spLocks noChangeArrowheads="1"/>
            </p:cNvSpPr>
            <p:nvPr/>
          </p:nvSpPr>
          <p:spPr bwMode="auto">
            <a:xfrm>
              <a:off x="1701" y="3158"/>
              <a:ext cx="453" cy="499"/>
            </a:xfrm>
            <a:prstGeom prst="ellipse">
              <a:avLst/>
            </a:prstGeom>
            <a:noFill/>
            <a:ln w="28575" algn="ctr">
              <a:solidFill>
                <a:srgbClr val="0000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</p:grpSp>
      <p:sp>
        <p:nvSpPr>
          <p:cNvPr id="199706" name="Text Box 26"/>
          <p:cNvSpPr txBox="1">
            <a:spLocks noChangeArrowheads="1"/>
          </p:cNvSpPr>
          <p:nvPr/>
        </p:nvSpPr>
        <p:spPr bwMode="auto">
          <a:xfrm>
            <a:off x="4594225" y="2205455"/>
            <a:ext cx="1944687" cy="1415772"/>
          </a:xfrm>
          <a:prstGeom prst="rect">
            <a:avLst/>
          </a:prstGeom>
          <a:solidFill>
            <a:srgbClr val="FF9BB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sz="1400" b="1" dirty="0" smtClean="0">
                <a:effectLst/>
                <a:latin typeface="Comic Sans MS" pitchFamily="66" charset="0"/>
              </a:rPr>
              <a:t>Distensión</a:t>
            </a:r>
            <a:endParaRPr lang="es-ES" sz="1400" b="1" dirty="0">
              <a:effectLst/>
              <a:latin typeface="Comic Sans MS" pitchFamily="66" charset="0"/>
            </a:endParaRPr>
          </a:p>
          <a:p>
            <a:r>
              <a:rPr lang="es-ES" sz="1400" b="1" dirty="0" smtClean="0">
                <a:effectLst/>
                <a:latin typeface="Comic Sans MS" pitchFamily="66" charset="0"/>
              </a:rPr>
              <a:t>Péptido </a:t>
            </a:r>
            <a:r>
              <a:rPr lang="es-ES" sz="1400" b="1" dirty="0">
                <a:effectLst/>
                <a:latin typeface="Comic Sans MS" pitchFamily="66" charset="0"/>
              </a:rPr>
              <a:t>liberador </a:t>
            </a:r>
          </a:p>
          <a:p>
            <a:r>
              <a:rPr lang="es-ES" sz="1400" b="1" dirty="0">
                <a:effectLst/>
                <a:latin typeface="Comic Sans MS" pitchFamily="66" charset="0"/>
              </a:rPr>
              <a:t>de gastrina (GRP)</a:t>
            </a:r>
          </a:p>
          <a:p>
            <a:endParaRPr lang="es-ES" sz="800" b="1" dirty="0">
              <a:effectLst/>
              <a:latin typeface="Comic Sans MS" pitchFamily="66" charset="0"/>
            </a:endParaRPr>
          </a:p>
          <a:p>
            <a:r>
              <a:rPr lang="es-ES" sz="1800" dirty="0">
                <a:effectLst/>
                <a:latin typeface="Comic Sans MS" pitchFamily="66" charset="0"/>
              </a:rPr>
              <a:t>Comida</a:t>
            </a:r>
            <a:r>
              <a:rPr lang="es-ES" sz="2000" dirty="0">
                <a:effectLst/>
                <a:latin typeface="Comic Sans MS" pitchFamily="66" charset="0"/>
              </a:rPr>
              <a:t>:</a:t>
            </a:r>
          </a:p>
          <a:p>
            <a:r>
              <a:rPr lang="es-ES" sz="1600" b="1" dirty="0">
                <a:effectLst/>
                <a:latin typeface="Comic Sans MS" pitchFamily="66" charset="0"/>
              </a:rPr>
              <a:t>Péptidos y </a:t>
            </a:r>
            <a:r>
              <a:rPr lang="es-ES" sz="1600" b="1" dirty="0" smtClean="0">
                <a:effectLst/>
                <a:latin typeface="Comic Sans MS" pitchFamily="66" charset="0"/>
              </a:rPr>
              <a:t>AA</a:t>
            </a:r>
          </a:p>
        </p:txBody>
      </p:sp>
      <p:sp>
        <p:nvSpPr>
          <p:cNvPr id="199707" name="Text Box 27"/>
          <p:cNvSpPr txBox="1">
            <a:spLocks noChangeArrowheads="1"/>
          </p:cNvSpPr>
          <p:nvPr/>
        </p:nvSpPr>
        <p:spPr bwMode="auto">
          <a:xfrm>
            <a:off x="3979863" y="5300663"/>
            <a:ext cx="592137" cy="336550"/>
          </a:xfrm>
          <a:prstGeom prst="rect">
            <a:avLst/>
          </a:prstGeom>
          <a:solidFill>
            <a:srgbClr val="5D9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>
                <a:effectLst/>
              </a:rPr>
              <a:t>SIH</a:t>
            </a:r>
          </a:p>
        </p:txBody>
      </p:sp>
      <p:sp>
        <p:nvSpPr>
          <p:cNvPr id="199708" name="Text Box 28"/>
          <p:cNvSpPr txBox="1">
            <a:spLocks noChangeArrowheads="1"/>
          </p:cNvSpPr>
          <p:nvPr/>
        </p:nvSpPr>
        <p:spPr bwMode="auto">
          <a:xfrm>
            <a:off x="7325748" y="1308114"/>
            <a:ext cx="1319592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hlink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1" dirty="0" smtClean="0">
                <a:effectLst/>
              </a:rPr>
              <a:t>Regulación</a:t>
            </a:r>
            <a:endParaRPr lang="es-ES" sz="1800" b="1" dirty="0">
              <a:effectLst/>
            </a:endParaRPr>
          </a:p>
        </p:txBody>
      </p:sp>
      <p:sp>
        <p:nvSpPr>
          <p:cNvPr id="199709" name="Text Box 29"/>
          <p:cNvSpPr txBox="1">
            <a:spLocks noChangeArrowheads="1"/>
          </p:cNvSpPr>
          <p:nvPr/>
        </p:nvSpPr>
        <p:spPr bwMode="auto">
          <a:xfrm>
            <a:off x="4427538" y="1549400"/>
            <a:ext cx="915987" cy="366713"/>
          </a:xfrm>
          <a:prstGeom prst="rect">
            <a:avLst/>
          </a:prstGeom>
          <a:solidFill>
            <a:srgbClr val="88C9C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1">
                <a:effectLst/>
              </a:rPr>
              <a:t>Neural</a:t>
            </a:r>
          </a:p>
        </p:txBody>
      </p:sp>
      <p:sp>
        <p:nvSpPr>
          <p:cNvPr id="199712" name="Text Box 32"/>
          <p:cNvSpPr txBox="1">
            <a:spLocks noChangeArrowheads="1"/>
          </p:cNvSpPr>
          <p:nvPr/>
        </p:nvSpPr>
        <p:spPr bwMode="auto">
          <a:xfrm>
            <a:off x="7070725" y="838200"/>
            <a:ext cx="1582738" cy="369332"/>
          </a:xfrm>
          <a:prstGeom prst="rect">
            <a:avLst/>
          </a:prstGeom>
          <a:solidFill>
            <a:schemeClr val="accent1"/>
          </a:solidFill>
          <a:ln w="28575">
            <a:solidFill>
              <a:srgbClr val="EE753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r>
              <a:rPr lang="es-ES" sz="1800" b="1">
                <a:effectLst/>
              </a:rPr>
              <a:t>GASTRINA </a:t>
            </a:r>
          </a:p>
        </p:txBody>
      </p:sp>
      <p:sp>
        <p:nvSpPr>
          <p:cNvPr id="199714" name="Rectangle 34"/>
          <p:cNvSpPr>
            <a:spLocks noChangeArrowheads="1"/>
          </p:cNvSpPr>
          <p:nvPr/>
        </p:nvSpPr>
        <p:spPr bwMode="auto">
          <a:xfrm>
            <a:off x="1476375" y="765175"/>
            <a:ext cx="1655763" cy="863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9715" name="Rectangle 35"/>
          <p:cNvSpPr>
            <a:spLocks noChangeArrowheads="1"/>
          </p:cNvSpPr>
          <p:nvPr/>
        </p:nvSpPr>
        <p:spPr bwMode="auto">
          <a:xfrm>
            <a:off x="3276600" y="4437063"/>
            <a:ext cx="1871663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9716" name="Line 36"/>
          <p:cNvSpPr>
            <a:spLocks noChangeShapeType="1"/>
          </p:cNvSpPr>
          <p:nvPr/>
        </p:nvSpPr>
        <p:spPr bwMode="auto">
          <a:xfrm>
            <a:off x="4645025" y="5443538"/>
            <a:ext cx="431800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99717" name="Rectangle 37"/>
          <p:cNvSpPr>
            <a:spLocks noChangeArrowheads="1"/>
          </p:cNvSpPr>
          <p:nvPr/>
        </p:nvSpPr>
        <p:spPr bwMode="auto">
          <a:xfrm>
            <a:off x="539750" y="3140075"/>
            <a:ext cx="936625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9699" name="Text Box 19"/>
          <p:cNvSpPr txBox="1">
            <a:spLocks noChangeArrowheads="1"/>
          </p:cNvSpPr>
          <p:nvPr/>
        </p:nvSpPr>
        <p:spPr bwMode="auto">
          <a:xfrm>
            <a:off x="863600" y="956717"/>
            <a:ext cx="1368425" cy="769441"/>
          </a:xfrm>
          <a:prstGeom prst="rect">
            <a:avLst/>
          </a:prstGeom>
          <a:noFill/>
          <a:ln>
            <a:noFill/>
          </a:ln>
          <a:effectLst>
            <a:outerShdw dist="45791" dir="2021404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1" name="Text Box 10"/>
          <p:cNvSpPr txBox="1">
            <a:spLocks noChangeArrowheads="1"/>
          </p:cNvSpPr>
          <p:nvPr/>
        </p:nvSpPr>
        <p:spPr bwMode="auto">
          <a:xfrm>
            <a:off x="6538912" y="373341"/>
            <a:ext cx="2109788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r>
              <a:rPr lang="es-ES" sz="1800" b="1">
                <a:solidFill>
                  <a:srgbClr val="EE7532"/>
                </a:solidFill>
                <a:effectLst/>
              </a:rPr>
              <a:t>Flia. GASTRINA</a:t>
            </a:r>
          </a:p>
        </p:txBody>
      </p:sp>
      <p:cxnSp>
        <p:nvCxnSpPr>
          <p:cNvPr id="3" name="Conector recto de flecha 2"/>
          <p:cNvCxnSpPr/>
          <p:nvPr/>
        </p:nvCxnSpPr>
        <p:spPr bwMode="auto">
          <a:xfrm>
            <a:off x="5011738" y="1916113"/>
            <a:ext cx="228599" cy="26431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" name="Conector recto de flecha 4"/>
          <p:cNvCxnSpPr>
            <a:endCxn id="199686" idx="0"/>
          </p:cNvCxnSpPr>
          <p:nvPr/>
        </p:nvCxnSpPr>
        <p:spPr bwMode="auto">
          <a:xfrm flipH="1">
            <a:off x="5011738" y="3643343"/>
            <a:ext cx="331787" cy="35557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9685" name="Rectangle 5"/>
          <p:cNvSpPr>
            <a:spLocks noChangeArrowheads="1"/>
          </p:cNvSpPr>
          <p:nvPr/>
        </p:nvSpPr>
        <p:spPr bwMode="auto">
          <a:xfrm>
            <a:off x="2195513" y="4076700"/>
            <a:ext cx="792162" cy="431800"/>
          </a:xfrm>
          <a:prstGeom prst="rect">
            <a:avLst/>
          </a:prstGeom>
          <a:noFill/>
          <a:ln w="28575">
            <a:solidFill>
              <a:srgbClr val="0066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" name="Rectángulo 5"/>
          <p:cNvSpPr/>
          <p:nvPr/>
        </p:nvSpPr>
        <p:spPr bwMode="auto">
          <a:xfrm>
            <a:off x="1758950" y="2084388"/>
            <a:ext cx="777875" cy="19486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1371388" y="2005400"/>
            <a:ext cx="12202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b="1" dirty="0" smtClean="0">
                <a:solidFill>
                  <a:srgbClr val="FF0000"/>
                </a:solidFill>
              </a:rPr>
              <a:t>Gastrina</a:t>
            </a:r>
            <a:endParaRPr lang="es-VE" sz="2000" b="1" dirty="0">
              <a:solidFill>
                <a:srgbClr val="FF0000"/>
              </a:solidFill>
            </a:endParaRPr>
          </a:p>
        </p:txBody>
      </p:sp>
      <p:sp>
        <p:nvSpPr>
          <p:cNvPr id="35" name="Text Box 8"/>
          <p:cNvSpPr txBox="1">
            <a:spLocks noChangeArrowheads="1"/>
          </p:cNvSpPr>
          <p:nvPr/>
        </p:nvSpPr>
        <p:spPr bwMode="auto">
          <a:xfrm>
            <a:off x="6542006" y="6617490"/>
            <a:ext cx="2601994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r>
              <a:rPr lang="es-ES" sz="900" b="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0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9686" grpId="0" animBg="1"/>
      <p:bldP spid="199687" grpId="0" animBg="1"/>
      <p:bldP spid="199688" grpId="0" animBg="1"/>
      <p:bldP spid="199689" grpId="0" animBg="1"/>
      <p:bldP spid="199695" grpId="0" animBg="1"/>
      <p:bldP spid="199697" grpId="0" animBg="1"/>
      <p:bldP spid="199706" grpId="0" animBg="1"/>
      <p:bldP spid="199707" grpId="0" animBg="1"/>
      <p:bldP spid="199709" grpId="0" animBg="1"/>
      <p:bldP spid="199716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2754" name="Picture 2" descr="liberación de gastrin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7438" y="1169988"/>
            <a:ext cx="4581525" cy="505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2755" name="Oval 3"/>
          <p:cNvSpPr>
            <a:spLocks noChangeArrowheads="1"/>
          </p:cNvSpPr>
          <p:nvPr/>
        </p:nvSpPr>
        <p:spPr bwMode="auto">
          <a:xfrm>
            <a:off x="2286000" y="3978275"/>
            <a:ext cx="1295400" cy="1223963"/>
          </a:xfrm>
          <a:prstGeom prst="ellipse">
            <a:avLst/>
          </a:prstGeom>
          <a:solidFill>
            <a:srgbClr val="FFCC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2756" name="Rectangle 4"/>
          <p:cNvSpPr>
            <a:spLocks noChangeArrowheads="1"/>
          </p:cNvSpPr>
          <p:nvPr/>
        </p:nvSpPr>
        <p:spPr bwMode="auto">
          <a:xfrm>
            <a:off x="2214563" y="2033588"/>
            <a:ext cx="1366837" cy="863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2757" name="Text Box 5"/>
          <p:cNvSpPr txBox="1">
            <a:spLocks noChangeArrowheads="1"/>
          </p:cNvSpPr>
          <p:nvPr/>
        </p:nvSpPr>
        <p:spPr bwMode="auto">
          <a:xfrm>
            <a:off x="1703653" y="2098675"/>
            <a:ext cx="1858697" cy="923330"/>
          </a:xfrm>
          <a:prstGeom prst="rect">
            <a:avLst/>
          </a:prstGeom>
          <a:solidFill>
            <a:srgbClr val="FFCCCC"/>
          </a:solidFill>
          <a:ln w="28575">
            <a:solidFill>
              <a:srgbClr val="FF4B8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MX" sz="2000" dirty="0">
                <a:effectLst/>
              </a:rPr>
              <a:t>Distensión</a:t>
            </a:r>
          </a:p>
          <a:p>
            <a:r>
              <a:rPr lang="es-MX" sz="2000" dirty="0" smtClean="0">
                <a:effectLst/>
              </a:rPr>
              <a:t>Gástrica</a:t>
            </a:r>
          </a:p>
          <a:p>
            <a:r>
              <a:rPr lang="es-MX" sz="1400" dirty="0" smtClean="0">
                <a:effectLst/>
              </a:rPr>
              <a:t>(</a:t>
            </a:r>
            <a:r>
              <a:rPr lang="es-MX" sz="1400" dirty="0" err="1" smtClean="0">
                <a:effectLst/>
              </a:rPr>
              <a:t>mecanoreceptores</a:t>
            </a:r>
            <a:r>
              <a:rPr lang="es-MX" sz="1400" dirty="0" smtClean="0">
                <a:effectLst/>
              </a:rPr>
              <a:t>)</a:t>
            </a:r>
            <a:endParaRPr lang="es-MX" sz="1400" dirty="0">
              <a:effectLst/>
            </a:endParaRPr>
          </a:p>
        </p:txBody>
      </p:sp>
      <p:sp>
        <p:nvSpPr>
          <p:cNvPr id="202758" name="Rectangle 6"/>
          <p:cNvSpPr>
            <a:spLocks noChangeArrowheads="1"/>
          </p:cNvSpPr>
          <p:nvPr/>
        </p:nvSpPr>
        <p:spPr bwMode="auto">
          <a:xfrm>
            <a:off x="2214563" y="3833813"/>
            <a:ext cx="1366837" cy="14398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2759" name="Text Box 7"/>
          <p:cNvSpPr txBox="1">
            <a:spLocks noChangeArrowheads="1"/>
          </p:cNvSpPr>
          <p:nvPr/>
        </p:nvSpPr>
        <p:spPr bwMode="auto">
          <a:xfrm>
            <a:off x="2252857" y="4183063"/>
            <a:ext cx="1568058" cy="1231106"/>
          </a:xfrm>
          <a:prstGeom prst="rect">
            <a:avLst/>
          </a:prstGeom>
          <a:solidFill>
            <a:srgbClr val="FFCCCC"/>
          </a:solidFill>
          <a:ln w="28575">
            <a:solidFill>
              <a:srgbClr val="FF4B8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2000" dirty="0">
                <a:effectLst/>
              </a:rPr>
              <a:t>Productos </a:t>
            </a:r>
          </a:p>
          <a:p>
            <a:r>
              <a:rPr lang="es-MX" sz="2000" dirty="0">
                <a:effectLst/>
              </a:rPr>
              <a:t>Digestión </a:t>
            </a:r>
          </a:p>
          <a:p>
            <a:r>
              <a:rPr lang="es-MX" sz="2000" dirty="0" err="1" smtClean="0">
                <a:effectLst/>
              </a:rPr>
              <a:t>Proteíca</a:t>
            </a:r>
            <a:endParaRPr lang="es-MX" sz="2000" dirty="0" smtClean="0">
              <a:effectLst/>
            </a:endParaRPr>
          </a:p>
          <a:p>
            <a:r>
              <a:rPr lang="es-MX" sz="1400" dirty="0" smtClean="0">
                <a:effectLst/>
              </a:rPr>
              <a:t>(</a:t>
            </a:r>
            <a:r>
              <a:rPr lang="es-MX" sz="1400" dirty="0" err="1" smtClean="0">
                <a:effectLst/>
              </a:rPr>
              <a:t>quimioreptores</a:t>
            </a:r>
            <a:r>
              <a:rPr lang="es-MX" sz="1400" dirty="0" smtClean="0">
                <a:effectLst/>
              </a:rPr>
              <a:t>)</a:t>
            </a:r>
            <a:endParaRPr lang="es-MX" sz="1400" dirty="0">
              <a:effectLst/>
            </a:endParaRPr>
          </a:p>
        </p:txBody>
      </p:sp>
      <p:sp>
        <p:nvSpPr>
          <p:cNvPr id="202760" name="Rectangle 8"/>
          <p:cNvSpPr>
            <a:spLocks noChangeArrowheads="1"/>
          </p:cNvSpPr>
          <p:nvPr/>
        </p:nvSpPr>
        <p:spPr bwMode="auto">
          <a:xfrm>
            <a:off x="5094288" y="1312863"/>
            <a:ext cx="1223962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2761" name="Text Box 9"/>
          <p:cNvSpPr txBox="1">
            <a:spLocks noChangeArrowheads="1"/>
          </p:cNvSpPr>
          <p:nvPr/>
        </p:nvSpPr>
        <p:spPr bwMode="auto">
          <a:xfrm>
            <a:off x="5083175" y="1528763"/>
            <a:ext cx="715963" cy="376237"/>
          </a:xfrm>
          <a:prstGeom prst="rect">
            <a:avLst/>
          </a:prstGeom>
          <a:solidFill>
            <a:srgbClr val="D5EBED"/>
          </a:solidFill>
          <a:ln w="9525">
            <a:solidFill>
              <a:srgbClr val="0000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800" b="1" dirty="0">
                <a:solidFill>
                  <a:srgbClr val="0000CC"/>
                </a:solidFill>
                <a:effectLst/>
              </a:rPr>
              <a:t>Vago</a:t>
            </a:r>
          </a:p>
        </p:txBody>
      </p:sp>
      <p:sp>
        <p:nvSpPr>
          <p:cNvPr id="202762" name="Rectangle 10"/>
          <p:cNvSpPr>
            <a:spLocks noChangeArrowheads="1"/>
          </p:cNvSpPr>
          <p:nvPr/>
        </p:nvSpPr>
        <p:spPr bwMode="auto">
          <a:xfrm>
            <a:off x="3776928" y="2280941"/>
            <a:ext cx="1871662" cy="503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2763" name="Text Box 11"/>
          <p:cNvSpPr txBox="1">
            <a:spLocks noChangeArrowheads="1"/>
          </p:cNvSpPr>
          <p:nvPr/>
        </p:nvSpPr>
        <p:spPr bwMode="auto">
          <a:xfrm>
            <a:off x="3747823" y="2226321"/>
            <a:ext cx="1857375" cy="314325"/>
          </a:xfrm>
          <a:prstGeom prst="rect">
            <a:avLst/>
          </a:prstGeom>
          <a:solidFill>
            <a:srgbClr val="D5EBED"/>
          </a:solidFill>
          <a:ln w="9525">
            <a:solidFill>
              <a:srgbClr val="0000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400" b="1">
                <a:effectLst/>
              </a:rPr>
              <a:t>Neuronas entéricas</a:t>
            </a:r>
          </a:p>
        </p:txBody>
      </p:sp>
      <p:sp>
        <p:nvSpPr>
          <p:cNvPr id="202764" name="Rectangle 12"/>
          <p:cNvSpPr>
            <a:spLocks noChangeArrowheads="1"/>
          </p:cNvSpPr>
          <p:nvPr/>
        </p:nvSpPr>
        <p:spPr bwMode="auto">
          <a:xfrm>
            <a:off x="4230688" y="3473450"/>
            <a:ext cx="863600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2765" name="Text Box 13"/>
          <p:cNvSpPr txBox="1">
            <a:spLocks noChangeArrowheads="1"/>
          </p:cNvSpPr>
          <p:nvPr/>
        </p:nvSpPr>
        <p:spPr bwMode="auto">
          <a:xfrm>
            <a:off x="4367213" y="3568700"/>
            <a:ext cx="569912" cy="346075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00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>
                <a:effectLst/>
              </a:rPr>
              <a:t>GRP</a:t>
            </a:r>
          </a:p>
        </p:txBody>
      </p:sp>
      <p:sp>
        <p:nvSpPr>
          <p:cNvPr id="202766" name="Rectangle 14"/>
          <p:cNvSpPr>
            <a:spLocks noChangeArrowheads="1"/>
          </p:cNvSpPr>
          <p:nvPr/>
        </p:nvSpPr>
        <p:spPr bwMode="auto">
          <a:xfrm>
            <a:off x="4014788" y="4338638"/>
            <a:ext cx="1223962" cy="503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2767" name="Text Box 15"/>
          <p:cNvSpPr txBox="1">
            <a:spLocks noChangeArrowheads="1"/>
          </p:cNvSpPr>
          <p:nvPr/>
        </p:nvSpPr>
        <p:spPr bwMode="auto">
          <a:xfrm>
            <a:off x="4137025" y="4386263"/>
            <a:ext cx="954088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2000" b="1">
                <a:effectLst/>
              </a:rPr>
              <a:t>c. “G”</a:t>
            </a:r>
          </a:p>
        </p:txBody>
      </p:sp>
      <p:sp>
        <p:nvSpPr>
          <p:cNvPr id="202768" name="Rectangle 16"/>
          <p:cNvSpPr>
            <a:spLocks noChangeArrowheads="1"/>
          </p:cNvSpPr>
          <p:nvPr/>
        </p:nvSpPr>
        <p:spPr bwMode="auto">
          <a:xfrm>
            <a:off x="3941763" y="5345113"/>
            <a:ext cx="1439862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2769" name="Text Box 17"/>
          <p:cNvSpPr txBox="1">
            <a:spLocks noChangeArrowheads="1"/>
          </p:cNvSpPr>
          <p:nvPr/>
        </p:nvSpPr>
        <p:spPr bwMode="auto">
          <a:xfrm>
            <a:off x="3776929" y="5319713"/>
            <a:ext cx="1652322" cy="46166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EE753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MX" sz="2400" b="1" dirty="0" smtClean="0">
                <a:effectLst/>
              </a:rPr>
              <a:t> </a:t>
            </a:r>
            <a:r>
              <a:rPr lang="es-MX" sz="2400" b="1" dirty="0" smtClean="0">
                <a:solidFill>
                  <a:srgbClr val="C00000"/>
                </a:solidFill>
                <a:effectLst/>
              </a:rPr>
              <a:t>Gastrina</a:t>
            </a:r>
            <a:endParaRPr lang="es-MX" sz="2400" b="1" dirty="0">
              <a:solidFill>
                <a:srgbClr val="C00000"/>
              </a:solidFill>
              <a:effectLst/>
            </a:endParaRPr>
          </a:p>
        </p:txBody>
      </p:sp>
      <p:sp>
        <p:nvSpPr>
          <p:cNvPr id="202770" name="Rectangle 18"/>
          <p:cNvSpPr>
            <a:spLocks noChangeArrowheads="1"/>
          </p:cNvSpPr>
          <p:nvPr/>
        </p:nvSpPr>
        <p:spPr bwMode="auto">
          <a:xfrm>
            <a:off x="4949825" y="2968625"/>
            <a:ext cx="1584325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2771" name="Text Box 19"/>
          <p:cNvSpPr txBox="1">
            <a:spLocks noChangeArrowheads="1"/>
          </p:cNvSpPr>
          <p:nvPr/>
        </p:nvSpPr>
        <p:spPr bwMode="auto">
          <a:xfrm>
            <a:off x="5381625" y="3113365"/>
            <a:ext cx="748923" cy="369332"/>
          </a:xfrm>
          <a:prstGeom prst="rect">
            <a:avLst/>
          </a:prstGeom>
          <a:solidFill>
            <a:srgbClr val="AFD7FF"/>
          </a:solidFill>
          <a:ln w="28575">
            <a:solidFill>
              <a:srgbClr val="0066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800" b="1" dirty="0" smtClean="0">
                <a:effectLst/>
              </a:rPr>
              <a:t> SIH</a:t>
            </a:r>
            <a:endParaRPr lang="es-MX" sz="1800" b="1" dirty="0">
              <a:effectLst/>
            </a:endParaRPr>
          </a:p>
        </p:txBody>
      </p:sp>
      <p:sp>
        <p:nvSpPr>
          <p:cNvPr id="202772" name="Rectangle 20"/>
          <p:cNvSpPr>
            <a:spLocks noChangeArrowheads="1"/>
          </p:cNvSpPr>
          <p:nvPr/>
        </p:nvSpPr>
        <p:spPr bwMode="auto">
          <a:xfrm>
            <a:off x="5815013" y="2178050"/>
            <a:ext cx="1150937" cy="5746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2773" name="Text Box 21"/>
          <p:cNvSpPr txBox="1">
            <a:spLocks noChangeArrowheads="1"/>
          </p:cNvSpPr>
          <p:nvPr/>
        </p:nvSpPr>
        <p:spPr bwMode="auto">
          <a:xfrm>
            <a:off x="5857875" y="2320925"/>
            <a:ext cx="869950" cy="376238"/>
          </a:xfrm>
          <a:prstGeom prst="rect">
            <a:avLst/>
          </a:prstGeom>
          <a:solidFill>
            <a:srgbClr val="AFD7FF"/>
          </a:solidFill>
          <a:ln w="9525">
            <a:solidFill>
              <a:srgbClr val="0070E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800" b="1">
                <a:effectLst/>
              </a:rPr>
              <a:t>c. “D”</a:t>
            </a:r>
          </a:p>
        </p:txBody>
      </p:sp>
      <p:sp>
        <p:nvSpPr>
          <p:cNvPr id="202774" name="Rectangle 22"/>
          <p:cNvSpPr>
            <a:spLocks noChangeArrowheads="1"/>
          </p:cNvSpPr>
          <p:nvPr/>
        </p:nvSpPr>
        <p:spPr bwMode="auto">
          <a:xfrm>
            <a:off x="6102350" y="4194175"/>
            <a:ext cx="936625" cy="1079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2775" name="Text Box 23"/>
          <p:cNvSpPr txBox="1">
            <a:spLocks noChangeArrowheads="1"/>
          </p:cNvSpPr>
          <p:nvPr/>
        </p:nvSpPr>
        <p:spPr bwMode="auto">
          <a:xfrm>
            <a:off x="6321161" y="4194175"/>
            <a:ext cx="678391" cy="461665"/>
          </a:xfrm>
          <a:prstGeom prst="rect">
            <a:avLst/>
          </a:prstGeom>
          <a:solidFill>
            <a:srgbClr val="BBDDFF"/>
          </a:solidFill>
          <a:ln w="9525">
            <a:solidFill>
              <a:srgbClr val="0066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400" b="1" dirty="0" smtClean="0">
                <a:effectLst/>
              </a:rPr>
              <a:t> H</a:t>
            </a:r>
            <a:r>
              <a:rPr lang="es-ES" sz="2400" b="1" baseline="30000" dirty="0">
                <a:effectLst/>
              </a:rPr>
              <a:t>+</a:t>
            </a:r>
          </a:p>
        </p:txBody>
      </p:sp>
      <p:sp>
        <p:nvSpPr>
          <p:cNvPr id="202777" name="Text Box 25"/>
          <p:cNvSpPr txBox="1">
            <a:spLocks noChangeArrowheads="1"/>
          </p:cNvSpPr>
          <p:nvPr/>
        </p:nvSpPr>
        <p:spPr bwMode="auto">
          <a:xfrm>
            <a:off x="7089619" y="549275"/>
            <a:ext cx="1460656" cy="369332"/>
          </a:xfrm>
          <a:prstGeom prst="rect">
            <a:avLst/>
          </a:prstGeom>
          <a:solidFill>
            <a:srgbClr val="D9EDEF"/>
          </a:solidFill>
          <a:ln w="28575">
            <a:solidFill>
              <a:srgbClr val="EC6418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b="1">
                <a:effectLst/>
              </a:rPr>
              <a:t>GASTRINA</a:t>
            </a:r>
          </a:p>
        </p:txBody>
      </p:sp>
      <p:sp>
        <p:nvSpPr>
          <p:cNvPr id="202778" name="Line 26"/>
          <p:cNvSpPr>
            <a:spLocks noChangeShapeType="1"/>
          </p:cNvSpPr>
          <p:nvPr/>
        </p:nvSpPr>
        <p:spPr bwMode="auto">
          <a:xfrm>
            <a:off x="5383213" y="5497513"/>
            <a:ext cx="122396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02779" name="Line 27"/>
          <p:cNvSpPr>
            <a:spLocks noChangeShapeType="1"/>
          </p:cNvSpPr>
          <p:nvPr/>
        </p:nvSpPr>
        <p:spPr bwMode="auto">
          <a:xfrm flipV="1">
            <a:off x="6607175" y="4705350"/>
            <a:ext cx="0" cy="7921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02780" name="Text Box 28"/>
          <p:cNvSpPr txBox="1">
            <a:spLocks noChangeArrowheads="1"/>
          </p:cNvSpPr>
          <p:nvPr/>
        </p:nvSpPr>
        <p:spPr bwMode="auto">
          <a:xfrm>
            <a:off x="900112" y="836613"/>
            <a:ext cx="1413933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2781" name="Text Box 29"/>
          <p:cNvSpPr txBox="1">
            <a:spLocks noChangeArrowheads="1"/>
          </p:cNvSpPr>
          <p:nvPr/>
        </p:nvSpPr>
        <p:spPr bwMode="auto">
          <a:xfrm>
            <a:off x="6997700" y="995879"/>
            <a:ext cx="1552575" cy="369332"/>
          </a:xfrm>
          <a:prstGeom prst="rect">
            <a:avLst/>
          </a:prstGeom>
          <a:solidFill>
            <a:srgbClr val="DCEFF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r>
              <a:rPr lang="es-MX" sz="1800"/>
              <a:t>Regulación </a:t>
            </a:r>
          </a:p>
        </p:txBody>
      </p:sp>
      <p:sp>
        <p:nvSpPr>
          <p:cNvPr id="202782" name="Freeform 30"/>
          <p:cNvSpPr>
            <a:spLocks/>
          </p:cNvSpPr>
          <p:nvPr/>
        </p:nvSpPr>
        <p:spPr bwMode="auto">
          <a:xfrm>
            <a:off x="3922713" y="1889125"/>
            <a:ext cx="1171575" cy="3411538"/>
          </a:xfrm>
          <a:custGeom>
            <a:avLst/>
            <a:gdLst>
              <a:gd name="T0" fmla="*/ 635 w 635"/>
              <a:gd name="T1" fmla="*/ 0 h 2177"/>
              <a:gd name="T2" fmla="*/ 91 w 635"/>
              <a:gd name="T3" fmla="*/ 453 h 2177"/>
              <a:gd name="T4" fmla="*/ 91 w 635"/>
              <a:gd name="T5" fmla="*/ 2177 h 2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35" h="2177">
                <a:moveTo>
                  <a:pt x="635" y="0"/>
                </a:moveTo>
                <a:cubicBezTo>
                  <a:pt x="408" y="45"/>
                  <a:pt x="182" y="90"/>
                  <a:pt x="91" y="453"/>
                </a:cubicBezTo>
                <a:cubicBezTo>
                  <a:pt x="0" y="816"/>
                  <a:pt x="45" y="1496"/>
                  <a:pt x="91" y="2177"/>
                </a:cubicBezTo>
              </a:path>
            </a:pathLst>
          </a:cu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02784" name="Freeform 32"/>
          <p:cNvSpPr>
            <a:spLocks/>
          </p:cNvSpPr>
          <p:nvPr/>
        </p:nvSpPr>
        <p:spPr bwMode="auto">
          <a:xfrm>
            <a:off x="5148263" y="2924175"/>
            <a:ext cx="1079500" cy="1822450"/>
          </a:xfrm>
          <a:custGeom>
            <a:avLst/>
            <a:gdLst>
              <a:gd name="T0" fmla="*/ 635 w 688"/>
              <a:gd name="T1" fmla="*/ 0 h 1284"/>
              <a:gd name="T2" fmla="*/ 635 w 688"/>
              <a:gd name="T3" fmla="*/ 907 h 1284"/>
              <a:gd name="T4" fmla="*/ 318 w 688"/>
              <a:gd name="T5" fmla="*/ 1224 h 1284"/>
              <a:gd name="T6" fmla="*/ 0 w 688"/>
              <a:gd name="T7" fmla="*/ 1270 h 1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88" h="1284">
                <a:moveTo>
                  <a:pt x="635" y="0"/>
                </a:moveTo>
                <a:cubicBezTo>
                  <a:pt x="661" y="351"/>
                  <a:pt x="688" y="703"/>
                  <a:pt x="635" y="907"/>
                </a:cubicBezTo>
                <a:cubicBezTo>
                  <a:pt x="582" y="1111"/>
                  <a:pt x="424" y="1164"/>
                  <a:pt x="318" y="1224"/>
                </a:cubicBezTo>
                <a:cubicBezTo>
                  <a:pt x="212" y="1284"/>
                  <a:pt x="106" y="1277"/>
                  <a:pt x="0" y="1270"/>
                </a:cubicBezTo>
              </a:path>
            </a:pathLst>
          </a:custGeom>
          <a:noFill/>
          <a:ln w="28575" cap="flat" cmpd="sng">
            <a:solidFill>
              <a:srgbClr val="0066FF"/>
            </a:solidFill>
            <a:prstDash val="solid"/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02786" name="Freeform 34"/>
          <p:cNvSpPr>
            <a:spLocks/>
          </p:cNvSpPr>
          <p:nvPr/>
        </p:nvSpPr>
        <p:spPr bwMode="auto">
          <a:xfrm>
            <a:off x="6877050" y="2228850"/>
            <a:ext cx="503238" cy="2447925"/>
          </a:xfrm>
          <a:custGeom>
            <a:avLst/>
            <a:gdLst>
              <a:gd name="T0" fmla="*/ 90 w 317"/>
              <a:gd name="T1" fmla="*/ 1391 h 1542"/>
              <a:gd name="T2" fmla="*/ 272 w 317"/>
              <a:gd name="T3" fmla="*/ 1346 h 1542"/>
              <a:gd name="T4" fmla="*/ 272 w 317"/>
              <a:gd name="T5" fmla="*/ 212 h 1542"/>
              <a:gd name="T6" fmla="*/ 0 w 317"/>
              <a:gd name="T7" fmla="*/ 76 h 15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7" h="1542">
                <a:moveTo>
                  <a:pt x="90" y="1391"/>
                </a:moveTo>
                <a:cubicBezTo>
                  <a:pt x="166" y="1466"/>
                  <a:pt x="242" y="1542"/>
                  <a:pt x="272" y="1346"/>
                </a:cubicBezTo>
                <a:cubicBezTo>
                  <a:pt x="302" y="1150"/>
                  <a:pt x="317" y="424"/>
                  <a:pt x="272" y="212"/>
                </a:cubicBezTo>
                <a:cubicBezTo>
                  <a:pt x="227" y="0"/>
                  <a:pt x="113" y="38"/>
                  <a:pt x="0" y="76"/>
                </a:cubicBezTo>
              </a:path>
            </a:pathLst>
          </a:custGeom>
          <a:noFill/>
          <a:ln w="28575" cmpd="sng">
            <a:solidFill>
              <a:srgbClr val="0066FF"/>
            </a:solidFill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endParaRPr lang="es-VE"/>
          </a:p>
        </p:txBody>
      </p:sp>
      <p:cxnSp>
        <p:nvCxnSpPr>
          <p:cNvPr id="3" name="2 Conector recto de flecha"/>
          <p:cNvCxnSpPr/>
          <p:nvPr/>
        </p:nvCxnSpPr>
        <p:spPr bwMode="auto">
          <a:xfrm flipV="1">
            <a:off x="6443663" y="4194175"/>
            <a:ext cx="0" cy="404813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" name="35 Conector recto de flecha"/>
          <p:cNvCxnSpPr/>
          <p:nvPr/>
        </p:nvCxnSpPr>
        <p:spPr bwMode="auto">
          <a:xfrm flipV="1">
            <a:off x="3923928" y="5331619"/>
            <a:ext cx="0" cy="404813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7" name="36 Conector recto de flecha"/>
          <p:cNvCxnSpPr/>
          <p:nvPr/>
        </p:nvCxnSpPr>
        <p:spPr bwMode="auto">
          <a:xfrm flipV="1">
            <a:off x="5508104" y="3149894"/>
            <a:ext cx="0" cy="279106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8" name="37 CuadroTexto"/>
          <p:cNvSpPr txBox="1"/>
          <p:nvPr/>
        </p:nvSpPr>
        <p:spPr>
          <a:xfrm>
            <a:off x="475193" y="2320925"/>
            <a:ext cx="1122423" cy="369332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s-VE" sz="1800" dirty="0" smtClean="0"/>
              <a:t>NEURAL</a:t>
            </a:r>
            <a:endParaRPr lang="es-VE" sz="1800" dirty="0"/>
          </a:p>
        </p:txBody>
      </p:sp>
      <p:sp>
        <p:nvSpPr>
          <p:cNvPr id="39" name="38 CuadroTexto"/>
          <p:cNvSpPr txBox="1"/>
          <p:nvPr/>
        </p:nvSpPr>
        <p:spPr>
          <a:xfrm>
            <a:off x="1245077" y="4594660"/>
            <a:ext cx="930063" cy="369332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s-VE" sz="1800" dirty="0" smtClean="0"/>
              <a:t>LOCAL</a:t>
            </a:r>
            <a:endParaRPr lang="es-VE" sz="1800" dirty="0"/>
          </a:p>
        </p:txBody>
      </p:sp>
      <p:sp>
        <p:nvSpPr>
          <p:cNvPr id="40" name="Text Box 8"/>
          <p:cNvSpPr txBox="1">
            <a:spLocks noChangeArrowheads="1"/>
          </p:cNvSpPr>
          <p:nvPr/>
        </p:nvSpPr>
        <p:spPr bwMode="auto">
          <a:xfrm>
            <a:off x="6542006" y="6617490"/>
            <a:ext cx="2601994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r>
              <a:rPr lang="es-ES" sz="900" b="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0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02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027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027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2757" grpId="0" animBg="1"/>
      <p:bldP spid="202759" grpId="0" animBg="1"/>
      <p:bldP spid="202782" grpId="0" animBg="1"/>
      <p:bldP spid="202784" grpId="0" animBg="1"/>
      <p:bldP spid="202786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8" name="Text Box 2"/>
          <p:cNvSpPr txBox="1">
            <a:spLocks noChangeArrowheads="1"/>
          </p:cNvSpPr>
          <p:nvPr/>
        </p:nvSpPr>
        <p:spPr bwMode="auto">
          <a:xfrm>
            <a:off x="5884780" y="2238554"/>
            <a:ext cx="2630848" cy="2616101"/>
          </a:xfrm>
          <a:prstGeom prst="rect">
            <a:avLst/>
          </a:prstGeom>
          <a:solidFill>
            <a:srgbClr val="FFD1E8"/>
          </a:solidFill>
          <a:ln w="28575">
            <a:solidFill>
              <a:srgbClr val="FF00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sz="2400" dirty="0"/>
              <a:t>Estimula:</a:t>
            </a:r>
          </a:p>
          <a:p>
            <a:pPr algn="l"/>
            <a:endParaRPr lang="es-ES" sz="800" dirty="0"/>
          </a:p>
          <a:p>
            <a:pPr algn="l"/>
            <a:r>
              <a:rPr lang="es-ES" sz="2000" dirty="0"/>
              <a:t>C. Parietal</a:t>
            </a:r>
          </a:p>
          <a:p>
            <a:pPr algn="l"/>
            <a:endParaRPr lang="es-ES" sz="800" dirty="0"/>
          </a:p>
          <a:p>
            <a:pPr algn="l"/>
            <a:r>
              <a:rPr lang="es-ES" sz="2000" dirty="0"/>
              <a:t>C. </a:t>
            </a:r>
            <a:r>
              <a:rPr lang="es-ES" sz="2000" dirty="0" smtClean="0"/>
              <a:t>ECL</a:t>
            </a:r>
            <a:endParaRPr lang="es-ES" sz="2000" dirty="0"/>
          </a:p>
          <a:p>
            <a:pPr algn="l"/>
            <a:endParaRPr lang="es-ES" sz="800" dirty="0"/>
          </a:p>
          <a:p>
            <a:pPr algn="l"/>
            <a:r>
              <a:rPr lang="es-ES" sz="2000" dirty="0"/>
              <a:t>C. Principal</a:t>
            </a:r>
          </a:p>
          <a:p>
            <a:pPr algn="l"/>
            <a:endParaRPr lang="es-ES" sz="800" dirty="0"/>
          </a:p>
          <a:p>
            <a:pPr algn="l"/>
            <a:r>
              <a:rPr lang="es-ES" sz="2000" dirty="0"/>
              <a:t>C. Páncreas exocrino</a:t>
            </a:r>
          </a:p>
          <a:p>
            <a:pPr algn="l"/>
            <a:endParaRPr lang="es-ES" sz="800" dirty="0"/>
          </a:p>
          <a:p>
            <a:pPr algn="l"/>
            <a:r>
              <a:rPr lang="es-ES" sz="2000" dirty="0"/>
              <a:t>C. Músculo gástrico</a:t>
            </a:r>
          </a:p>
        </p:txBody>
      </p:sp>
      <p:sp>
        <p:nvSpPr>
          <p:cNvPr id="203779" name="Text Box 3"/>
          <p:cNvSpPr txBox="1">
            <a:spLocks noChangeArrowheads="1"/>
          </p:cNvSpPr>
          <p:nvPr/>
        </p:nvSpPr>
        <p:spPr bwMode="auto">
          <a:xfrm>
            <a:off x="6950075" y="973693"/>
            <a:ext cx="1582738" cy="369332"/>
          </a:xfrm>
          <a:prstGeom prst="rect">
            <a:avLst/>
          </a:prstGeom>
          <a:solidFill>
            <a:schemeClr val="accent1"/>
          </a:solidFill>
          <a:ln w="28575">
            <a:solidFill>
              <a:srgbClr val="EE753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r>
              <a:rPr lang="es-ES" sz="1800" b="1">
                <a:effectLst/>
              </a:rPr>
              <a:t>GASTRINA </a:t>
            </a:r>
          </a:p>
        </p:txBody>
      </p:sp>
      <p:pic>
        <p:nvPicPr>
          <p:cNvPr id="203780" name="Picture 4" descr="figure274_5 regulacion hc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806"/>
          <a:stretch>
            <a:fillRect/>
          </a:stretch>
        </p:blipFill>
        <p:spPr bwMode="auto">
          <a:xfrm>
            <a:off x="827088" y="819150"/>
            <a:ext cx="4068762" cy="5219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3781" name="Rectangle 5"/>
          <p:cNvSpPr>
            <a:spLocks noChangeArrowheads="1"/>
          </p:cNvSpPr>
          <p:nvPr/>
        </p:nvSpPr>
        <p:spPr bwMode="auto">
          <a:xfrm>
            <a:off x="1619250" y="1844675"/>
            <a:ext cx="1079500" cy="215900"/>
          </a:xfrm>
          <a:prstGeom prst="rect">
            <a:avLst/>
          </a:prstGeom>
          <a:solidFill>
            <a:srgbClr val="FEED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3782" name="Rectangle 6"/>
          <p:cNvSpPr>
            <a:spLocks noChangeArrowheads="1"/>
          </p:cNvSpPr>
          <p:nvPr/>
        </p:nvSpPr>
        <p:spPr bwMode="auto">
          <a:xfrm>
            <a:off x="4283075" y="1343025"/>
            <a:ext cx="612775" cy="287338"/>
          </a:xfrm>
          <a:prstGeom prst="rect">
            <a:avLst/>
          </a:prstGeom>
          <a:solidFill>
            <a:srgbClr val="FEED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3783" name="Text Box 7"/>
          <p:cNvSpPr txBox="1">
            <a:spLocks noChangeArrowheads="1"/>
          </p:cNvSpPr>
          <p:nvPr/>
        </p:nvSpPr>
        <p:spPr bwMode="auto">
          <a:xfrm>
            <a:off x="1881188" y="1747838"/>
            <a:ext cx="5762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>
                <a:effectLst/>
              </a:rPr>
              <a:t>ACh</a:t>
            </a:r>
          </a:p>
        </p:txBody>
      </p:sp>
      <p:sp>
        <p:nvSpPr>
          <p:cNvPr id="203784" name="Rectangle 8"/>
          <p:cNvSpPr>
            <a:spLocks noChangeArrowheads="1"/>
          </p:cNvSpPr>
          <p:nvPr/>
        </p:nvSpPr>
        <p:spPr bwMode="auto">
          <a:xfrm>
            <a:off x="3275013" y="836613"/>
            <a:ext cx="1008062" cy="215900"/>
          </a:xfrm>
          <a:prstGeom prst="rect">
            <a:avLst/>
          </a:prstGeom>
          <a:solidFill>
            <a:srgbClr val="FEED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3786" name="Rectangle 10"/>
          <p:cNvSpPr>
            <a:spLocks noChangeArrowheads="1"/>
          </p:cNvSpPr>
          <p:nvPr/>
        </p:nvSpPr>
        <p:spPr bwMode="auto">
          <a:xfrm>
            <a:off x="1906588" y="3284538"/>
            <a:ext cx="792162" cy="215900"/>
          </a:xfrm>
          <a:prstGeom prst="rect">
            <a:avLst/>
          </a:prstGeom>
          <a:solidFill>
            <a:srgbClr val="FEED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3787" name="Rectangle 11"/>
          <p:cNvSpPr>
            <a:spLocks noChangeArrowheads="1"/>
          </p:cNvSpPr>
          <p:nvPr/>
        </p:nvSpPr>
        <p:spPr bwMode="auto">
          <a:xfrm>
            <a:off x="2698750" y="4292600"/>
            <a:ext cx="647700" cy="215900"/>
          </a:xfrm>
          <a:prstGeom prst="rect">
            <a:avLst/>
          </a:prstGeom>
          <a:solidFill>
            <a:srgbClr val="FEED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3788" name="Rectangle 12"/>
          <p:cNvSpPr>
            <a:spLocks noChangeArrowheads="1"/>
          </p:cNvSpPr>
          <p:nvPr/>
        </p:nvSpPr>
        <p:spPr bwMode="auto">
          <a:xfrm>
            <a:off x="1187450" y="3644900"/>
            <a:ext cx="647700" cy="288925"/>
          </a:xfrm>
          <a:prstGeom prst="rect">
            <a:avLst/>
          </a:prstGeom>
          <a:solidFill>
            <a:srgbClr val="E7D6F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3789" name="Rectangle 13"/>
          <p:cNvSpPr>
            <a:spLocks noChangeArrowheads="1"/>
          </p:cNvSpPr>
          <p:nvPr/>
        </p:nvSpPr>
        <p:spPr bwMode="auto">
          <a:xfrm>
            <a:off x="4175125" y="3287713"/>
            <a:ext cx="720725" cy="792162"/>
          </a:xfrm>
          <a:prstGeom prst="rect">
            <a:avLst/>
          </a:prstGeom>
          <a:solidFill>
            <a:srgbClr val="FEED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3790" name="Rectangle 14"/>
          <p:cNvSpPr>
            <a:spLocks noChangeArrowheads="1"/>
          </p:cNvSpPr>
          <p:nvPr/>
        </p:nvSpPr>
        <p:spPr bwMode="auto">
          <a:xfrm>
            <a:off x="3130550" y="5805488"/>
            <a:ext cx="1081088" cy="144462"/>
          </a:xfrm>
          <a:prstGeom prst="rect">
            <a:avLst/>
          </a:prstGeom>
          <a:solidFill>
            <a:srgbClr val="FEED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3791" name="Rectangle 15"/>
          <p:cNvSpPr>
            <a:spLocks noChangeArrowheads="1"/>
          </p:cNvSpPr>
          <p:nvPr/>
        </p:nvSpPr>
        <p:spPr bwMode="auto">
          <a:xfrm>
            <a:off x="1762125" y="4795838"/>
            <a:ext cx="1009650" cy="288925"/>
          </a:xfrm>
          <a:prstGeom prst="rect">
            <a:avLst/>
          </a:prstGeom>
          <a:solidFill>
            <a:srgbClr val="FEED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3792" name="Rectangle 16"/>
          <p:cNvSpPr>
            <a:spLocks noChangeArrowheads="1"/>
          </p:cNvSpPr>
          <p:nvPr/>
        </p:nvSpPr>
        <p:spPr bwMode="auto">
          <a:xfrm>
            <a:off x="4283075" y="5300663"/>
            <a:ext cx="576263" cy="144462"/>
          </a:xfrm>
          <a:prstGeom prst="rect">
            <a:avLst/>
          </a:prstGeom>
          <a:solidFill>
            <a:srgbClr val="AEC1F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3793" name="Rectangle 17"/>
          <p:cNvSpPr>
            <a:spLocks noChangeArrowheads="1"/>
          </p:cNvSpPr>
          <p:nvPr/>
        </p:nvSpPr>
        <p:spPr bwMode="auto">
          <a:xfrm>
            <a:off x="3276600" y="5013325"/>
            <a:ext cx="719138" cy="215900"/>
          </a:xfrm>
          <a:prstGeom prst="rect">
            <a:avLst/>
          </a:prstGeom>
          <a:solidFill>
            <a:srgbClr val="FEED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3794" name="Text Box 18"/>
          <p:cNvSpPr txBox="1">
            <a:spLocks noChangeArrowheads="1"/>
          </p:cNvSpPr>
          <p:nvPr/>
        </p:nvSpPr>
        <p:spPr bwMode="auto">
          <a:xfrm>
            <a:off x="2905125" y="4903788"/>
            <a:ext cx="11715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gastrina</a:t>
            </a:r>
          </a:p>
        </p:txBody>
      </p:sp>
      <p:sp>
        <p:nvSpPr>
          <p:cNvPr id="203795" name="Text Box 19"/>
          <p:cNvSpPr txBox="1">
            <a:spLocks noChangeArrowheads="1"/>
          </p:cNvSpPr>
          <p:nvPr/>
        </p:nvSpPr>
        <p:spPr bwMode="auto">
          <a:xfrm>
            <a:off x="846987" y="3608395"/>
            <a:ext cx="838692" cy="338554"/>
          </a:xfrm>
          <a:prstGeom prst="rect">
            <a:avLst/>
          </a:prstGeom>
          <a:solidFill>
            <a:srgbClr val="88C9CE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1600" b="1" dirty="0">
                <a:effectLst/>
              </a:rPr>
              <a:t>c. </a:t>
            </a:r>
            <a:r>
              <a:rPr lang="es-ES" sz="1600" b="1" dirty="0" smtClean="0">
                <a:effectLst/>
              </a:rPr>
              <a:t>ECL</a:t>
            </a:r>
            <a:endParaRPr lang="es-ES" sz="1600" b="1" dirty="0">
              <a:effectLst/>
            </a:endParaRPr>
          </a:p>
        </p:txBody>
      </p:sp>
      <p:sp>
        <p:nvSpPr>
          <p:cNvPr id="203796" name="Text Box 20"/>
          <p:cNvSpPr txBox="1">
            <a:spLocks noChangeArrowheads="1"/>
          </p:cNvSpPr>
          <p:nvPr/>
        </p:nvSpPr>
        <p:spPr bwMode="auto">
          <a:xfrm>
            <a:off x="4157918" y="4977497"/>
            <a:ext cx="665554" cy="646331"/>
          </a:xfrm>
          <a:prstGeom prst="rect">
            <a:avLst/>
          </a:prstGeom>
          <a:solidFill>
            <a:srgbClr val="A7BAF7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ES" sz="1800" b="1" dirty="0">
                <a:effectLst/>
              </a:rPr>
              <a:t>c. </a:t>
            </a:r>
            <a:endParaRPr lang="es-ES" sz="1800" b="1" dirty="0" smtClean="0">
              <a:effectLst/>
            </a:endParaRPr>
          </a:p>
          <a:p>
            <a:r>
              <a:rPr lang="es-ES" sz="1800" b="1" dirty="0" smtClean="0">
                <a:effectLst/>
              </a:rPr>
              <a:t>“</a:t>
            </a:r>
            <a:r>
              <a:rPr lang="es-ES" sz="1800" b="1" dirty="0">
                <a:effectLst/>
              </a:rPr>
              <a:t>G”</a:t>
            </a:r>
          </a:p>
        </p:txBody>
      </p:sp>
      <p:sp>
        <p:nvSpPr>
          <p:cNvPr id="203797" name="Rectangle 21"/>
          <p:cNvSpPr>
            <a:spLocks noChangeArrowheads="1"/>
          </p:cNvSpPr>
          <p:nvPr/>
        </p:nvSpPr>
        <p:spPr bwMode="auto">
          <a:xfrm>
            <a:off x="2338388" y="5516563"/>
            <a:ext cx="504825" cy="144462"/>
          </a:xfrm>
          <a:prstGeom prst="rect">
            <a:avLst/>
          </a:prstGeom>
          <a:solidFill>
            <a:srgbClr val="EBD78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3798" name="Text Box 22"/>
          <p:cNvSpPr txBox="1">
            <a:spLocks noChangeArrowheads="1"/>
          </p:cNvSpPr>
          <p:nvPr/>
        </p:nvSpPr>
        <p:spPr bwMode="auto">
          <a:xfrm>
            <a:off x="2228850" y="5435600"/>
            <a:ext cx="71596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 b="1">
                <a:effectLst/>
              </a:rPr>
              <a:t>c. “D”</a:t>
            </a:r>
          </a:p>
        </p:txBody>
      </p:sp>
      <p:sp>
        <p:nvSpPr>
          <p:cNvPr id="203799" name="Rectangle 23"/>
          <p:cNvSpPr>
            <a:spLocks noChangeArrowheads="1"/>
          </p:cNvSpPr>
          <p:nvPr/>
        </p:nvSpPr>
        <p:spPr bwMode="auto">
          <a:xfrm>
            <a:off x="4606925" y="2495550"/>
            <a:ext cx="288925" cy="215900"/>
          </a:xfrm>
          <a:prstGeom prst="rect">
            <a:avLst/>
          </a:prstGeom>
          <a:solidFill>
            <a:srgbClr val="FEED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3801" name="Text Box 25"/>
          <p:cNvSpPr txBox="1">
            <a:spLocks noChangeArrowheads="1"/>
          </p:cNvSpPr>
          <p:nvPr/>
        </p:nvSpPr>
        <p:spPr bwMode="auto">
          <a:xfrm>
            <a:off x="873994" y="4896611"/>
            <a:ext cx="1316386" cy="461665"/>
          </a:xfrm>
          <a:prstGeom prst="rect">
            <a:avLst/>
          </a:prstGeom>
          <a:solidFill>
            <a:srgbClr val="88C9CE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2400" b="1">
                <a:effectLst/>
              </a:rPr>
              <a:t>ANTRO</a:t>
            </a:r>
          </a:p>
        </p:txBody>
      </p:sp>
      <p:sp>
        <p:nvSpPr>
          <p:cNvPr id="203802" name="Oval 26"/>
          <p:cNvSpPr>
            <a:spLocks noChangeArrowheads="1"/>
          </p:cNvSpPr>
          <p:nvPr/>
        </p:nvSpPr>
        <p:spPr bwMode="auto">
          <a:xfrm>
            <a:off x="1619250" y="3935413"/>
            <a:ext cx="719138" cy="717550"/>
          </a:xfrm>
          <a:prstGeom prst="ellipse">
            <a:avLst/>
          </a:prstGeom>
          <a:noFill/>
          <a:ln w="38100">
            <a:solidFill>
              <a:srgbClr val="CC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3803" name="Rectangle 27"/>
          <p:cNvSpPr>
            <a:spLocks noChangeArrowheads="1"/>
          </p:cNvSpPr>
          <p:nvPr/>
        </p:nvSpPr>
        <p:spPr bwMode="auto">
          <a:xfrm>
            <a:off x="1008063" y="911225"/>
            <a:ext cx="1871662" cy="1943100"/>
          </a:xfrm>
          <a:prstGeom prst="rect">
            <a:avLst/>
          </a:prstGeom>
          <a:solidFill>
            <a:srgbClr val="FEED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3804" name="Line 28"/>
          <p:cNvSpPr>
            <a:spLocks noChangeShapeType="1"/>
          </p:cNvSpPr>
          <p:nvPr/>
        </p:nvSpPr>
        <p:spPr bwMode="auto">
          <a:xfrm>
            <a:off x="2663825" y="4438650"/>
            <a:ext cx="431800" cy="730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03805" name="Line 29"/>
          <p:cNvSpPr>
            <a:spLocks noChangeShapeType="1"/>
          </p:cNvSpPr>
          <p:nvPr/>
        </p:nvSpPr>
        <p:spPr bwMode="auto">
          <a:xfrm>
            <a:off x="3024188" y="4222750"/>
            <a:ext cx="71437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03806" name="Rectangle 30"/>
          <p:cNvSpPr>
            <a:spLocks noChangeArrowheads="1"/>
          </p:cNvSpPr>
          <p:nvPr/>
        </p:nvSpPr>
        <p:spPr bwMode="auto">
          <a:xfrm>
            <a:off x="3167063" y="2998788"/>
            <a:ext cx="1223962" cy="144462"/>
          </a:xfrm>
          <a:prstGeom prst="rect">
            <a:avLst/>
          </a:prstGeom>
          <a:solidFill>
            <a:srgbClr val="FEED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3807" name="Oval 31"/>
          <p:cNvSpPr>
            <a:spLocks noChangeArrowheads="1"/>
          </p:cNvSpPr>
          <p:nvPr/>
        </p:nvSpPr>
        <p:spPr bwMode="auto">
          <a:xfrm>
            <a:off x="2916238" y="3068638"/>
            <a:ext cx="719137" cy="719137"/>
          </a:xfrm>
          <a:prstGeom prst="ellipse">
            <a:avLst/>
          </a:prstGeom>
          <a:noFill/>
          <a:ln w="38100">
            <a:solidFill>
              <a:srgbClr val="CC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3808" name="Line 32"/>
          <p:cNvSpPr>
            <a:spLocks noChangeShapeType="1"/>
          </p:cNvSpPr>
          <p:nvPr/>
        </p:nvSpPr>
        <p:spPr bwMode="auto">
          <a:xfrm flipV="1">
            <a:off x="1943100" y="3214688"/>
            <a:ext cx="504825" cy="3603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03810" name="Text Box 34"/>
          <p:cNvSpPr txBox="1">
            <a:spLocks noChangeArrowheads="1"/>
          </p:cNvSpPr>
          <p:nvPr/>
        </p:nvSpPr>
        <p:spPr bwMode="auto">
          <a:xfrm>
            <a:off x="827088" y="7651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45791" dir="2021404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03812" name="Text Box 36"/>
          <p:cNvSpPr txBox="1">
            <a:spLocks noChangeArrowheads="1"/>
          </p:cNvSpPr>
          <p:nvPr/>
        </p:nvSpPr>
        <p:spPr bwMode="auto">
          <a:xfrm>
            <a:off x="1139825" y="7651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45791" dir="2021404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03785" name="Text Box 9"/>
          <p:cNvSpPr txBox="1">
            <a:spLocks noChangeArrowheads="1"/>
          </p:cNvSpPr>
          <p:nvPr/>
        </p:nvSpPr>
        <p:spPr bwMode="auto">
          <a:xfrm>
            <a:off x="2361433" y="2272226"/>
            <a:ext cx="1220787" cy="336550"/>
          </a:xfrm>
          <a:prstGeom prst="rect">
            <a:avLst/>
          </a:prstGeom>
          <a:solidFill>
            <a:srgbClr val="88C9CE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D40056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1600" b="1" dirty="0">
                <a:effectLst/>
              </a:rPr>
              <a:t>c. Parietal</a:t>
            </a:r>
          </a:p>
        </p:txBody>
      </p:sp>
      <p:sp>
        <p:nvSpPr>
          <p:cNvPr id="203814" name="Text Box 38"/>
          <p:cNvSpPr txBox="1">
            <a:spLocks noChangeArrowheads="1"/>
          </p:cNvSpPr>
          <p:nvPr/>
        </p:nvSpPr>
        <p:spPr bwMode="auto">
          <a:xfrm>
            <a:off x="2981325" y="5781675"/>
            <a:ext cx="5921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SIH</a:t>
            </a:r>
          </a:p>
        </p:txBody>
      </p:sp>
      <p:sp>
        <p:nvSpPr>
          <p:cNvPr id="203815" name="Text Box 39"/>
          <p:cNvSpPr txBox="1">
            <a:spLocks noChangeArrowheads="1"/>
          </p:cNvSpPr>
          <p:nvPr/>
        </p:nvSpPr>
        <p:spPr bwMode="auto">
          <a:xfrm rot="-1857826">
            <a:off x="1674813" y="2900363"/>
            <a:ext cx="13239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HISTAMINA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3444421" y="566103"/>
            <a:ext cx="6960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b="1" dirty="0" err="1" smtClean="0"/>
              <a:t>HCl</a:t>
            </a:r>
            <a:endParaRPr lang="es-VE" sz="2400" b="1" dirty="0"/>
          </a:p>
        </p:txBody>
      </p:sp>
      <p:cxnSp>
        <p:nvCxnSpPr>
          <p:cNvPr id="4" name="3 Conector recto de flecha"/>
          <p:cNvCxnSpPr/>
          <p:nvPr/>
        </p:nvCxnSpPr>
        <p:spPr bwMode="auto">
          <a:xfrm flipV="1">
            <a:off x="3766523" y="908720"/>
            <a:ext cx="13389" cy="304602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1" name="Text Box 10"/>
          <p:cNvSpPr txBox="1">
            <a:spLocks noChangeArrowheads="1"/>
          </p:cNvSpPr>
          <p:nvPr/>
        </p:nvSpPr>
        <p:spPr bwMode="auto">
          <a:xfrm>
            <a:off x="6423025" y="513482"/>
            <a:ext cx="2109788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r>
              <a:rPr lang="es-ES" sz="1800" b="1">
                <a:solidFill>
                  <a:srgbClr val="EE7532"/>
                </a:solidFill>
                <a:effectLst/>
              </a:rPr>
              <a:t>Flia. GASTRINA</a:t>
            </a:r>
          </a:p>
        </p:txBody>
      </p:sp>
      <p:cxnSp>
        <p:nvCxnSpPr>
          <p:cNvPr id="5" name="Conector recto 4"/>
          <p:cNvCxnSpPr/>
          <p:nvPr/>
        </p:nvCxnSpPr>
        <p:spPr bwMode="auto">
          <a:xfrm>
            <a:off x="827088" y="4581128"/>
            <a:ext cx="406876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3800" name="Rectangle 24"/>
          <p:cNvSpPr>
            <a:spLocks noChangeArrowheads="1"/>
          </p:cNvSpPr>
          <p:nvPr/>
        </p:nvSpPr>
        <p:spPr bwMode="auto">
          <a:xfrm>
            <a:off x="862013" y="1472978"/>
            <a:ext cx="1044575" cy="287337"/>
          </a:xfrm>
          <a:prstGeom prst="rect">
            <a:avLst/>
          </a:prstGeom>
          <a:solidFill>
            <a:srgbClr val="88C9C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s-ES" sz="2000" i="1" dirty="0" err="1">
                <a:effectLst/>
              </a:rPr>
              <a:t>fundus</a:t>
            </a:r>
            <a:endParaRPr lang="es-ES" sz="2000" i="1" dirty="0">
              <a:effectLst/>
            </a:endParaRPr>
          </a:p>
        </p:txBody>
      </p:sp>
      <p:sp>
        <p:nvSpPr>
          <p:cNvPr id="43" name="Text Box 5"/>
          <p:cNvSpPr txBox="1">
            <a:spLocks noChangeArrowheads="1"/>
          </p:cNvSpPr>
          <p:nvPr/>
        </p:nvSpPr>
        <p:spPr bwMode="auto">
          <a:xfrm>
            <a:off x="6905444" y="1414490"/>
            <a:ext cx="1627369" cy="369332"/>
          </a:xfrm>
          <a:prstGeom prst="rect">
            <a:avLst/>
          </a:prstGeom>
          <a:solidFill>
            <a:srgbClr val="F4D4E9"/>
          </a:solidFill>
          <a:ln w="28575">
            <a:solidFill>
              <a:srgbClr val="FF3399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800">
                <a:solidFill>
                  <a:srgbClr val="D4005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FUNCIONES</a:t>
            </a:r>
          </a:p>
        </p:txBody>
      </p:sp>
      <p:sp>
        <p:nvSpPr>
          <p:cNvPr id="44" name="Text Box 8"/>
          <p:cNvSpPr txBox="1">
            <a:spLocks noChangeArrowheads="1"/>
          </p:cNvSpPr>
          <p:nvPr/>
        </p:nvSpPr>
        <p:spPr bwMode="auto">
          <a:xfrm>
            <a:off x="6542006" y="6617490"/>
            <a:ext cx="2601994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r>
              <a:rPr lang="es-ES" sz="900" b="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0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2000" fill="hold"/>
                                        <p:tgtEl>
                                          <p:spTgt spid="20380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20380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3794" grpId="0"/>
      <p:bldP spid="203801" grpId="0" animBg="1"/>
      <p:bldP spid="203802" grpId="0" animBg="1"/>
      <p:bldP spid="203802" grpId="1" animBg="1"/>
      <p:bldP spid="203807" grpId="0" animBg="1"/>
      <p:bldP spid="203807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>
            <a:spLocks noChangeArrowheads="1"/>
          </p:cNvSpPr>
          <p:nvPr/>
        </p:nvSpPr>
        <p:spPr bwMode="auto">
          <a:xfrm>
            <a:off x="1382665" y="1268760"/>
            <a:ext cx="6378669" cy="3924151"/>
          </a:xfrm>
          <a:prstGeom prst="rect">
            <a:avLst/>
          </a:prstGeom>
          <a:solidFill>
            <a:srgbClr val="C6E6E8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es-VE" sz="1000" dirty="0" smtClean="0"/>
          </a:p>
          <a:p>
            <a:pPr algn="ctr" eaLnBrk="1" hangingPunct="1">
              <a:defRPr/>
            </a:pPr>
            <a:r>
              <a:rPr lang="es-VE" sz="3000" dirty="0" smtClean="0"/>
              <a:t>“</a:t>
            </a:r>
            <a:r>
              <a:rPr lang="es-VE" sz="3200" dirty="0" smtClean="0"/>
              <a:t>…</a:t>
            </a:r>
            <a:r>
              <a:rPr lang="es-VE" sz="4000" dirty="0" smtClean="0"/>
              <a:t>la </a:t>
            </a:r>
            <a:r>
              <a:rPr lang="es-VE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integridad</a:t>
            </a:r>
            <a:r>
              <a:rPr lang="es-VE" sz="4000" dirty="0" smtClean="0"/>
              <a:t> </a:t>
            </a:r>
          </a:p>
          <a:p>
            <a:pPr algn="ctr" eaLnBrk="1" hangingPunct="1">
              <a:defRPr/>
            </a:pPr>
            <a:r>
              <a:rPr lang="es-VE" sz="3000" dirty="0" smtClean="0"/>
              <a:t>es parte esencial de cualquier </a:t>
            </a:r>
          </a:p>
          <a:p>
            <a:pPr algn="ctr" eaLnBrk="1" hangingPunct="1">
              <a:defRPr/>
            </a:pPr>
            <a:r>
              <a:rPr lang="es-VE" sz="3000" dirty="0" smtClean="0"/>
              <a:t>experiencia educativa verdadera,</a:t>
            </a:r>
          </a:p>
          <a:p>
            <a:pPr algn="ctr" eaLnBrk="1" hangingPunct="1">
              <a:defRPr/>
            </a:pPr>
            <a:endParaRPr lang="es-VE" sz="900" dirty="0" smtClean="0"/>
          </a:p>
          <a:p>
            <a:pPr algn="ctr" eaLnBrk="1" hangingPunct="1">
              <a:defRPr/>
            </a:pPr>
            <a:r>
              <a:rPr lang="es-VE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integridad</a:t>
            </a:r>
            <a:r>
              <a:rPr lang="es-VE" sz="3000" dirty="0" smtClean="0"/>
              <a:t> de mi parte </a:t>
            </a:r>
          </a:p>
          <a:p>
            <a:pPr algn="ctr" eaLnBrk="1" hangingPunct="1">
              <a:defRPr/>
            </a:pPr>
            <a:r>
              <a:rPr lang="es-VE" sz="3000" dirty="0" smtClean="0"/>
              <a:t>como </a:t>
            </a:r>
            <a:r>
              <a:rPr lang="es-VE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profesor</a:t>
            </a:r>
            <a:r>
              <a:rPr lang="es-VE" sz="3000" dirty="0" smtClean="0"/>
              <a:t> e </a:t>
            </a:r>
          </a:p>
          <a:p>
            <a:pPr algn="ctr" eaLnBrk="1" hangingPunct="1">
              <a:defRPr/>
            </a:pPr>
            <a:r>
              <a:rPr lang="es-VE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integridad</a:t>
            </a:r>
            <a:r>
              <a:rPr lang="es-VE" sz="3000" dirty="0" smtClean="0"/>
              <a:t> de su parte </a:t>
            </a:r>
          </a:p>
          <a:p>
            <a:pPr algn="ctr" eaLnBrk="1" hangingPunct="1">
              <a:defRPr/>
            </a:pPr>
            <a:r>
              <a:rPr lang="es-VE" sz="3000" dirty="0" smtClean="0"/>
              <a:t>como </a:t>
            </a:r>
            <a:r>
              <a:rPr lang="es-VE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estudiante</a:t>
            </a:r>
            <a:r>
              <a:rPr lang="es-VE" sz="3000" dirty="0" smtClean="0"/>
              <a:t>”</a:t>
            </a:r>
          </a:p>
          <a:p>
            <a:pPr algn="ctr" eaLnBrk="1" hangingPunct="1">
              <a:defRPr/>
            </a:pPr>
            <a:endParaRPr lang="es-VE" sz="1000" dirty="0" smtClean="0"/>
          </a:p>
        </p:txBody>
      </p:sp>
      <p:sp>
        <p:nvSpPr>
          <p:cNvPr id="3" name="2 Rectángulo"/>
          <p:cNvSpPr/>
          <p:nvPr/>
        </p:nvSpPr>
        <p:spPr>
          <a:xfrm>
            <a:off x="5364088" y="5445223"/>
            <a:ext cx="279357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VE" sz="1800" b="1" dirty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Dr. Bill Taylor</a:t>
            </a:r>
          </a:p>
          <a:p>
            <a:pPr lvl="0"/>
            <a:r>
              <a:rPr lang="es-VE" b="1" dirty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Prof. Emérito Ciencias Políticas</a:t>
            </a:r>
          </a:p>
          <a:p>
            <a:pPr lvl="0"/>
            <a:r>
              <a:rPr lang="es-VE" b="1" dirty="0" err="1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Oakton</a:t>
            </a:r>
            <a:r>
              <a:rPr lang="es-VE" b="1" dirty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b="1" dirty="0" err="1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Comunity</a:t>
            </a:r>
            <a:r>
              <a:rPr lang="es-VE" b="1" dirty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b="1" dirty="0" err="1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College</a:t>
            </a:r>
            <a:endParaRPr lang="es-VE" b="1" dirty="0"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s-VE" b="1" i="1" dirty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Una carta a mis estudiantes </a:t>
            </a:r>
            <a:r>
              <a:rPr lang="es-VE" b="1" dirty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1999</a:t>
            </a:r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-857" y="6602741"/>
            <a:ext cx="2601994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r>
              <a:rPr lang="es-ES" sz="900" b="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0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  <p:extLst>
      <p:ext uri="{BB962C8B-B14F-4D97-AF65-F5344CB8AC3E}">
        <p14:creationId xmlns:p14="http://schemas.microsoft.com/office/powerpoint/2010/main" val="2411955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4" name="Rectangle 4"/>
          <p:cNvSpPr>
            <a:spLocks noChangeArrowheads="1"/>
          </p:cNvSpPr>
          <p:nvPr/>
        </p:nvSpPr>
        <p:spPr bwMode="auto">
          <a:xfrm>
            <a:off x="3203575" y="1484313"/>
            <a:ext cx="1150938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4805" name="Text Box 5"/>
          <p:cNvSpPr txBox="1">
            <a:spLocks noChangeArrowheads="1"/>
          </p:cNvSpPr>
          <p:nvPr/>
        </p:nvSpPr>
        <p:spPr bwMode="auto">
          <a:xfrm>
            <a:off x="3487348" y="1530350"/>
            <a:ext cx="2117725" cy="485775"/>
          </a:xfrm>
          <a:prstGeom prst="rect">
            <a:avLst/>
          </a:prstGeom>
          <a:solidFill>
            <a:srgbClr val="F4D4E9"/>
          </a:solidFill>
          <a:ln w="28575">
            <a:solidFill>
              <a:srgbClr val="FF3399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2400" b="1">
                <a:solidFill>
                  <a:srgbClr val="D4005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FUNCIONES</a:t>
            </a:r>
          </a:p>
        </p:txBody>
      </p:sp>
      <p:sp>
        <p:nvSpPr>
          <p:cNvPr id="204806" name="Text Box 6"/>
          <p:cNvSpPr txBox="1">
            <a:spLocks noChangeArrowheads="1"/>
          </p:cNvSpPr>
          <p:nvPr/>
        </p:nvSpPr>
        <p:spPr bwMode="auto">
          <a:xfrm>
            <a:off x="1183091" y="2180090"/>
            <a:ext cx="6777817" cy="4016484"/>
          </a:xfrm>
          <a:prstGeom prst="rect">
            <a:avLst/>
          </a:prstGeom>
          <a:solidFill>
            <a:schemeClr val="accent1"/>
          </a:solidFill>
          <a:ln w="28575" algn="ctr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>
              <a:buClr>
                <a:srgbClr val="FF3399"/>
              </a:buClr>
              <a:buSzPct val="200000"/>
            </a:pPr>
            <a:endParaRPr lang="es-ES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FF3399"/>
              </a:buClr>
              <a:buSzPct val="200000"/>
              <a:buFontTx/>
              <a:buChar char="•"/>
            </a:pPr>
            <a:r>
              <a:rPr lang="es-ES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s-ES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Estimula secreción </a:t>
            </a:r>
            <a:r>
              <a:rPr lang="es-ES" sz="2000" b="1" dirty="0" err="1">
                <a:solidFill>
                  <a:srgbClr val="D4005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HCl</a:t>
            </a:r>
            <a:r>
              <a:rPr lang="es-ES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fase cefálica y gástrica </a:t>
            </a:r>
          </a:p>
          <a:p>
            <a:pPr algn="l">
              <a:buClr>
                <a:srgbClr val="FF3399"/>
              </a:buClr>
              <a:buSzPct val="200000"/>
            </a:pPr>
            <a:r>
              <a:rPr lang="es-ES" sz="1600" dirty="0">
                <a:effectLst/>
              </a:rPr>
              <a:t>      </a:t>
            </a:r>
            <a:r>
              <a:rPr lang="es-ES" sz="1600" b="1" dirty="0">
                <a:effectLst/>
              </a:rPr>
              <a:t>c. Parietales</a:t>
            </a:r>
          </a:p>
          <a:p>
            <a:pPr algn="l">
              <a:buClr>
                <a:srgbClr val="FF3399"/>
              </a:buClr>
              <a:buSzPct val="200000"/>
              <a:buFontTx/>
              <a:buChar char="•"/>
            </a:pPr>
            <a:endParaRPr lang="es-ES" sz="1600" b="1" dirty="0">
              <a:effectLst/>
            </a:endParaRPr>
          </a:p>
          <a:p>
            <a:pPr algn="l">
              <a:buClr>
                <a:srgbClr val="FF3399"/>
              </a:buClr>
              <a:buSzPct val="200000"/>
              <a:buFontTx/>
              <a:buChar char="•"/>
            </a:pPr>
            <a:r>
              <a:rPr lang="es-ES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s-ES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Estimula secreción </a:t>
            </a:r>
            <a:r>
              <a:rPr lang="es-ES" sz="2000" b="1" dirty="0">
                <a:solidFill>
                  <a:srgbClr val="D4005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Histamina</a:t>
            </a:r>
            <a:r>
              <a:rPr lang="es-ES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</a:p>
          <a:p>
            <a:pPr algn="l">
              <a:buClr>
                <a:srgbClr val="FF3399"/>
              </a:buClr>
              <a:buSzPct val="200000"/>
            </a:pPr>
            <a:r>
              <a:rPr lang="es-ES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</a:t>
            </a:r>
            <a:r>
              <a:rPr lang="es-ES" sz="1600" b="1" dirty="0">
                <a:effectLst/>
              </a:rPr>
              <a:t>c. ECL</a:t>
            </a:r>
          </a:p>
          <a:p>
            <a:pPr algn="l">
              <a:buClr>
                <a:srgbClr val="FF3399"/>
              </a:buClr>
              <a:buSzPct val="200000"/>
              <a:buFontTx/>
              <a:buChar char="•"/>
            </a:pPr>
            <a:endParaRPr lang="es-ES" sz="2000" dirty="0">
              <a:effectLst/>
            </a:endParaRPr>
          </a:p>
          <a:p>
            <a:pPr algn="l">
              <a:buClr>
                <a:srgbClr val="FF3399"/>
              </a:buClr>
              <a:buSzPct val="200000"/>
              <a:buFontTx/>
              <a:buChar char="•"/>
            </a:pPr>
            <a:r>
              <a:rPr lang="es-ES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Estimula secreción </a:t>
            </a:r>
            <a:r>
              <a:rPr lang="es-ES" sz="2000" b="1" dirty="0">
                <a:solidFill>
                  <a:srgbClr val="D4005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Pepsinógeno</a:t>
            </a:r>
          </a:p>
          <a:p>
            <a:pPr algn="l">
              <a:buClr>
                <a:srgbClr val="FF3399"/>
              </a:buClr>
              <a:buSzPct val="200000"/>
            </a:pPr>
            <a:r>
              <a:rPr lang="es-ES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</a:t>
            </a:r>
            <a:r>
              <a:rPr lang="es-ES" sz="1600" b="1" dirty="0">
                <a:effectLst/>
              </a:rPr>
              <a:t>c. Principales</a:t>
            </a:r>
          </a:p>
          <a:p>
            <a:pPr algn="l">
              <a:buClr>
                <a:srgbClr val="FF3399"/>
              </a:buClr>
              <a:buSzPct val="200000"/>
            </a:pPr>
            <a:endParaRPr lang="es-ES" sz="16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FF3399"/>
              </a:buClr>
              <a:buSzPct val="200000"/>
              <a:buFontTx/>
              <a:buChar char="•"/>
            </a:pPr>
            <a:r>
              <a:rPr lang="es-ES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s-ES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Estimula débilmente secreción </a:t>
            </a:r>
            <a:r>
              <a:rPr lang="es-ES" sz="2000" b="1" dirty="0">
                <a:solidFill>
                  <a:srgbClr val="D4005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Enzimas Páncreas</a:t>
            </a:r>
          </a:p>
          <a:p>
            <a:pPr algn="l">
              <a:buClr>
                <a:srgbClr val="FF3399"/>
              </a:buClr>
              <a:buSzPct val="200000"/>
            </a:pPr>
            <a:r>
              <a:rPr lang="es-ES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</a:t>
            </a:r>
            <a:r>
              <a:rPr lang="es-ES" sz="1600" b="1" dirty="0">
                <a:effectLst/>
              </a:rPr>
              <a:t>c. Acinares</a:t>
            </a:r>
          </a:p>
          <a:p>
            <a:pPr algn="l">
              <a:buClr>
                <a:srgbClr val="FF3399"/>
              </a:buClr>
              <a:buSzPct val="200000"/>
              <a:buFontTx/>
              <a:buChar char="•"/>
            </a:pPr>
            <a:endParaRPr lang="es-ES" sz="2000" b="1" dirty="0">
              <a:effectLst/>
            </a:endParaRPr>
          </a:p>
          <a:p>
            <a:pPr algn="l">
              <a:buClr>
                <a:srgbClr val="FF3399"/>
              </a:buClr>
              <a:buSzPct val="200000"/>
              <a:buFontTx/>
              <a:buChar char="•"/>
            </a:pPr>
            <a:r>
              <a:rPr lang="es-ES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Estimula débilmente </a:t>
            </a:r>
            <a:r>
              <a:rPr lang="es-ES" sz="2000" b="1" dirty="0">
                <a:solidFill>
                  <a:srgbClr val="D4005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Motilidad Gástrica</a:t>
            </a:r>
            <a:r>
              <a:rPr lang="es-ES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vaciamiento</a:t>
            </a:r>
          </a:p>
          <a:p>
            <a:pPr algn="l">
              <a:buClr>
                <a:srgbClr val="FF3399"/>
              </a:buClr>
              <a:buSzPct val="200000"/>
            </a:pPr>
            <a:endParaRPr lang="es-ES" sz="9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4809" name="Text Box 9"/>
          <p:cNvSpPr txBox="1">
            <a:spLocks noChangeArrowheads="1"/>
          </p:cNvSpPr>
          <p:nvPr/>
        </p:nvSpPr>
        <p:spPr bwMode="auto">
          <a:xfrm>
            <a:off x="726946" y="821737"/>
            <a:ext cx="1377300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4812" name="Text Box 12"/>
          <p:cNvSpPr txBox="1">
            <a:spLocks noChangeArrowheads="1"/>
          </p:cNvSpPr>
          <p:nvPr/>
        </p:nvSpPr>
        <p:spPr bwMode="auto">
          <a:xfrm>
            <a:off x="6988175" y="892169"/>
            <a:ext cx="1601721" cy="40011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EE753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000" b="1">
                <a:effectLst/>
              </a:rPr>
              <a:t>GASTRINA</a:t>
            </a: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6717143" y="466921"/>
            <a:ext cx="1872753" cy="337658"/>
          </a:xfrm>
          <a:prstGeom prst="rect">
            <a:avLst/>
          </a:prstGeom>
          <a:solidFill>
            <a:srgbClr val="A9E9A9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lvl1pPr marL="171450" indent="-171450" algn="l">
              <a:defRPr>
                <a:solidFill>
                  <a:schemeClr val="tx1"/>
                </a:solidFill>
                <a:latin typeface="Arial" charset="0"/>
              </a:defRPr>
            </a:lvl1pPr>
            <a:lvl2pPr marL="1001713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6383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2274888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911475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33686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8258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42830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7402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>
              <a:buSzPct val="150000"/>
            </a:pPr>
            <a:r>
              <a:rPr lang="es-ES" sz="1600" b="1" dirty="0" smtClean="0">
                <a:effectLst/>
                <a:latin typeface="Comic Sans MS" pitchFamily="66" charset="0"/>
              </a:rPr>
              <a:t>2. PÉPTIDOS </a:t>
            </a:r>
            <a:r>
              <a:rPr lang="es-ES" sz="1600" b="1" dirty="0">
                <a:effectLst/>
                <a:latin typeface="Comic Sans MS" pitchFamily="66" charset="0"/>
              </a:rPr>
              <a:t>GI</a:t>
            </a: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6542006" y="6617490"/>
            <a:ext cx="2601994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r>
              <a:rPr lang="es-ES" sz="900" b="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0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6" name="Text Box 2"/>
          <p:cNvSpPr txBox="1">
            <a:spLocks noChangeArrowheads="1"/>
          </p:cNvSpPr>
          <p:nvPr/>
        </p:nvSpPr>
        <p:spPr bwMode="auto">
          <a:xfrm>
            <a:off x="2337192" y="2028031"/>
            <a:ext cx="5495415" cy="2985433"/>
          </a:xfrm>
          <a:prstGeom prst="rect">
            <a:avLst/>
          </a:prstGeom>
          <a:noFill/>
          <a:ln w="28575">
            <a:solidFill>
              <a:srgbClr val="FF33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2400" b="1" dirty="0"/>
              <a:t>*</a:t>
            </a:r>
            <a:r>
              <a:rPr lang="es-MX" sz="2400" dirty="0">
                <a:effectLst/>
              </a:rPr>
              <a:t> </a:t>
            </a:r>
            <a:r>
              <a:rPr lang="es-MX" sz="2400" b="1" dirty="0" err="1" smtClean="0">
                <a:effectLst/>
              </a:rPr>
              <a:t>Gastrinomas</a:t>
            </a:r>
            <a:r>
              <a:rPr lang="es-MX" sz="2400" b="1" dirty="0" smtClean="0">
                <a:effectLst/>
              </a:rPr>
              <a:t>: S</a:t>
            </a:r>
            <a:r>
              <a:rPr lang="es-MX" sz="2400" b="1" dirty="0">
                <a:effectLst/>
              </a:rPr>
              <a:t>. </a:t>
            </a:r>
            <a:r>
              <a:rPr lang="es-MX" sz="2400" b="1" dirty="0" err="1">
                <a:effectLst/>
              </a:rPr>
              <a:t>Zollinger-Ellison</a:t>
            </a:r>
            <a:r>
              <a:rPr lang="es-MX" sz="2400" b="1" dirty="0">
                <a:effectLst/>
              </a:rPr>
              <a:t> </a:t>
            </a:r>
          </a:p>
          <a:p>
            <a:pPr algn="l"/>
            <a:endParaRPr lang="es-MX" sz="1000" b="1" dirty="0">
              <a:effectLst/>
            </a:endParaRPr>
          </a:p>
          <a:p>
            <a:pPr algn="l"/>
            <a:r>
              <a:rPr lang="es-MX" sz="1800" dirty="0">
                <a:effectLst/>
              </a:rPr>
              <a:t>          </a:t>
            </a:r>
            <a:r>
              <a:rPr lang="es-MX" sz="2400" b="1" dirty="0">
                <a:solidFill>
                  <a:srgbClr val="CC0000"/>
                </a:solidFill>
              </a:rPr>
              <a:t>Aumenta Gastrina</a:t>
            </a:r>
          </a:p>
          <a:p>
            <a:pPr algn="l"/>
            <a:r>
              <a:rPr lang="es-MX" sz="2000" dirty="0">
                <a:solidFill>
                  <a:srgbClr val="CC0000"/>
                </a:solidFill>
              </a:rPr>
              <a:t>         Aumenta </a:t>
            </a:r>
            <a:r>
              <a:rPr lang="es-MX" sz="2000" dirty="0" err="1">
                <a:solidFill>
                  <a:srgbClr val="CC0000"/>
                </a:solidFill>
              </a:rPr>
              <a:t>HCl</a:t>
            </a:r>
            <a:endParaRPr lang="es-MX" sz="2000" dirty="0">
              <a:solidFill>
                <a:srgbClr val="CC0000"/>
              </a:solidFill>
            </a:endParaRPr>
          </a:p>
          <a:p>
            <a:pPr algn="l"/>
            <a:endParaRPr lang="es-MX" sz="2400" dirty="0">
              <a:solidFill>
                <a:srgbClr val="CC0000"/>
              </a:solidFill>
              <a:effectLst/>
            </a:endParaRPr>
          </a:p>
          <a:p>
            <a:pPr algn="l"/>
            <a:r>
              <a:rPr lang="es-MX" sz="2400" b="1" dirty="0"/>
              <a:t>*</a:t>
            </a:r>
            <a:r>
              <a:rPr lang="es-MX" sz="2400" b="1" dirty="0">
                <a:effectLst/>
              </a:rPr>
              <a:t> Anemia perniciosa</a:t>
            </a:r>
          </a:p>
          <a:p>
            <a:pPr algn="l"/>
            <a:endParaRPr lang="es-MX" sz="1000" b="1" dirty="0">
              <a:effectLst/>
            </a:endParaRPr>
          </a:p>
          <a:p>
            <a:pPr algn="l"/>
            <a:r>
              <a:rPr lang="es-MX" sz="1800" dirty="0">
                <a:effectLst/>
              </a:rPr>
              <a:t>         </a:t>
            </a:r>
            <a:r>
              <a:rPr lang="es-MX" sz="2400" b="1" dirty="0">
                <a:solidFill>
                  <a:srgbClr val="CC0000"/>
                </a:solidFill>
              </a:rPr>
              <a:t>Aumenta Gastrina</a:t>
            </a:r>
            <a:r>
              <a:rPr lang="es-MX" sz="2400" b="1" dirty="0"/>
              <a:t> </a:t>
            </a:r>
          </a:p>
          <a:p>
            <a:pPr algn="l"/>
            <a:r>
              <a:rPr lang="es-MX" sz="2000" dirty="0" smtClean="0">
                <a:solidFill>
                  <a:srgbClr val="0000FF"/>
                </a:solidFill>
              </a:rPr>
              <a:t>        Disminuye </a:t>
            </a:r>
            <a:r>
              <a:rPr lang="es-MX" sz="2000" dirty="0" err="1">
                <a:solidFill>
                  <a:srgbClr val="0000FF"/>
                </a:solidFill>
              </a:rPr>
              <a:t>HCl</a:t>
            </a:r>
            <a:endParaRPr lang="es-MX" sz="2000" dirty="0">
              <a:solidFill>
                <a:srgbClr val="0000FF"/>
              </a:solidFill>
            </a:endParaRPr>
          </a:p>
          <a:p>
            <a:pPr algn="l"/>
            <a:r>
              <a:rPr lang="es-MX" sz="800" dirty="0">
                <a:effectLst/>
              </a:rPr>
              <a:t>          </a:t>
            </a:r>
          </a:p>
        </p:txBody>
      </p:sp>
      <p:sp>
        <p:nvSpPr>
          <p:cNvPr id="205828" name="Text Box 4"/>
          <p:cNvSpPr txBox="1">
            <a:spLocks noChangeArrowheads="1"/>
          </p:cNvSpPr>
          <p:nvPr/>
        </p:nvSpPr>
        <p:spPr bwMode="auto">
          <a:xfrm>
            <a:off x="1176517" y="1484313"/>
            <a:ext cx="1079143" cy="769441"/>
          </a:xfrm>
          <a:prstGeom prst="rect">
            <a:avLst/>
          </a:prstGeom>
          <a:noFill/>
          <a:ln>
            <a:noFill/>
          </a:ln>
          <a:effectLst>
            <a:outerShdw dist="45791" dir="2021404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5834" name="Text Box 10"/>
          <p:cNvSpPr txBox="1">
            <a:spLocks noChangeArrowheads="1"/>
          </p:cNvSpPr>
          <p:nvPr/>
        </p:nvSpPr>
        <p:spPr bwMode="auto">
          <a:xfrm>
            <a:off x="6949702" y="1268760"/>
            <a:ext cx="1582738" cy="369332"/>
          </a:xfrm>
          <a:prstGeom prst="rect">
            <a:avLst/>
          </a:prstGeom>
          <a:solidFill>
            <a:schemeClr val="accent1"/>
          </a:solidFill>
          <a:ln w="28575">
            <a:solidFill>
              <a:srgbClr val="EE753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r>
              <a:rPr lang="es-ES" sz="1800" b="1" dirty="0">
                <a:effectLst/>
              </a:rPr>
              <a:t>GASTRINA</a:t>
            </a:r>
            <a:r>
              <a:rPr lang="es-ES" sz="1800" dirty="0">
                <a:effectLst/>
              </a:rPr>
              <a:t> </a:t>
            </a:r>
          </a:p>
        </p:txBody>
      </p:sp>
      <p:sp>
        <p:nvSpPr>
          <p:cNvPr id="205835" name="Text Box 11"/>
          <p:cNvSpPr txBox="1">
            <a:spLocks noChangeArrowheads="1"/>
          </p:cNvSpPr>
          <p:nvPr/>
        </p:nvSpPr>
        <p:spPr bwMode="auto">
          <a:xfrm>
            <a:off x="6417628" y="858198"/>
            <a:ext cx="2109788" cy="338554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1600" b="1">
                <a:solidFill>
                  <a:srgbClr val="EE7532"/>
                </a:solidFill>
                <a:effectLst/>
              </a:rPr>
              <a:t>Flia. GASTRINA</a:t>
            </a: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6362921" y="455314"/>
            <a:ext cx="2164495" cy="338554"/>
          </a:xfrm>
          <a:prstGeom prst="rect">
            <a:avLst/>
          </a:prstGeom>
          <a:solidFill>
            <a:srgbClr val="A9E9A9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lvl1pPr marL="171450" indent="-171450" algn="l">
              <a:defRPr>
                <a:solidFill>
                  <a:schemeClr val="tx1"/>
                </a:solidFill>
                <a:latin typeface="Arial" charset="0"/>
              </a:defRPr>
            </a:lvl1pPr>
            <a:lvl2pPr marL="1001713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6383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2274888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911475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33686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8258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42830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7402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>
              <a:buSzPct val="150000"/>
            </a:pPr>
            <a:r>
              <a:rPr lang="es-ES" sz="1600" b="1" dirty="0" smtClean="0">
                <a:effectLst/>
                <a:latin typeface="Comic Sans MS" pitchFamily="66" charset="0"/>
              </a:rPr>
              <a:t>2. PÉPTIDOS </a:t>
            </a:r>
            <a:r>
              <a:rPr lang="es-ES" sz="1600" b="1" dirty="0">
                <a:effectLst/>
                <a:latin typeface="Comic Sans MS" pitchFamily="66" charset="0"/>
              </a:rPr>
              <a:t>GI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6542006" y="6617490"/>
            <a:ext cx="2601994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r>
              <a:rPr lang="es-ES" sz="900" b="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0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850" name="Picture 2" descr="localización de gastrinoma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71" b="13742"/>
          <a:stretch>
            <a:fillRect/>
          </a:stretch>
        </p:blipFill>
        <p:spPr bwMode="auto">
          <a:xfrm>
            <a:off x="755650" y="765175"/>
            <a:ext cx="5111750" cy="3816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851" name="Picture 3" descr="hiperplasia cels EC por hipergastrinemia en gastritis fundica atrofica"/>
          <p:cNvPicPr>
            <a:picLocks noChangeAspect="1" noChangeArrowheads="1"/>
          </p:cNvPicPr>
          <p:nvPr/>
        </p:nvPicPr>
        <p:blipFill>
          <a:blip r:embed="rId4">
            <a:lum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4712" y="2515445"/>
            <a:ext cx="2433638" cy="3929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6852" name="Line 4"/>
          <p:cNvSpPr>
            <a:spLocks noChangeShapeType="1"/>
          </p:cNvSpPr>
          <p:nvPr/>
        </p:nvSpPr>
        <p:spPr bwMode="auto">
          <a:xfrm flipH="1">
            <a:off x="7164388" y="2349500"/>
            <a:ext cx="287337" cy="13668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>
            <a:outerShdw dist="28398" dir="3806097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06853" name="Text Box 5"/>
          <p:cNvSpPr txBox="1">
            <a:spLocks noChangeArrowheads="1"/>
          </p:cNvSpPr>
          <p:nvPr/>
        </p:nvSpPr>
        <p:spPr bwMode="auto">
          <a:xfrm>
            <a:off x="6732240" y="1988840"/>
            <a:ext cx="142699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400" b="1" dirty="0">
                <a:solidFill>
                  <a:srgbClr val="C00000"/>
                </a:solidFill>
                <a:effectLst/>
              </a:rPr>
              <a:t>Gastrina</a:t>
            </a:r>
          </a:p>
        </p:txBody>
      </p:sp>
      <p:sp>
        <p:nvSpPr>
          <p:cNvPr id="206854" name="Rectangle 6"/>
          <p:cNvSpPr>
            <a:spLocks noChangeArrowheads="1"/>
          </p:cNvSpPr>
          <p:nvPr/>
        </p:nvSpPr>
        <p:spPr bwMode="auto">
          <a:xfrm>
            <a:off x="3492500" y="4581525"/>
            <a:ext cx="2303463" cy="7191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 sz="1800">
              <a:effectLst/>
            </a:endParaRPr>
          </a:p>
        </p:txBody>
      </p:sp>
      <p:sp>
        <p:nvSpPr>
          <p:cNvPr id="206855" name="Rectangle 7"/>
          <p:cNvSpPr>
            <a:spLocks noChangeArrowheads="1"/>
          </p:cNvSpPr>
          <p:nvPr/>
        </p:nvSpPr>
        <p:spPr bwMode="auto">
          <a:xfrm>
            <a:off x="4859338" y="4076700"/>
            <a:ext cx="865187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6856" name="Rectangle 8"/>
          <p:cNvSpPr>
            <a:spLocks noChangeArrowheads="1"/>
          </p:cNvSpPr>
          <p:nvPr/>
        </p:nvSpPr>
        <p:spPr bwMode="auto">
          <a:xfrm>
            <a:off x="4284663" y="3429000"/>
            <a:ext cx="503237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6857" name="Rectangle 9"/>
          <p:cNvSpPr>
            <a:spLocks noChangeArrowheads="1"/>
          </p:cNvSpPr>
          <p:nvPr/>
        </p:nvSpPr>
        <p:spPr bwMode="auto">
          <a:xfrm>
            <a:off x="5364163" y="2205038"/>
            <a:ext cx="287337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6858" name="Rectangle 10"/>
          <p:cNvSpPr>
            <a:spLocks noChangeArrowheads="1"/>
          </p:cNvSpPr>
          <p:nvPr/>
        </p:nvSpPr>
        <p:spPr bwMode="auto">
          <a:xfrm>
            <a:off x="5219700" y="1412875"/>
            <a:ext cx="576263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6859" name="Rectangle 11"/>
          <p:cNvSpPr>
            <a:spLocks noChangeArrowheads="1"/>
          </p:cNvSpPr>
          <p:nvPr/>
        </p:nvSpPr>
        <p:spPr bwMode="auto">
          <a:xfrm>
            <a:off x="2411413" y="2349500"/>
            <a:ext cx="431800" cy="19431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6860" name="Rectangle 12"/>
          <p:cNvSpPr>
            <a:spLocks noChangeArrowheads="1"/>
          </p:cNvSpPr>
          <p:nvPr/>
        </p:nvSpPr>
        <p:spPr bwMode="auto">
          <a:xfrm>
            <a:off x="1547813" y="3068638"/>
            <a:ext cx="1295400" cy="12239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6861" name="Rectangle 13"/>
          <p:cNvSpPr>
            <a:spLocks noChangeArrowheads="1"/>
          </p:cNvSpPr>
          <p:nvPr/>
        </p:nvSpPr>
        <p:spPr bwMode="auto">
          <a:xfrm>
            <a:off x="2700338" y="2349500"/>
            <a:ext cx="503237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6862" name="Rectangle 14"/>
          <p:cNvSpPr>
            <a:spLocks noChangeArrowheads="1"/>
          </p:cNvSpPr>
          <p:nvPr/>
        </p:nvSpPr>
        <p:spPr bwMode="auto">
          <a:xfrm>
            <a:off x="2268538" y="2636838"/>
            <a:ext cx="719137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6863" name="Text Box 15"/>
          <p:cNvSpPr txBox="1">
            <a:spLocks noChangeArrowheads="1"/>
          </p:cNvSpPr>
          <p:nvPr/>
        </p:nvSpPr>
        <p:spPr bwMode="auto">
          <a:xfrm>
            <a:off x="1763713" y="2847975"/>
            <a:ext cx="1128712" cy="5810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páncreas </a:t>
            </a:r>
          </a:p>
          <a:p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duodeno</a:t>
            </a:r>
          </a:p>
        </p:txBody>
      </p:sp>
      <p:sp>
        <p:nvSpPr>
          <p:cNvPr id="206864" name="Rectangle 16"/>
          <p:cNvSpPr>
            <a:spLocks noChangeArrowheads="1"/>
          </p:cNvSpPr>
          <p:nvPr/>
        </p:nvSpPr>
        <p:spPr bwMode="auto">
          <a:xfrm>
            <a:off x="2916238" y="4510088"/>
            <a:ext cx="576262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6865" name="Rectangle 17"/>
          <p:cNvSpPr>
            <a:spLocks noChangeArrowheads="1"/>
          </p:cNvSpPr>
          <p:nvPr/>
        </p:nvSpPr>
        <p:spPr bwMode="auto">
          <a:xfrm>
            <a:off x="1042988" y="692150"/>
            <a:ext cx="1441450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6866" name="Rectangle 18"/>
          <p:cNvSpPr>
            <a:spLocks noChangeArrowheads="1"/>
          </p:cNvSpPr>
          <p:nvPr/>
        </p:nvSpPr>
        <p:spPr bwMode="auto">
          <a:xfrm>
            <a:off x="2700338" y="692150"/>
            <a:ext cx="1079500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6867" name="Text Box 19"/>
          <p:cNvSpPr txBox="1">
            <a:spLocks noChangeArrowheads="1"/>
          </p:cNvSpPr>
          <p:nvPr/>
        </p:nvSpPr>
        <p:spPr bwMode="auto">
          <a:xfrm>
            <a:off x="2852261" y="1700213"/>
            <a:ext cx="137890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50% </a:t>
            </a:r>
          </a:p>
          <a:p>
            <a:r>
              <a:rPr lang="es-ES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g. </a:t>
            </a:r>
            <a:r>
              <a:rPr lang="es-ES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linfáticos</a:t>
            </a:r>
            <a:endParaRPr lang="es-ES" sz="16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206868" name="Picture 20" descr="ulceras duodenales S"/>
          <p:cNvPicPr>
            <a:picLocks noChangeAspect="1" noChangeArrowheads="1"/>
          </p:cNvPicPr>
          <p:nvPr/>
        </p:nvPicPr>
        <p:blipFill>
          <a:blip r:embed="rId5">
            <a:lum bright="18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82" r="5048"/>
          <a:stretch>
            <a:fillRect/>
          </a:stretch>
        </p:blipFill>
        <p:spPr bwMode="auto">
          <a:xfrm>
            <a:off x="250825" y="3530600"/>
            <a:ext cx="2592388" cy="2778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6869" name="Rectangle 21"/>
          <p:cNvSpPr>
            <a:spLocks noChangeArrowheads="1"/>
          </p:cNvSpPr>
          <p:nvPr/>
        </p:nvSpPr>
        <p:spPr bwMode="auto">
          <a:xfrm>
            <a:off x="539750" y="333375"/>
            <a:ext cx="5400675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6870" name="Text Box 22"/>
          <p:cNvSpPr txBox="1">
            <a:spLocks noChangeArrowheads="1"/>
          </p:cNvSpPr>
          <p:nvPr/>
        </p:nvSpPr>
        <p:spPr bwMode="auto">
          <a:xfrm>
            <a:off x="982663" y="1533525"/>
            <a:ext cx="1938337" cy="64135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solidFill>
                  <a:schemeClr val="bg1"/>
                </a:solidFill>
                <a:effectLst/>
              </a:rPr>
              <a:t>30% metástasis </a:t>
            </a:r>
          </a:p>
          <a:p>
            <a:r>
              <a:rPr lang="es-ES" sz="1800">
                <a:solidFill>
                  <a:schemeClr val="bg1"/>
                </a:solidFill>
                <a:effectLst/>
              </a:rPr>
              <a:t>hígado</a:t>
            </a:r>
          </a:p>
        </p:txBody>
      </p:sp>
      <p:sp>
        <p:nvSpPr>
          <p:cNvPr id="206871" name="Text Box 23"/>
          <p:cNvSpPr txBox="1">
            <a:spLocks noChangeArrowheads="1"/>
          </p:cNvSpPr>
          <p:nvPr/>
        </p:nvSpPr>
        <p:spPr bwMode="auto">
          <a:xfrm>
            <a:off x="6252039" y="1284287"/>
            <a:ext cx="1967205" cy="646331"/>
          </a:xfrm>
          <a:prstGeom prst="rect">
            <a:avLst/>
          </a:prstGeom>
          <a:solidFill>
            <a:srgbClr val="FFCCFF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1">
                <a:effectLst/>
              </a:rPr>
              <a:t>Síndrome </a:t>
            </a:r>
          </a:p>
          <a:p>
            <a:pPr algn="l"/>
            <a:r>
              <a:rPr lang="es-ES" sz="1800" b="1">
                <a:effectLst/>
              </a:rPr>
              <a:t>Zollinger-Ellison</a:t>
            </a:r>
          </a:p>
        </p:txBody>
      </p:sp>
      <p:sp>
        <p:nvSpPr>
          <p:cNvPr id="206872" name="Text Box 24"/>
          <p:cNvSpPr txBox="1">
            <a:spLocks noChangeArrowheads="1"/>
          </p:cNvSpPr>
          <p:nvPr/>
        </p:nvSpPr>
        <p:spPr bwMode="auto">
          <a:xfrm>
            <a:off x="3022600" y="4813726"/>
            <a:ext cx="2680542" cy="830997"/>
          </a:xfrm>
          <a:prstGeom prst="rect">
            <a:avLst/>
          </a:prstGeom>
          <a:solidFill>
            <a:srgbClr val="FBC5E9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2400" b="1" dirty="0">
                <a:effectLst/>
              </a:rPr>
              <a:t>Aumento </a:t>
            </a:r>
            <a:r>
              <a:rPr lang="es-ES" sz="2400" b="1" dirty="0" err="1">
                <a:effectLst/>
              </a:rPr>
              <a:t>HCl</a:t>
            </a:r>
            <a:endParaRPr lang="es-ES" sz="2400" b="1" dirty="0">
              <a:effectLst/>
            </a:endParaRPr>
          </a:p>
          <a:p>
            <a:r>
              <a:rPr lang="es-ES" sz="2400" b="1" dirty="0" smtClean="0">
                <a:effectLst/>
              </a:rPr>
              <a:t>Múltiples úlceras</a:t>
            </a:r>
            <a:endParaRPr lang="es-ES" sz="2400" b="1" dirty="0">
              <a:effectLst/>
            </a:endParaRPr>
          </a:p>
        </p:txBody>
      </p:sp>
      <p:sp>
        <p:nvSpPr>
          <p:cNvPr id="206874" name="Text Box 26"/>
          <p:cNvSpPr txBox="1">
            <a:spLocks noChangeArrowheads="1"/>
          </p:cNvSpPr>
          <p:nvPr/>
        </p:nvSpPr>
        <p:spPr bwMode="auto">
          <a:xfrm>
            <a:off x="6200775" y="771525"/>
            <a:ext cx="2032929" cy="400110"/>
          </a:xfrm>
          <a:prstGeom prst="rect">
            <a:avLst/>
          </a:prstGeom>
          <a:solidFill>
            <a:srgbClr val="D9EDEF"/>
          </a:solidFill>
          <a:ln w="28575">
            <a:solidFill>
              <a:srgbClr val="EE753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000" b="1">
                <a:effectLst/>
              </a:rPr>
              <a:t>GASTRINOMA</a:t>
            </a:r>
          </a:p>
        </p:txBody>
      </p:sp>
      <p:sp>
        <p:nvSpPr>
          <p:cNvPr id="29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4046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872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4" name="Rectangle 2"/>
          <p:cNvSpPr>
            <a:spLocks noChangeArrowheads="1"/>
          </p:cNvSpPr>
          <p:nvPr/>
        </p:nvSpPr>
        <p:spPr bwMode="auto">
          <a:xfrm>
            <a:off x="4670425" y="4076700"/>
            <a:ext cx="865188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7875" name="Rectangle 3"/>
          <p:cNvSpPr>
            <a:spLocks noChangeArrowheads="1"/>
          </p:cNvSpPr>
          <p:nvPr/>
        </p:nvSpPr>
        <p:spPr bwMode="auto">
          <a:xfrm>
            <a:off x="4500563" y="4086225"/>
            <a:ext cx="503237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7876" name="Rectangle 4"/>
          <p:cNvSpPr>
            <a:spLocks noChangeArrowheads="1"/>
          </p:cNvSpPr>
          <p:nvPr/>
        </p:nvSpPr>
        <p:spPr bwMode="auto">
          <a:xfrm>
            <a:off x="5175250" y="2554288"/>
            <a:ext cx="287338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7877" name="Rectangle 5"/>
          <p:cNvSpPr>
            <a:spLocks noChangeArrowheads="1"/>
          </p:cNvSpPr>
          <p:nvPr/>
        </p:nvSpPr>
        <p:spPr bwMode="auto">
          <a:xfrm>
            <a:off x="5030788" y="1762125"/>
            <a:ext cx="576262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7878" name="Rectangle 6"/>
          <p:cNvSpPr>
            <a:spLocks noChangeArrowheads="1"/>
          </p:cNvSpPr>
          <p:nvPr/>
        </p:nvSpPr>
        <p:spPr bwMode="auto">
          <a:xfrm>
            <a:off x="4645025" y="3006725"/>
            <a:ext cx="431800" cy="19431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7879" name="Rectangle 7"/>
          <p:cNvSpPr>
            <a:spLocks noChangeArrowheads="1"/>
          </p:cNvSpPr>
          <p:nvPr/>
        </p:nvSpPr>
        <p:spPr bwMode="auto">
          <a:xfrm>
            <a:off x="3781425" y="3725863"/>
            <a:ext cx="1295400" cy="12239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7880" name="Rectangle 8"/>
          <p:cNvSpPr>
            <a:spLocks noChangeArrowheads="1"/>
          </p:cNvSpPr>
          <p:nvPr/>
        </p:nvSpPr>
        <p:spPr bwMode="auto">
          <a:xfrm>
            <a:off x="4933950" y="2698750"/>
            <a:ext cx="503238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7881" name="Rectangle 9"/>
          <p:cNvSpPr>
            <a:spLocks noChangeArrowheads="1"/>
          </p:cNvSpPr>
          <p:nvPr/>
        </p:nvSpPr>
        <p:spPr bwMode="auto">
          <a:xfrm>
            <a:off x="4502150" y="3294063"/>
            <a:ext cx="719138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7882" name="Rectangle 10"/>
          <p:cNvSpPr>
            <a:spLocks noChangeArrowheads="1"/>
          </p:cNvSpPr>
          <p:nvPr/>
        </p:nvSpPr>
        <p:spPr bwMode="auto">
          <a:xfrm>
            <a:off x="5149850" y="4859338"/>
            <a:ext cx="576263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7883" name="Rectangle 11"/>
          <p:cNvSpPr>
            <a:spLocks noChangeArrowheads="1"/>
          </p:cNvSpPr>
          <p:nvPr/>
        </p:nvSpPr>
        <p:spPr bwMode="auto">
          <a:xfrm>
            <a:off x="3276600" y="1349375"/>
            <a:ext cx="1441450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7884" name="Rectangle 12"/>
          <p:cNvSpPr>
            <a:spLocks noChangeArrowheads="1"/>
          </p:cNvSpPr>
          <p:nvPr/>
        </p:nvSpPr>
        <p:spPr bwMode="auto">
          <a:xfrm>
            <a:off x="4933950" y="1041400"/>
            <a:ext cx="1079500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7885" name="Text Box 13"/>
          <p:cNvSpPr txBox="1">
            <a:spLocks noChangeArrowheads="1"/>
          </p:cNvSpPr>
          <p:nvPr/>
        </p:nvSpPr>
        <p:spPr bwMode="auto">
          <a:xfrm>
            <a:off x="5940425" y="1628775"/>
            <a:ext cx="2339975" cy="730250"/>
          </a:xfrm>
          <a:prstGeom prst="rect">
            <a:avLst/>
          </a:prstGeom>
          <a:noFill/>
          <a:ln w="28575">
            <a:solidFill>
              <a:srgbClr val="D4005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Aumento excesivo</a:t>
            </a:r>
          </a:p>
          <a:p>
            <a:pPr algn="l"/>
            <a:r>
              <a:rPr lang="es-E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Gastrina y HCl</a:t>
            </a:r>
          </a:p>
        </p:txBody>
      </p:sp>
      <p:pic>
        <p:nvPicPr>
          <p:cNvPr id="207886" name="Picture 14" descr="ulceras duodenales S"/>
          <p:cNvPicPr>
            <a:picLocks noChangeAspect="1" noChangeArrowheads="1"/>
          </p:cNvPicPr>
          <p:nvPr/>
        </p:nvPicPr>
        <p:blipFill>
          <a:blip r:embed="rId2">
            <a:lum bright="18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2565400"/>
            <a:ext cx="3529013" cy="3427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7887" name="Text Box 15"/>
          <p:cNvSpPr txBox="1">
            <a:spLocks noChangeArrowheads="1"/>
          </p:cNvSpPr>
          <p:nvPr/>
        </p:nvSpPr>
        <p:spPr bwMode="auto">
          <a:xfrm>
            <a:off x="1243540" y="1284103"/>
            <a:ext cx="1827744" cy="461665"/>
          </a:xfrm>
          <a:prstGeom prst="rect">
            <a:avLst/>
          </a:prstGeom>
          <a:solidFill>
            <a:srgbClr val="FFCCCC"/>
          </a:solidFill>
          <a:ln w="28575">
            <a:solidFill>
              <a:srgbClr val="FF9999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MX" sz="2400"/>
              <a:t>Gastrinoma</a:t>
            </a:r>
          </a:p>
        </p:txBody>
      </p:sp>
      <p:sp>
        <p:nvSpPr>
          <p:cNvPr id="207888" name="Text Box 16"/>
          <p:cNvSpPr txBox="1">
            <a:spLocks noChangeArrowheads="1"/>
          </p:cNvSpPr>
          <p:nvPr/>
        </p:nvSpPr>
        <p:spPr bwMode="auto">
          <a:xfrm>
            <a:off x="4274065" y="3696652"/>
            <a:ext cx="1173719" cy="707886"/>
          </a:xfrm>
          <a:prstGeom prst="rect">
            <a:avLst/>
          </a:prstGeom>
          <a:solidFill>
            <a:srgbClr val="FFABAB"/>
          </a:solidFill>
          <a:ln w="28575">
            <a:solidFill>
              <a:srgbClr val="0066CC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MX" sz="2000" dirty="0" smtClean="0"/>
              <a:t>Úlceras </a:t>
            </a:r>
            <a:endParaRPr lang="es-MX" sz="2000" dirty="0"/>
          </a:p>
          <a:p>
            <a:r>
              <a:rPr lang="es-MX" sz="2000" dirty="0" smtClean="0"/>
              <a:t>pépticas</a:t>
            </a:r>
            <a:endParaRPr lang="es-MX" sz="2000" dirty="0"/>
          </a:p>
        </p:txBody>
      </p:sp>
      <p:sp>
        <p:nvSpPr>
          <p:cNvPr id="207889" name="Text Box 17"/>
          <p:cNvSpPr txBox="1">
            <a:spLocks noChangeArrowheads="1"/>
          </p:cNvSpPr>
          <p:nvPr/>
        </p:nvSpPr>
        <p:spPr bwMode="auto">
          <a:xfrm>
            <a:off x="1326095" y="5661025"/>
            <a:ext cx="1662635" cy="707886"/>
          </a:xfrm>
          <a:prstGeom prst="rect">
            <a:avLst/>
          </a:prstGeom>
          <a:solidFill>
            <a:srgbClr val="FFCCCC"/>
          </a:solidFill>
          <a:ln w="28575">
            <a:solidFill>
              <a:srgbClr val="FF6969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MX" sz="2000" b="1">
                <a:effectLst/>
              </a:rPr>
              <a:t>Diarrea</a:t>
            </a:r>
          </a:p>
          <a:p>
            <a:r>
              <a:rPr lang="es-MX" sz="2000" b="1">
                <a:effectLst/>
              </a:rPr>
              <a:t>Esteatorrea</a:t>
            </a:r>
          </a:p>
        </p:txBody>
      </p:sp>
      <p:sp>
        <p:nvSpPr>
          <p:cNvPr id="207890" name="Line 18"/>
          <p:cNvSpPr>
            <a:spLocks noChangeShapeType="1"/>
          </p:cNvSpPr>
          <p:nvPr/>
        </p:nvSpPr>
        <p:spPr bwMode="auto">
          <a:xfrm>
            <a:off x="2168525" y="1782763"/>
            <a:ext cx="0" cy="38782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07891" name="Text Box 19"/>
          <p:cNvSpPr txBox="1">
            <a:spLocks noChangeArrowheads="1"/>
          </p:cNvSpPr>
          <p:nvPr/>
        </p:nvSpPr>
        <p:spPr bwMode="auto">
          <a:xfrm>
            <a:off x="1227138" y="2070100"/>
            <a:ext cx="2024062" cy="376238"/>
          </a:xfrm>
          <a:prstGeom prst="rect">
            <a:avLst/>
          </a:prstGeom>
          <a:solidFill>
            <a:srgbClr val="E1FFE1"/>
          </a:solidFill>
          <a:ln w="9525">
            <a:solidFill>
              <a:schemeClr val="fol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800"/>
              <a:t>Hipergastrinemia</a:t>
            </a:r>
          </a:p>
        </p:txBody>
      </p:sp>
      <p:sp>
        <p:nvSpPr>
          <p:cNvPr id="207893" name="Text Box 21"/>
          <p:cNvSpPr txBox="1">
            <a:spLocks noChangeArrowheads="1"/>
          </p:cNvSpPr>
          <p:nvPr/>
        </p:nvSpPr>
        <p:spPr bwMode="auto">
          <a:xfrm>
            <a:off x="669925" y="2717800"/>
            <a:ext cx="3092450" cy="620713"/>
          </a:xfrm>
          <a:prstGeom prst="rect">
            <a:avLst/>
          </a:prstGeom>
          <a:solidFill>
            <a:srgbClr val="E1FFE1"/>
          </a:solidFill>
          <a:ln w="9525">
            <a:solidFill>
              <a:schemeClr val="fol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600">
                <a:effectLst/>
              </a:rPr>
              <a:t>Aumenta secreción ácido </a:t>
            </a:r>
          </a:p>
          <a:p>
            <a:r>
              <a:rPr lang="es-MX" sz="1800">
                <a:effectLst/>
              </a:rPr>
              <a:t>Aumenta masa c. parietales</a:t>
            </a:r>
          </a:p>
        </p:txBody>
      </p:sp>
      <p:sp>
        <p:nvSpPr>
          <p:cNvPr id="207894" name="Text Box 22"/>
          <p:cNvSpPr txBox="1">
            <a:spLocks noChangeArrowheads="1"/>
          </p:cNvSpPr>
          <p:nvPr/>
        </p:nvSpPr>
        <p:spPr bwMode="auto">
          <a:xfrm>
            <a:off x="734370" y="4292600"/>
            <a:ext cx="2890535" cy="861774"/>
          </a:xfrm>
          <a:prstGeom prst="rect">
            <a:avLst/>
          </a:prstGeom>
          <a:solidFill>
            <a:srgbClr val="E1FFE1"/>
          </a:solidFill>
          <a:ln w="9525">
            <a:solidFill>
              <a:schemeClr val="fol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800" b="1" dirty="0">
                <a:effectLst/>
              </a:rPr>
              <a:t>Disminuye </a:t>
            </a:r>
            <a:r>
              <a:rPr lang="es-MX" sz="1600" dirty="0">
                <a:effectLst/>
              </a:rPr>
              <a:t>a</a:t>
            </a:r>
            <a:r>
              <a:rPr lang="es-MX" sz="1600" dirty="0" smtClean="0">
                <a:effectLst/>
              </a:rPr>
              <a:t>ctividad </a:t>
            </a:r>
            <a:r>
              <a:rPr lang="es-MX" sz="1600" dirty="0">
                <a:effectLst/>
              </a:rPr>
              <a:t>L</a:t>
            </a:r>
            <a:r>
              <a:rPr lang="es-MX" sz="1600" dirty="0" smtClean="0">
                <a:effectLst/>
              </a:rPr>
              <a:t>ipasa</a:t>
            </a:r>
            <a:endParaRPr lang="es-MX" sz="1600" dirty="0">
              <a:effectLst/>
            </a:endParaRPr>
          </a:p>
          <a:p>
            <a:r>
              <a:rPr lang="es-MX" sz="1600" b="1" dirty="0" smtClean="0">
                <a:effectLst/>
              </a:rPr>
              <a:t>Disminuye </a:t>
            </a:r>
            <a:r>
              <a:rPr lang="es-MX" sz="1600" dirty="0">
                <a:effectLst/>
              </a:rPr>
              <a:t>absorción </a:t>
            </a:r>
            <a:r>
              <a:rPr lang="es-MX" sz="1600" dirty="0" smtClean="0">
                <a:effectLst/>
              </a:rPr>
              <a:t>grasas</a:t>
            </a:r>
          </a:p>
          <a:p>
            <a:r>
              <a:rPr lang="es-MX" sz="1600" b="1" dirty="0" smtClean="0">
                <a:effectLst/>
              </a:rPr>
              <a:t>Daño</a:t>
            </a:r>
            <a:r>
              <a:rPr lang="es-MX" sz="1600" dirty="0" smtClean="0">
                <a:effectLst/>
              </a:rPr>
              <a:t> </a:t>
            </a:r>
            <a:r>
              <a:rPr lang="es-MX" sz="1600" dirty="0">
                <a:effectLst/>
              </a:rPr>
              <a:t>enterocitos </a:t>
            </a:r>
          </a:p>
        </p:txBody>
      </p:sp>
      <p:sp>
        <p:nvSpPr>
          <p:cNvPr id="207895" name="Line 23"/>
          <p:cNvSpPr>
            <a:spLocks noChangeShapeType="1"/>
          </p:cNvSpPr>
          <p:nvPr/>
        </p:nvSpPr>
        <p:spPr bwMode="auto">
          <a:xfrm flipV="1">
            <a:off x="3536949" y="3933825"/>
            <a:ext cx="73711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07897" name="Text Box 25"/>
          <p:cNvSpPr txBox="1">
            <a:spLocks noChangeArrowheads="1"/>
          </p:cNvSpPr>
          <p:nvPr/>
        </p:nvSpPr>
        <p:spPr bwMode="auto">
          <a:xfrm>
            <a:off x="6298001" y="799068"/>
            <a:ext cx="2284600" cy="369332"/>
          </a:xfrm>
          <a:prstGeom prst="rect">
            <a:avLst/>
          </a:prstGeom>
          <a:solidFill>
            <a:srgbClr val="FFCCFF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1" dirty="0" smtClean="0">
                <a:effectLst/>
              </a:rPr>
              <a:t>S. </a:t>
            </a:r>
            <a:r>
              <a:rPr lang="es-ES" sz="1800" b="1" dirty="0" err="1" smtClean="0">
                <a:effectLst/>
              </a:rPr>
              <a:t>Zollinger</a:t>
            </a:r>
            <a:r>
              <a:rPr lang="es-ES" sz="1800" b="1" dirty="0" smtClean="0">
                <a:effectLst/>
              </a:rPr>
              <a:t> </a:t>
            </a:r>
            <a:r>
              <a:rPr lang="es-ES" sz="1800" b="1" dirty="0" err="1">
                <a:effectLst/>
              </a:rPr>
              <a:t>Ellison</a:t>
            </a:r>
            <a:endParaRPr lang="es-ES" sz="1800" b="1" dirty="0">
              <a:effectLst/>
            </a:endParaRPr>
          </a:p>
        </p:txBody>
      </p:sp>
      <p:sp>
        <p:nvSpPr>
          <p:cNvPr id="207898" name="Text Box 26"/>
          <p:cNvSpPr txBox="1">
            <a:spLocks noChangeArrowheads="1"/>
          </p:cNvSpPr>
          <p:nvPr/>
        </p:nvSpPr>
        <p:spPr bwMode="auto">
          <a:xfrm>
            <a:off x="533434" y="549275"/>
            <a:ext cx="780984" cy="769441"/>
          </a:xfrm>
          <a:prstGeom prst="rect">
            <a:avLst/>
          </a:prstGeom>
          <a:noFill/>
          <a:ln>
            <a:noFill/>
          </a:ln>
          <a:effectLst>
            <a:outerShdw dist="45791" dir="2021404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cxnSp>
        <p:nvCxnSpPr>
          <p:cNvPr id="3" name="2 Conector recto"/>
          <p:cNvCxnSpPr/>
          <p:nvPr/>
        </p:nvCxnSpPr>
        <p:spPr bwMode="auto">
          <a:xfrm flipV="1">
            <a:off x="5773737" y="3908425"/>
            <a:ext cx="1210469" cy="152401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" name="28 Conector recto"/>
          <p:cNvCxnSpPr/>
          <p:nvPr/>
        </p:nvCxnSpPr>
        <p:spPr bwMode="auto">
          <a:xfrm flipV="1">
            <a:off x="5759450" y="3695700"/>
            <a:ext cx="900782" cy="365125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" name="32 Conector recto"/>
          <p:cNvCxnSpPr/>
          <p:nvPr/>
        </p:nvCxnSpPr>
        <p:spPr bwMode="auto">
          <a:xfrm flipV="1">
            <a:off x="5803105" y="3041174"/>
            <a:ext cx="637383" cy="989966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" name="35 Conector recto"/>
          <p:cNvCxnSpPr/>
          <p:nvPr/>
        </p:nvCxnSpPr>
        <p:spPr bwMode="auto">
          <a:xfrm>
            <a:off x="5803105" y="4060825"/>
            <a:ext cx="1001143" cy="5207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9" name="38 Conector recto"/>
          <p:cNvCxnSpPr/>
          <p:nvPr/>
        </p:nvCxnSpPr>
        <p:spPr bwMode="auto">
          <a:xfrm>
            <a:off x="5803105" y="4086225"/>
            <a:ext cx="1721223" cy="34925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2" name="Text Box 2"/>
          <p:cNvSpPr txBox="1">
            <a:spLocks noChangeArrowheads="1"/>
          </p:cNvSpPr>
          <p:nvPr/>
        </p:nvSpPr>
        <p:spPr bwMode="auto">
          <a:xfrm>
            <a:off x="6466054" y="366295"/>
            <a:ext cx="2116547" cy="338554"/>
          </a:xfrm>
          <a:prstGeom prst="rect">
            <a:avLst/>
          </a:prstGeom>
          <a:solidFill>
            <a:srgbClr val="A9E9A9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lvl1pPr marL="171450" indent="-171450" algn="l">
              <a:defRPr>
                <a:solidFill>
                  <a:schemeClr val="tx1"/>
                </a:solidFill>
                <a:latin typeface="Arial" charset="0"/>
              </a:defRPr>
            </a:lvl1pPr>
            <a:lvl2pPr marL="1001713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6383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2274888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911475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33686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8258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42830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7402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>
              <a:buSzPct val="150000"/>
            </a:pPr>
            <a:r>
              <a:rPr lang="es-ES" sz="1600" b="1" dirty="0" smtClean="0">
                <a:effectLst/>
                <a:latin typeface="Comic Sans MS" pitchFamily="66" charset="0"/>
              </a:rPr>
              <a:t>2. PÉPTIDOS </a:t>
            </a:r>
            <a:r>
              <a:rPr lang="es-ES" sz="1600" b="1" dirty="0">
                <a:effectLst/>
                <a:latin typeface="Comic Sans MS" pitchFamily="66" charset="0"/>
              </a:rPr>
              <a:t>GI</a:t>
            </a:r>
          </a:p>
        </p:txBody>
      </p:sp>
      <p:sp>
        <p:nvSpPr>
          <p:cNvPr id="207892" name="Text Box 20"/>
          <p:cNvSpPr txBox="1">
            <a:spLocks noChangeArrowheads="1"/>
          </p:cNvSpPr>
          <p:nvPr/>
        </p:nvSpPr>
        <p:spPr bwMode="auto">
          <a:xfrm>
            <a:off x="755650" y="3695700"/>
            <a:ext cx="2822575" cy="425450"/>
          </a:xfrm>
          <a:prstGeom prst="rect">
            <a:avLst/>
          </a:prstGeom>
          <a:solidFill>
            <a:srgbClr val="E1FFE1"/>
          </a:solidFill>
          <a:ln w="28575">
            <a:solidFill>
              <a:srgbClr val="79A4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MX" sz="2000">
                <a:effectLst/>
              </a:rPr>
              <a:t>Hiperacidez intestinal</a:t>
            </a:r>
          </a:p>
        </p:txBody>
      </p:sp>
      <p:sp>
        <p:nvSpPr>
          <p:cNvPr id="34" name="Text Box 8"/>
          <p:cNvSpPr txBox="1">
            <a:spLocks noChangeArrowheads="1"/>
          </p:cNvSpPr>
          <p:nvPr/>
        </p:nvSpPr>
        <p:spPr bwMode="auto">
          <a:xfrm>
            <a:off x="6542006" y="6617490"/>
            <a:ext cx="2601994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r>
              <a:rPr lang="es-ES" sz="900" b="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0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20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7885" grpId="0" animBg="1"/>
      <p:bldP spid="207887" grpId="0" animBg="1"/>
      <p:bldP spid="207888" grpId="0" animBg="1"/>
      <p:bldP spid="207889" grpId="0" animBg="1"/>
      <p:bldP spid="207890" grpId="0" animBg="1"/>
      <p:bldP spid="207891" grpId="0" animBg="1"/>
      <p:bldP spid="207893" grpId="0" animBg="1"/>
      <p:bldP spid="207894" grpId="0" animBg="1"/>
      <p:bldP spid="207895" grpId="0" animBg="1"/>
      <p:bldP spid="207892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8898" name="Picture 2" descr="consecuencias endocrinas de gastritis cronica atrófica"/>
          <p:cNvPicPr>
            <a:picLocks noChangeAspect="1" noChangeArrowheads="1"/>
          </p:cNvPicPr>
          <p:nvPr/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620713"/>
            <a:ext cx="7489825" cy="5616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8900" name="Rectangle 4"/>
          <p:cNvSpPr>
            <a:spLocks noChangeArrowheads="1"/>
          </p:cNvSpPr>
          <p:nvPr/>
        </p:nvSpPr>
        <p:spPr bwMode="auto">
          <a:xfrm>
            <a:off x="6011863" y="1125538"/>
            <a:ext cx="1152525" cy="142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8901" name="Rectangle 5"/>
          <p:cNvSpPr>
            <a:spLocks noChangeArrowheads="1"/>
          </p:cNvSpPr>
          <p:nvPr/>
        </p:nvSpPr>
        <p:spPr bwMode="auto">
          <a:xfrm>
            <a:off x="6156325" y="1268413"/>
            <a:ext cx="863600" cy="1444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8902" name="Rectangle 6"/>
          <p:cNvSpPr>
            <a:spLocks noChangeArrowheads="1"/>
          </p:cNvSpPr>
          <p:nvPr/>
        </p:nvSpPr>
        <p:spPr bwMode="auto">
          <a:xfrm>
            <a:off x="7164388" y="1700213"/>
            <a:ext cx="720725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8903" name="Rectangle 7"/>
          <p:cNvSpPr>
            <a:spLocks noChangeArrowheads="1"/>
          </p:cNvSpPr>
          <p:nvPr/>
        </p:nvSpPr>
        <p:spPr bwMode="auto">
          <a:xfrm>
            <a:off x="6516688" y="4005263"/>
            <a:ext cx="1800225" cy="503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8904" name="Rectangle 8"/>
          <p:cNvSpPr>
            <a:spLocks noChangeArrowheads="1"/>
          </p:cNvSpPr>
          <p:nvPr/>
        </p:nvSpPr>
        <p:spPr bwMode="auto">
          <a:xfrm>
            <a:off x="2268538" y="5516563"/>
            <a:ext cx="2016125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 sz="1800">
              <a:effectLst/>
            </a:endParaRPr>
          </a:p>
        </p:txBody>
      </p:sp>
      <p:sp>
        <p:nvSpPr>
          <p:cNvPr id="208905" name="Text Box 9"/>
          <p:cNvSpPr txBox="1">
            <a:spLocks noChangeArrowheads="1"/>
          </p:cNvSpPr>
          <p:nvPr/>
        </p:nvSpPr>
        <p:spPr bwMode="auto">
          <a:xfrm>
            <a:off x="3359150" y="5445125"/>
            <a:ext cx="1500188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400" b="1">
                <a:effectLst/>
              </a:rPr>
              <a:t> gastrina</a:t>
            </a:r>
          </a:p>
        </p:txBody>
      </p:sp>
      <p:sp>
        <p:nvSpPr>
          <p:cNvPr id="208906" name="Rectangle 10"/>
          <p:cNvSpPr>
            <a:spLocks noChangeArrowheads="1"/>
          </p:cNvSpPr>
          <p:nvPr/>
        </p:nvSpPr>
        <p:spPr bwMode="auto">
          <a:xfrm>
            <a:off x="1979613" y="4221163"/>
            <a:ext cx="504825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8909" name="Rectangle 13"/>
          <p:cNvSpPr>
            <a:spLocks noChangeArrowheads="1"/>
          </p:cNvSpPr>
          <p:nvPr/>
        </p:nvSpPr>
        <p:spPr bwMode="auto">
          <a:xfrm>
            <a:off x="1763713" y="3429000"/>
            <a:ext cx="504825" cy="1444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8912" name="Rectangle 16"/>
          <p:cNvSpPr>
            <a:spLocks noChangeArrowheads="1"/>
          </p:cNvSpPr>
          <p:nvPr/>
        </p:nvSpPr>
        <p:spPr bwMode="auto">
          <a:xfrm>
            <a:off x="2124075" y="2420938"/>
            <a:ext cx="6477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8913" name="Line 17"/>
          <p:cNvSpPr>
            <a:spLocks noChangeShapeType="1"/>
          </p:cNvSpPr>
          <p:nvPr/>
        </p:nvSpPr>
        <p:spPr bwMode="auto">
          <a:xfrm flipV="1">
            <a:off x="2124075" y="2205038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08914" name="Text Box 18"/>
          <p:cNvSpPr txBox="1">
            <a:spLocks noChangeArrowheads="1"/>
          </p:cNvSpPr>
          <p:nvPr/>
        </p:nvSpPr>
        <p:spPr bwMode="auto">
          <a:xfrm>
            <a:off x="2104231" y="2180432"/>
            <a:ext cx="76041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 b="1" dirty="0">
                <a:effectLst/>
              </a:rPr>
              <a:t>c. ECF</a:t>
            </a:r>
          </a:p>
        </p:txBody>
      </p:sp>
      <p:sp>
        <p:nvSpPr>
          <p:cNvPr id="208915" name="Line 19"/>
          <p:cNvSpPr>
            <a:spLocks noChangeShapeType="1"/>
          </p:cNvSpPr>
          <p:nvPr/>
        </p:nvSpPr>
        <p:spPr bwMode="auto">
          <a:xfrm flipV="1">
            <a:off x="3492500" y="5373688"/>
            <a:ext cx="0" cy="5048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08916" name="Text Box 20"/>
          <p:cNvSpPr txBox="1">
            <a:spLocks noChangeArrowheads="1"/>
          </p:cNvSpPr>
          <p:nvPr/>
        </p:nvSpPr>
        <p:spPr bwMode="auto">
          <a:xfrm>
            <a:off x="3449638" y="2805113"/>
            <a:ext cx="2384425" cy="1339850"/>
          </a:xfrm>
          <a:prstGeom prst="rect">
            <a:avLst/>
          </a:prstGeom>
          <a:solidFill>
            <a:srgbClr val="C1FFF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28398" dir="1593903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2000">
                <a:solidFill>
                  <a:srgbClr val="AC005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¡Falta </a:t>
            </a:r>
          </a:p>
          <a:p>
            <a:r>
              <a:rPr lang="es-ES" sz="2000">
                <a:solidFill>
                  <a:srgbClr val="AC005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retroalimentación </a:t>
            </a:r>
          </a:p>
          <a:p>
            <a:r>
              <a:rPr lang="es-ES" sz="2000">
                <a:solidFill>
                  <a:srgbClr val="AC005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negativa</a:t>
            </a:r>
          </a:p>
          <a:p>
            <a:r>
              <a:rPr lang="es-ES" sz="2000">
                <a:solidFill>
                  <a:srgbClr val="AC005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para gastrina!</a:t>
            </a:r>
          </a:p>
        </p:txBody>
      </p:sp>
      <p:sp>
        <p:nvSpPr>
          <p:cNvPr id="208917" name="Oval 21"/>
          <p:cNvSpPr>
            <a:spLocks noChangeArrowheads="1"/>
          </p:cNvSpPr>
          <p:nvPr/>
        </p:nvSpPr>
        <p:spPr bwMode="auto">
          <a:xfrm>
            <a:off x="3276600" y="5086350"/>
            <a:ext cx="1582738" cy="1079500"/>
          </a:xfrm>
          <a:prstGeom prst="ellipse">
            <a:avLst/>
          </a:prstGeom>
          <a:noFill/>
          <a:ln w="38100">
            <a:solidFill>
              <a:srgbClr val="D40056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8918" name="Text Box 22"/>
          <p:cNvSpPr txBox="1">
            <a:spLocks noChangeArrowheads="1"/>
          </p:cNvSpPr>
          <p:nvPr/>
        </p:nvSpPr>
        <p:spPr bwMode="auto">
          <a:xfrm>
            <a:off x="533434" y="620713"/>
            <a:ext cx="780984" cy="769441"/>
          </a:xfrm>
          <a:prstGeom prst="rect">
            <a:avLst/>
          </a:prstGeom>
          <a:noFill/>
          <a:ln>
            <a:noFill/>
          </a:ln>
          <a:effectLst>
            <a:outerShdw dist="45791" dir="2021404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8920" name="Text Box 24"/>
          <p:cNvSpPr txBox="1">
            <a:spLocks noChangeArrowheads="1"/>
          </p:cNvSpPr>
          <p:nvPr/>
        </p:nvSpPr>
        <p:spPr bwMode="auto">
          <a:xfrm>
            <a:off x="1331913" y="3429000"/>
            <a:ext cx="1328737" cy="730250"/>
          </a:xfrm>
          <a:prstGeom prst="rect">
            <a:avLst/>
          </a:prstGeom>
          <a:solidFill>
            <a:srgbClr val="FBC5E9"/>
          </a:solidFill>
          <a:ln w="28575" algn="ctr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_tradnl" sz="2000"/>
              <a:t>Aumento </a:t>
            </a:r>
          </a:p>
          <a:p>
            <a:pPr algn="l"/>
            <a:r>
              <a:rPr lang="es-ES_tradnl" sz="2000"/>
              <a:t>gastrina</a:t>
            </a:r>
          </a:p>
        </p:txBody>
      </p:sp>
      <p:sp>
        <p:nvSpPr>
          <p:cNvPr id="208921" name="Rectangle 25"/>
          <p:cNvSpPr>
            <a:spLocks noChangeArrowheads="1"/>
          </p:cNvSpPr>
          <p:nvPr/>
        </p:nvSpPr>
        <p:spPr bwMode="auto">
          <a:xfrm>
            <a:off x="6588125" y="2060575"/>
            <a:ext cx="1655763" cy="23050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8922" name="Rectangle 26"/>
          <p:cNvSpPr>
            <a:spLocks noChangeArrowheads="1"/>
          </p:cNvSpPr>
          <p:nvPr/>
        </p:nvSpPr>
        <p:spPr bwMode="auto">
          <a:xfrm>
            <a:off x="6443663" y="836613"/>
            <a:ext cx="1368425" cy="9366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8923" name="Text Box 27"/>
          <p:cNvSpPr txBox="1">
            <a:spLocks noChangeArrowheads="1"/>
          </p:cNvSpPr>
          <p:nvPr/>
        </p:nvSpPr>
        <p:spPr bwMode="auto">
          <a:xfrm>
            <a:off x="6574631" y="1329463"/>
            <a:ext cx="2097087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 dirty="0">
                <a:effectLst/>
              </a:rPr>
              <a:t>Inflamación crónica</a:t>
            </a:r>
          </a:p>
          <a:p>
            <a:r>
              <a:rPr lang="es-ES" sz="1600" b="1" dirty="0" err="1">
                <a:effectLst/>
              </a:rPr>
              <a:t>Gl</a:t>
            </a:r>
            <a:r>
              <a:rPr lang="es-ES" sz="1600" b="1" dirty="0">
                <a:effectLst/>
              </a:rPr>
              <a:t>. </a:t>
            </a:r>
            <a:r>
              <a:rPr lang="es-ES" sz="1600" b="1" dirty="0" err="1">
                <a:effectLst/>
              </a:rPr>
              <a:t>fundus</a:t>
            </a:r>
            <a:endParaRPr lang="es-ES" sz="1600" b="1" dirty="0">
              <a:effectLst/>
            </a:endParaRPr>
          </a:p>
        </p:txBody>
      </p:sp>
      <p:sp>
        <p:nvSpPr>
          <p:cNvPr id="208924" name="Text Box 28"/>
          <p:cNvSpPr txBox="1">
            <a:spLocks noChangeArrowheads="1"/>
          </p:cNvSpPr>
          <p:nvPr/>
        </p:nvSpPr>
        <p:spPr bwMode="auto">
          <a:xfrm>
            <a:off x="6443663" y="1966119"/>
            <a:ext cx="2359025" cy="366712"/>
          </a:xfrm>
          <a:prstGeom prst="rect">
            <a:avLst/>
          </a:prstGeom>
          <a:solidFill>
            <a:srgbClr val="81C6C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dirty="0">
                <a:effectLst/>
              </a:rPr>
              <a:t>Atrofia c. parietales</a:t>
            </a:r>
          </a:p>
        </p:txBody>
      </p:sp>
      <p:sp>
        <p:nvSpPr>
          <p:cNvPr id="208926" name="Line 30"/>
          <p:cNvSpPr>
            <a:spLocks noChangeShapeType="1"/>
          </p:cNvSpPr>
          <p:nvPr/>
        </p:nvSpPr>
        <p:spPr bwMode="auto">
          <a:xfrm>
            <a:off x="7667625" y="2349500"/>
            <a:ext cx="0" cy="7921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08927" name="Freeform 31"/>
          <p:cNvSpPr>
            <a:spLocks/>
          </p:cNvSpPr>
          <p:nvPr/>
        </p:nvSpPr>
        <p:spPr bwMode="auto">
          <a:xfrm>
            <a:off x="7308850" y="3716338"/>
            <a:ext cx="358775" cy="649287"/>
          </a:xfrm>
          <a:custGeom>
            <a:avLst/>
            <a:gdLst>
              <a:gd name="T0" fmla="*/ 272 w 272"/>
              <a:gd name="T1" fmla="*/ 0 h 409"/>
              <a:gd name="T2" fmla="*/ 0 w 272"/>
              <a:gd name="T3" fmla="*/ 409 h 409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72" h="409">
                <a:moveTo>
                  <a:pt x="272" y="0"/>
                </a:moveTo>
                <a:cubicBezTo>
                  <a:pt x="158" y="170"/>
                  <a:pt x="45" y="341"/>
                  <a:pt x="0" y="409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08899" name="Text Box 3"/>
          <p:cNvSpPr txBox="1">
            <a:spLocks noChangeArrowheads="1"/>
          </p:cNvSpPr>
          <p:nvPr/>
        </p:nvSpPr>
        <p:spPr bwMode="auto">
          <a:xfrm>
            <a:off x="6227763" y="333375"/>
            <a:ext cx="2390398" cy="677108"/>
          </a:xfrm>
          <a:prstGeom prst="rect">
            <a:avLst/>
          </a:prstGeom>
          <a:solidFill>
            <a:srgbClr val="FFCC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000" b="1">
                <a:effectLst/>
              </a:rPr>
              <a:t>Anemia perniciosa</a:t>
            </a:r>
          </a:p>
          <a:p>
            <a:pPr algn="l"/>
            <a:r>
              <a:rPr lang="es-ES" sz="1800" b="1">
                <a:effectLst/>
              </a:rPr>
              <a:t>Gastritis atrófica</a:t>
            </a:r>
          </a:p>
        </p:txBody>
      </p:sp>
      <p:sp>
        <p:nvSpPr>
          <p:cNvPr id="208919" name="Text Box 23"/>
          <p:cNvSpPr txBox="1">
            <a:spLocks noChangeArrowheads="1"/>
          </p:cNvSpPr>
          <p:nvPr/>
        </p:nvSpPr>
        <p:spPr bwMode="auto">
          <a:xfrm>
            <a:off x="6877050" y="3284538"/>
            <a:ext cx="1592263" cy="730250"/>
          </a:xfrm>
          <a:prstGeom prst="rect">
            <a:avLst/>
          </a:prstGeom>
          <a:solidFill>
            <a:srgbClr val="FBC5E9"/>
          </a:solidFill>
          <a:ln w="28575" algn="ctr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_tradnl" sz="2000"/>
              <a:t>Disminución</a:t>
            </a:r>
          </a:p>
          <a:p>
            <a:r>
              <a:rPr lang="es-ES_tradnl" sz="2000"/>
              <a:t> HCl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7337527" y="4479706"/>
            <a:ext cx="1095172" cy="646331"/>
          </a:xfrm>
          <a:prstGeom prst="rect">
            <a:avLst/>
          </a:prstGeom>
          <a:solidFill>
            <a:schemeClr val="accent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800" dirty="0" smtClean="0"/>
              <a:t>No baja </a:t>
            </a:r>
          </a:p>
          <a:p>
            <a:r>
              <a:rPr lang="es-VE" sz="1800" dirty="0" smtClean="0"/>
              <a:t>el pH</a:t>
            </a:r>
            <a:endParaRPr lang="es-VE" sz="1800" dirty="0"/>
          </a:p>
        </p:txBody>
      </p:sp>
      <p:sp>
        <p:nvSpPr>
          <p:cNvPr id="29" name="Text Box 8"/>
          <p:cNvSpPr txBox="1">
            <a:spLocks noChangeArrowheads="1"/>
          </p:cNvSpPr>
          <p:nvPr/>
        </p:nvSpPr>
        <p:spPr bwMode="auto">
          <a:xfrm>
            <a:off x="6542006" y="6617490"/>
            <a:ext cx="2601994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r>
              <a:rPr lang="es-ES" sz="900" b="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0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208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2" dur="3000"/>
                                        <p:tgtEl>
                                          <p:spTgt spid="208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2089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8905" grpId="0" animBg="1"/>
      <p:bldP spid="208915" grpId="0" animBg="1"/>
      <p:bldP spid="208916" grpId="0" animBg="1"/>
      <p:bldP spid="208917" grpId="0" animBg="1"/>
      <p:bldP spid="208920" grpId="1" animBg="1"/>
      <p:bldP spid="208923" grpId="0"/>
      <p:bldP spid="208924" grpId="0" animBg="1"/>
      <p:bldP spid="208919" grpId="1" animBg="1"/>
      <p:bldP spid="2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2" name="Text Box 2"/>
          <p:cNvSpPr txBox="1">
            <a:spLocks noChangeArrowheads="1"/>
          </p:cNvSpPr>
          <p:nvPr/>
        </p:nvSpPr>
        <p:spPr bwMode="auto">
          <a:xfrm>
            <a:off x="1754783" y="1533525"/>
            <a:ext cx="3773487" cy="425450"/>
          </a:xfrm>
          <a:prstGeom prst="rect">
            <a:avLst/>
          </a:prstGeom>
          <a:solidFill>
            <a:srgbClr val="D9EDEF"/>
          </a:solidFill>
          <a:ln w="28575">
            <a:solidFill>
              <a:srgbClr val="EC6418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2000" b="1">
                <a:effectLst/>
              </a:rPr>
              <a:t>COLECISTOQUININA (CCK)</a:t>
            </a:r>
          </a:p>
        </p:txBody>
      </p:sp>
      <p:sp>
        <p:nvSpPr>
          <p:cNvPr id="209923" name="Text Box 3"/>
          <p:cNvSpPr txBox="1">
            <a:spLocks noChangeArrowheads="1"/>
          </p:cNvSpPr>
          <p:nvPr/>
        </p:nvSpPr>
        <p:spPr bwMode="auto">
          <a:xfrm>
            <a:off x="1751608" y="2205038"/>
            <a:ext cx="1223962" cy="3365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ORIGEN</a:t>
            </a:r>
          </a:p>
        </p:txBody>
      </p:sp>
      <p:sp>
        <p:nvSpPr>
          <p:cNvPr id="209924" name="Text Box 4"/>
          <p:cNvSpPr txBox="1">
            <a:spLocks noChangeArrowheads="1"/>
          </p:cNvSpPr>
          <p:nvPr/>
        </p:nvSpPr>
        <p:spPr bwMode="auto">
          <a:xfrm>
            <a:off x="1751608" y="2781300"/>
            <a:ext cx="1512887" cy="3365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PRECURSOR</a:t>
            </a:r>
          </a:p>
        </p:txBody>
      </p:sp>
      <p:sp>
        <p:nvSpPr>
          <p:cNvPr id="209925" name="Text Box 5"/>
          <p:cNvSpPr txBox="1">
            <a:spLocks noChangeArrowheads="1"/>
          </p:cNvSpPr>
          <p:nvPr/>
        </p:nvSpPr>
        <p:spPr bwMode="auto">
          <a:xfrm>
            <a:off x="3678038" y="2223559"/>
            <a:ext cx="1906587" cy="425450"/>
          </a:xfrm>
          <a:prstGeom prst="rect">
            <a:avLst/>
          </a:prstGeom>
          <a:solidFill>
            <a:schemeClr val="bg1"/>
          </a:solidFill>
          <a:ln w="28575">
            <a:solidFill>
              <a:srgbClr val="D4005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b="1">
                <a:effectLst>
                  <a:outerShdw blurRad="38100" dist="38100" dir="2700000" algn="tl">
                    <a:srgbClr val="C0C0C0"/>
                  </a:outerShdw>
                </a:effectLst>
              </a:rPr>
              <a:t>c. “I” </a:t>
            </a:r>
            <a:r>
              <a:rPr lang="es-ES" sz="1800" b="1">
                <a:effectLst>
                  <a:outerShdw blurRad="38100" dist="38100" dir="2700000" algn="tl">
                    <a:srgbClr val="C0C0C0"/>
                  </a:outerShdw>
                </a:effectLst>
              </a:rPr>
              <a:t>duodeno</a:t>
            </a:r>
          </a:p>
        </p:txBody>
      </p:sp>
      <p:sp>
        <p:nvSpPr>
          <p:cNvPr id="209926" name="Text Box 6"/>
          <p:cNvSpPr txBox="1">
            <a:spLocks noChangeArrowheads="1"/>
          </p:cNvSpPr>
          <p:nvPr/>
        </p:nvSpPr>
        <p:spPr bwMode="auto">
          <a:xfrm>
            <a:off x="1751608" y="4365625"/>
            <a:ext cx="1512887" cy="336550"/>
          </a:xfrm>
          <a:prstGeom prst="rect">
            <a:avLst/>
          </a:prstGeom>
          <a:solidFill>
            <a:srgbClr val="F4D4E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1600" b="1">
                <a:solidFill>
                  <a:srgbClr val="D4005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ESTÍMULO</a:t>
            </a:r>
          </a:p>
        </p:txBody>
      </p:sp>
      <p:sp>
        <p:nvSpPr>
          <p:cNvPr id="209927" name="Text Box 7"/>
          <p:cNvSpPr txBox="1">
            <a:spLocks noChangeArrowheads="1"/>
          </p:cNvSpPr>
          <p:nvPr/>
        </p:nvSpPr>
        <p:spPr bwMode="auto">
          <a:xfrm>
            <a:off x="1751608" y="3260725"/>
            <a:ext cx="1512887" cy="3365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RECEPTORES</a:t>
            </a:r>
          </a:p>
        </p:txBody>
      </p:sp>
      <p:sp>
        <p:nvSpPr>
          <p:cNvPr id="209928" name="Text Box 8"/>
          <p:cNvSpPr txBox="1">
            <a:spLocks noChangeArrowheads="1"/>
          </p:cNvSpPr>
          <p:nvPr/>
        </p:nvSpPr>
        <p:spPr bwMode="auto">
          <a:xfrm>
            <a:off x="3635052" y="3260725"/>
            <a:ext cx="3542958" cy="89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1" dirty="0">
                <a:effectLst/>
              </a:rPr>
              <a:t>CCK</a:t>
            </a:r>
            <a:r>
              <a:rPr lang="es-ES" sz="1800" b="1" baseline="-25000" dirty="0">
                <a:effectLst/>
              </a:rPr>
              <a:t>A</a:t>
            </a:r>
            <a:r>
              <a:rPr lang="es-ES" sz="1600" dirty="0">
                <a:effectLst/>
              </a:rPr>
              <a:t>: páncreas, vesícula, cerebro </a:t>
            </a:r>
          </a:p>
          <a:p>
            <a:pPr algn="l"/>
            <a:r>
              <a:rPr lang="es-ES" sz="1800" b="1" dirty="0">
                <a:effectLst/>
              </a:rPr>
              <a:t>CCK</a:t>
            </a:r>
            <a:r>
              <a:rPr lang="es-ES" sz="1800" b="1" baseline="-25000" dirty="0">
                <a:effectLst/>
              </a:rPr>
              <a:t>B</a:t>
            </a:r>
            <a:r>
              <a:rPr lang="es-ES" sz="1600" dirty="0">
                <a:effectLst/>
              </a:rPr>
              <a:t>: estómago y cerebro </a:t>
            </a:r>
          </a:p>
          <a:p>
            <a:pPr algn="l"/>
            <a:r>
              <a:rPr lang="es-ES" sz="1600" dirty="0">
                <a:effectLst/>
              </a:rPr>
              <a:t>Sistema </a:t>
            </a:r>
            <a:r>
              <a:rPr lang="es-ES" sz="1600" b="1" dirty="0">
                <a:effectLst/>
              </a:rPr>
              <a:t>PLC </a:t>
            </a:r>
            <a:r>
              <a:rPr lang="es-ES" sz="1600" dirty="0">
                <a:effectLst/>
              </a:rPr>
              <a:t>Ca</a:t>
            </a:r>
            <a:r>
              <a:rPr lang="es-ES" sz="1600" baseline="30000" dirty="0">
                <a:effectLst/>
              </a:rPr>
              <a:t>++</a:t>
            </a:r>
          </a:p>
        </p:txBody>
      </p:sp>
      <p:sp>
        <p:nvSpPr>
          <p:cNvPr id="209929" name="Text Box 9"/>
          <p:cNvSpPr txBox="1">
            <a:spLocks noChangeArrowheads="1"/>
          </p:cNvSpPr>
          <p:nvPr/>
        </p:nvSpPr>
        <p:spPr bwMode="auto">
          <a:xfrm>
            <a:off x="3605460" y="2805339"/>
            <a:ext cx="35464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dirty="0" err="1">
                <a:effectLst/>
              </a:rPr>
              <a:t>PreproCCK</a:t>
            </a:r>
            <a:r>
              <a:rPr lang="es-ES" sz="1600" dirty="0">
                <a:effectLst/>
              </a:rPr>
              <a:t>, varios péptidos CCK 8aa</a:t>
            </a:r>
          </a:p>
        </p:txBody>
      </p:sp>
      <p:sp>
        <p:nvSpPr>
          <p:cNvPr id="209930" name="Text Box 10"/>
          <p:cNvSpPr txBox="1">
            <a:spLocks noChangeArrowheads="1"/>
          </p:cNvSpPr>
          <p:nvPr/>
        </p:nvSpPr>
        <p:spPr bwMode="auto">
          <a:xfrm>
            <a:off x="3550245" y="4287838"/>
            <a:ext cx="3009900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>
                <a:effectLst/>
              </a:rPr>
              <a:t>Pequeños péptidos y aa</a:t>
            </a:r>
          </a:p>
          <a:p>
            <a:pPr algn="l"/>
            <a:r>
              <a:rPr lang="es-ES" sz="1600">
                <a:effectLst/>
              </a:rPr>
              <a:t>Ac. Grasos, monoglicéridos</a:t>
            </a:r>
          </a:p>
          <a:p>
            <a:pPr algn="l"/>
            <a:r>
              <a:rPr lang="es-ES" sz="1600">
                <a:effectLst/>
              </a:rPr>
              <a:t>Retroalimentación </a:t>
            </a:r>
            <a:r>
              <a:rPr lang="es-ES" sz="16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POSITIVA</a:t>
            </a:r>
          </a:p>
        </p:txBody>
      </p:sp>
      <p:sp>
        <p:nvSpPr>
          <p:cNvPr id="209931" name="Text Box 11"/>
          <p:cNvSpPr txBox="1">
            <a:spLocks noChangeArrowheads="1"/>
          </p:cNvSpPr>
          <p:nvPr/>
        </p:nvSpPr>
        <p:spPr bwMode="auto">
          <a:xfrm>
            <a:off x="1678583" y="5367338"/>
            <a:ext cx="1800225" cy="336550"/>
          </a:xfrm>
          <a:prstGeom prst="rect">
            <a:avLst/>
          </a:prstGeom>
          <a:solidFill>
            <a:srgbClr val="F4D4E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1600" b="1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CESA ACCIÓN</a:t>
            </a:r>
          </a:p>
        </p:txBody>
      </p:sp>
      <p:sp>
        <p:nvSpPr>
          <p:cNvPr id="209932" name="Text Box 12"/>
          <p:cNvSpPr txBox="1">
            <a:spLocks noChangeArrowheads="1"/>
          </p:cNvSpPr>
          <p:nvPr/>
        </p:nvSpPr>
        <p:spPr bwMode="auto">
          <a:xfrm>
            <a:off x="3550245" y="5300663"/>
            <a:ext cx="216217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1600" dirty="0">
                <a:effectLst/>
              </a:rPr>
              <a:t>Con la absorción de productos digeridos</a:t>
            </a:r>
          </a:p>
        </p:txBody>
      </p:sp>
      <p:sp>
        <p:nvSpPr>
          <p:cNvPr id="209933" name="Text Box 13"/>
          <p:cNvSpPr txBox="1">
            <a:spLocks noChangeArrowheads="1"/>
          </p:cNvSpPr>
          <p:nvPr/>
        </p:nvSpPr>
        <p:spPr bwMode="auto">
          <a:xfrm>
            <a:off x="683568" y="621209"/>
            <a:ext cx="1377300" cy="769441"/>
          </a:xfrm>
          <a:prstGeom prst="rect">
            <a:avLst/>
          </a:prstGeom>
          <a:noFill/>
          <a:ln>
            <a:noFill/>
          </a:ln>
          <a:effectLst>
            <a:outerShdw dist="45791" dir="2021404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9938" name="Text Box 18"/>
          <p:cNvSpPr txBox="1">
            <a:spLocks noChangeArrowheads="1"/>
          </p:cNvSpPr>
          <p:nvPr/>
        </p:nvSpPr>
        <p:spPr bwMode="auto">
          <a:xfrm>
            <a:off x="5696545" y="1557338"/>
            <a:ext cx="1755775" cy="3968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Sist. PLC Ca</a:t>
            </a:r>
            <a:r>
              <a:rPr lang="es-ES" sz="2000" baseline="30000">
                <a:effectLst>
                  <a:outerShdw blurRad="38100" dist="38100" dir="2700000" algn="tl">
                    <a:srgbClr val="FFFFFF"/>
                  </a:outerShdw>
                </a:effectLst>
              </a:rPr>
              <a:t>++</a:t>
            </a:r>
          </a:p>
        </p:txBody>
      </p:sp>
      <p:sp>
        <p:nvSpPr>
          <p:cNvPr id="209940" name="Text Box 20"/>
          <p:cNvSpPr txBox="1">
            <a:spLocks noChangeArrowheads="1"/>
          </p:cNvSpPr>
          <p:nvPr/>
        </p:nvSpPr>
        <p:spPr bwMode="auto">
          <a:xfrm>
            <a:off x="6566669" y="836613"/>
            <a:ext cx="2109787" cy="3651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1600" b="1">
                <a:solidFill>
                  <a:srgbClr val="EE753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Flia. GASTRINA</a:t>
            </a:r>
          </a:p>
        </p:txBody>
      </p:sp>
      <p:sp>
        <p:nvSpPr>
          <p:cNvPr id="20" name="Text Box 2"/>
          <p:cNvSpPr txBox="1">
            <a:spLocks noChangeArrowheads="1"/>
          </p:cNvSpPr>
          <p:nvPr/>
        </p:nvSpPr>
        <p:spPr bwMode="auto">
          <a:xfrm>
            <a:off x="6771526" y="401033"/>
            <a:ext cx="1904930" cy="338554"/>
          </a:xfrm>
          <a:prstGeom prst="rect">
            <a:avLst/>
          </a:prstGeom>
          <a:solidFill>
            <a:srgbClr val="A9E9A9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lvl1pPr marL="171450" indent="-171450" algn="l">
              <a:defRPr>
                <a:solidFill>
                  <a:schemeClr val="tx1"/>
                </a:solidFill>
                <a:latin typeface="Arial" charset="0"/>
              </a:defRPr>
            </a:lvl1pPr>
            <a:lvl2pPr marL="1001713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6383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2274888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911475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33686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8258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42830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7402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>
              <a:buSzPct val="150000"/>
            </a:pPr>
            <a:r>
              <a:rPr lang="es-ES" sz="1600" b="1" dirty="0" smtClean="0">
                <a:effectLst/>
                <a:latin typeface="Comic Sans MS" pitchFamily="66" charset="0"/>
              </a:rPr>
              <a:t>2. PÉPTIDOS </a:t>
            </a:r>
            <a:r>
              <a:rPr lang="es-ES" sz="1600" b="1" dirty="0">
                <a:effectLst/>
                <a:latin typeface="Comic Sans MS" pitchFamily="66" charset="0"/>
              </a:rPr>
              <a:t>GI</a:t>
            </a:r>
          </a:p>
        </p:txBody>
      </p:sp>
      <p:sp>
        <p:nvSpPr>
          <p:cNvPr id="19" name="Text Box 8"/>
          <p:cNvSpPr txBox="1">
            <a:spLocks noChangeArrowheads="1"/>
          </p:cNvSpPr>
          <p:nvPr/>
        </p:nvSpPr>
        <p:spPr bwMode="auto">
          <a:xfrm>
            <a:off x="6542006" y="6617490"/>
            <a:ext cx="2601994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r>
              <a:rPr lang="es-ES" sz="900" b="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0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9923" grpId="0" animBg="1"/>
      <p:bldP spid="209924" grpId="0" animBg="1"/>
      <p:bldP spid="209925" grpId="0" animBg="1"/>
      <p:bldP spid="209926" grpId="0" animBg="1"/>
      <p:bldP spid="209927" grpId="0" animBg="1"/>
      <p:bldP spid="209928" grpId="0"/>
      <p:bldP spid="209929" grpId="0"/>
      <p:bldP spid="209930" grpId="0"/>
      <p:bldP spid="209931" grpId="0" animBg="1"/>
      <p:bldP spid="209932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0" name="Text Box 2"/>
          <p:cNvSpPr txBox="1">
            <a:spLocks noChangeArrowheads="1"/>
          </p:cNvSpPr>
          <p:nvPr/>
        </p:nvSpPr>
        <p:spPr bwMode="auto">
          <a:xfrm>
            <a:off x="2051050" y="1916113"/>
            <a:ext cx="1681871" cy="461665"/>
          </a:xfrm>
          <a:prstGeom prst="rect">
            <a:avLst/>
          </a:prstGeom>
          <a:solidFill>
            <a:schemeClr val="accent1"/>
          </a:solidFill>
          <a:ln w="28575" algn="ctr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_tradnl" sz="2400">
                <a:effectLst/>
              </a:rPr>
              <a:t>Regulación</a:t>
            </a:r>
          </a:p>
        </p:txBody>
      </p:sp>
      <p:sp>
        <p:nvSpPr>
          <p:cNvPr id="211971" name="Text Box 3"/>
          <p:cNvSpPr txBox="1">
            <a:spLocks noChangeArrowheads="1"/>
          </p:cNvSpPr>
          <p:nvPr/>
        </p:nvSpPr>
        <p:spPr bwMode="auto">
          <a:xfrm>
            <a:off x="1262063" y="2565400"/>
            <a:ext cx="3444875" cy="3081338"/>
          </a:xfrm>
          <a:prstGeom prst="rect">
            <a:avLst/>
          </a:prstGeom>
          <a:noFill/>
          <a:ln w="28575" algn="ctr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buClr>
                <a:srgbClr val="FF0066"/>
              </a:buClr>
              <a:buSzPct val="200000"/>
            </a:pPr>
            <a:endParaRPr lang="es-ES_tradnl" sz="1000" dirty="0">
              <a:effectLst/>
            </a:endParaRPr>
          </a:p>
          <a:p>
            <a:pPr algn="l">
              <a:buClr>
                <a:srgbClr val="FF0066"/>
              </a:buClr>
              <a:buSzPct val="200000"/>
              <a:buFontTx/>
              <a:buChar char="•"/>
            </a:pP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Péptido liberador de CCK</a:t>
            </a:r>
          </a:p>
          <a:p>
            <a:pPr algn="l"/>
            <a:endParaRPr lang="es-ES_tradnl" sz="800" dirty="0">
              <a:effectLst/>
            </a:endParaRPr>
          </a:p>
          <a:p>
            <a:pPr algn="l"/>
            <a:r>
              <a:rPr lang="es-ES_tradnl" sz="1600" dirty="0">
                <a:effectLst/>
              </a:rPr>
              <a:t>  </a:t>
            </a:r>
            <a:r>
              <a:rPr lang="es-ES_tradnl" sz="1600" b="1" dirty="0">
                <a:effectLst/>
              </a:rPr>
              <a:t> Estímulo</a:t>
            </a:r>
            <a:r>
              <a:rPr lang="es-ES_tradnl" sz="1600" dirty="0">
                <a:effectLst/>
              </a:rPr>
              <a:t> productos degradación  </a:t>
            </a:r>
          </a:p>
          <a:p>
            <a:pPr algn="l"/>
            <a:r>
              <a:rPr lang="es-ES_tradnl" sz="1600" dirty="0">
                <a:effectLst/>
              </a:rPr>
              <a:t>   proteica y grasas </a:t>
            </a:r>
          </a:p>
          <a:p>
            <a:pPr algn="l"/>
            <a:r>
              <a:rPr lang="es-ES_tradnl" sz="1600" dirty="0">
                <a:effectLst/>
              </a:rPr>
              <a:t>   Producido por </a:t>
            </a:r>
            <a:r>
              <a:rPr lang="es-ES_tradnl" sz="1600" b="1" dirty="0">
                <a:effectLst/>
              </a:rPr>
              <a:t>duodeno </a:t>
            </a:r>
          </a:p>
          <a:p>
            <a:pPr algn="l"/>
            <a:r>
              <a:rPr lang="es-ES_tradnl" sz="1600" dirty="0">
                <a:effectLst/>
              </a:rPr>
              <a:t>   Estimula </a:t>
            </a:r>
            <a:r>
              <a:rPr lang="es-ES_tradnl" sz="1600" b="1" dirty="0">
                <a:effectLst/>
              </a:rPr>
              <a:t>c</a:t>
            </a:r>
            <a:r>
              <a:rPr lang="es-ES_tradnl" sz="1600" b="1" dirty="0" smtClean="0">
                <a:effectLst/>
              </a:rPr>
              <a:t>. “</a:t>
            </a:r>
            <a:r>
              <a:rPr lang="es-ES_tradnl" sz="1600" b="1" dirty="0">
                <a:effectLst/>
              </a:rPr>
              <a:t>I”</a:t>
            </a:r>
            <a:r>
              <a:rPr lang="es-ES_tradnl" sz="1600" dirty="0">
                <a:effectLst/>
              </a:rPr>
              <a:t>  duodeno</a:t>
            </a:r>
          </a:p>
          <a:p>
            <a:pPr algn="l"/>
            <a:endParaRPr lang="es-ES_tradnl" sz="1800" dirty="0">
              <a:effectLst/>
            </a:endParaRPr>
          </a:p>
          <a:p>
            <a:pPr algn="l">
              <a:buClr>
                <a:srgbClr val="FF0066"/>
              </a:buClr>
              <a:buSzPct val="200000"/>
              <a:buFontTx/>
              <a:buChar char="•"/>
            </a:pP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Péptido MONITOR</a:t>
            </a:r>
          </a:p>
          <a:p>
            <a:pPr algn="l"/>
            <a:endParaRPr lang="es-ES_tradnl" sz="800" dirty="0">
              <a:effectLst/>
            </a:endParaRPr>
          </a:p>
          <a:p>
            <a:pPr algn="l"/>
            <a:r>
              <a:rPr lang="es-ES_tradnl" sz="1600" dirty="0">
                <a:effectLst/>
              </a:rPr>
              <a:t>    Producido por </a:t>
            </a:r>
            <a:r>
              <a:rPr lang="es-ES_tradnl" sz="1600" b="1" dirty="0">
                <a:effectLst/>
              </a:rPr>
              <a:t>páncreas</a:t>
            </a:r>
          </a:p>
          <a:p>
            <a:pPr algn="l"/>
            <a:r>
              <a:rPr lang="es-ES_tradnl" sz="1600" dirty="0">
                <a:effectLst/>
              </a:rPr>
              <a:t>    Estimula c. “</a:t>
            </a:r>
            <a:r>
              <a:rPr lang="es-ES_tradnl" sz="1600" b="1" dirty="0">
                <a:effectLst/>
              </a:rPr>
              <a:t>I</a:t>
            </a:r>
            <a:r>
              <a:rPr lang="es-ES_tradnl" sz="1600" dirty="0">
                <a:effectLst/>
              </a:rPr>
              <a:t>” duodeno</a:t>
            </a:r>
          </a:p>
          <a:p>
            <a:pPr algn="l"/>
            <a:endParaRPr lang="es-ES_tradnl" sz="1000" dirty="0">
              <a:effectLst/>
            </a:endParaRPr>
          </a:p>
        </p:txBody>
      </p:sp>
      <p:sp>
        <p:nvSpPr>
          <p:cNvPr id="211972" name="Text Box 4"/>
          <p:cNvSpPr txBox="1">
            <a:spLocks noChangeArrowheads="1"/>
          </p:cNvSpPr>
          <p:nvPr/>
        </p:nvSpPr>
        <p:spPr bwMode="auto">
          <a:xfrm>
            <a:off x="683568" y="903288"/>
            <a:ext cx="780984" cy="769441"/>
          </a:xfrm>
          <a:prstGeom prst="rect">
            <a:avLst/>
          </a:prstGeom>
          <a:noFill/>
          <a:ln>
            <a:noFill/>
          </a:ln>
          <a:effectLst>
            <a:outerShdw dist="45791" dir="2021404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11976" name="Text Box 8"/>
          <p:cNvSpPr txBox="1">
            <a:spLocks noChangeArrowheads="1"/>
          </p:cNvSpPr>
          <p:nvPr/>
        </p:nvSpPr>
        <p:spPr bwMode="auto">
          <a:xfrm>
            <a:off x="5343525" y="3044825"/>
            <a:ext cx="1512888" cy="1128713"/>
          </a:xfrm>
          <a:prstGeom prst="rect">
            <a:avLst/>
          </a:prstGeom>
          <a:noFill/>
          <a:ln w="28575" algn="ctr">
            <a:solidFill>
              <a:srgbClr val="00666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1" dirty="0">
                <a:effectLst/>
              </a:rPr>
              <a:t>Comida</a:t>
            </a:r>
          </a:p>
          <a:p>
            <a:pPr algn="l"/>
            <a:endParaRPr lang="es-ES" sz="1600" dirty="0">
              <a:effectLst/>
            </a:endParaRPr>
          </a:p>
          <a:p>
            <a:pPr algn="l"/>
            <a:r>
              <a:rPr lang="es-ES" sz="1600" dirty="0"/>
              <a:t>Péptido </a:t>
            </a:r>
          </a:p>
          <a:p>
            <a:pPr algn="l"/>
            <a:r>
              <a:rPr lang="es-ES" sz="1600" dirty="0"/>
              <a:t>liberador CCK</a:t>
            </a:r>
          </a:p>
        </p:txBody>
      </p:sp>
      <p:sp>
        <p:nvSpPr>
          <p:cNvPr id="211977" name="Rectangle 9"/>
          <p:cNvSpPr>
            <a:spLocks noChangeArrowheads="1"/>
          </p:cNvSpPr>
          <p:nvPr/>
        </p:nvSpPr>
        <p:spPr bwMode="auto">
          <a:xfrm>
            <a:off x="6432550" y="4581525"/>
            <a:ext cx="1081088" cy="609600"/>
          </a:xfrm>
          <a:prstGeom prst="rect">
            <a:avLst/>
          </a:prstGeom>
          <a:noFill/>
          <a:ln w="28575" algn="ctr">
            <a:solidFill>
              <a:srgbClr val="00666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>
                <a:effectLst/>
              </a:rPr>
              <a:t>Células I</a:t>
            </a:r>
          </a:p>
          <a:p>
            <a:pPr algn="l"/>
            <a:r>
              <a:rPr lang="es-ES" sz="1600" b="1">
                <a:effectLst/>
              </a:rPr>
              <a:t>duodeno</a:t>
            </a:r>
          </a:p>
        </p:txBody>
      </p:sp>
      <p:sp>
        <p:nvSpPr>
          <p:cNvPr id="211978" name="Text Box 10"/>
          <p:cNvSpPr txBox="1">
            <a:spLocks noChangeArrowheads="1"/>
          </p:cNvSpPr>
          <p:nvPr/>
        </p:nvSpPr>
        <p:spPr bwMode="auto">
          <a:xfrm>
            <a:off x="7361238" y="3036888"/>
            <a:ext cx="1068388" cy="1098550"/>
          </a:xfrm>
          <a:prstGeom prst="rect">
            <a:avLst/>
          </a:prstGeom>
          <a:noFill/>
          <a:ln w="28575" algn="ctr">
            <a:solidFill>
              <a:srgbClr val="00666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 dirty="0">
                <a:effectLst/>
              </a:rPr>
              <a:t>Páncreas</a:t>
            </a:r>
          </a:p>
          <a:p>
            <a:pPr algn="l"/>
            <a:endParaRPr lang="es-ES" sz="1600" dirty="0">
              <a:effectLst/>
            </a:endParaRPr>
          </a:p>
          <a:p>
            <a:pPr algn="l"/>
            <a:r>
              <a:rPr lang="es-ES" sz="1600" dirty="0"/>
              <a:t>Péptido</a:t>
            </a:r>
          </a:p>
          <a:p>
            <a:pPr algn="l"/>
            <a:r>
              <a:rPr lang="es-ES" sz="1600" dirty="0"/>
              <a:t>monitor</a:t>
            </a:r>
          </a:p>
        </p:txBody>
      </p:sp>
      <p:sp>
        <p:nvSpPr>
          <p:cNvPr id="211979" name="Line 11"/>
          <p:cNvSpPr>
            <a:spLocks noChangeShapeType="1"/>
          </p:cNvSpPr>
          <p:nvPr/>
        </p:nvSpPr>
        <p:spPr bwMode="auto">
          <a:xfrm>
            <a:off x="5848350" y="3357563"/>
            <a:ext cx="0" cy="2873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11980" name="Line 12"/>
          <p:cNvSpPr>
            <a:spLocks noChangeShapeType="1"/>
          </p:cNvSpPr>
          <p:nvPr/>
        </p:nvSpPr>
        <p:spPr bwMode="auto">
          <a:xfrm>
            <a:off x="7791450" y="3357563"/>
            <a:ext cx="0" cy="2873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11981" name="Line 13"/>
          <p:cNvSpPr>
            <a:spLocks noChangeShapeType="1"/>
          </p:cNvSpPr>
          <p:nvPr/>
        </p:nvSpPr>
        <p:spPr bwMode="auto">
          <a:xfrm>
            <a:off x="6208713" y="4149725"/>
            <a:ext cx="431800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11982" name="Line 14"/>
          <p:cNvSpPr>
            <a:spLocks noChangeShapeType="1"/>
          </p:cNvSpPr>
          <p:nvPr/>
        </p:nvSpPr>
        <p:spPr bwMode="auto">
          <a:xfrm flipH="1">
            <a:off x="7216775" y="4149725"/>
            <a:ext cx="358775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11983" name="Text Box 15"/>
          <p:cNvSpPr txBox="1">
            <a:spLocks noChangeArrowheads="1"/>
          </p:cNvSpPr>
          <p:nvPr/>
        </p:nvSpPr>
        <p:spPr bwMode="auto">
          <a:xfrm>
            <a:off x="7740650" y="1341438"/>
            <a:ext cx="871538" cy="547687"/>
          </a:xfrm>
          <a:prstGeom prst="rect">
            <a:avLst/>
          </a:prstGeom>
          <a:solidFill>
            <a:srgbClr val="D9EDEF"/>
          </a:solidFill>
          <a:ln w="28575">
            <a:solidFill>
              <a:srgbClr val="EE753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2800" b="1">
                <a:effectLst/>
              </a:rPr>
              <a:t>CCK</a:t>
            </a:r>
          </a:p>
        </p:txBody>
      </p:sp>
      <p:sp>
        <p:nvSpPr>
          <p:cNvPr id="211984" name="AutoShape 16"/>
          <p:cNvSpPr>
            <a:spLocks noChangeArrowheads="1"/>
          </p:cNvSpPr>
          <p:nvPr/>
        </p:nvSpPr>
        <p:spPr bwMode="auto">
          <a:xfrm>
            <a:off x="6877050" y="5229225"/>
            <a:ext cx="215900" cy="576263"/>
          </a:xfrm>
          <a:prstGeom prst="downArrow">
            <a:avLst>
              <a:gd name="adj1" fmla="val 50000"/>
              <a:gd name="adj2" fmla="val 66728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1985" name="Text Box 17"/>
          <p:cNvSpPr txBox="1">
            <a:spLocks noChangeArrowheads="1"/>
          </p:cNvSpPr>
          <p:nvPr/>
        </p:nvSpPr>
        <p:spPr bwMode="auto">
          <a:xfrm>
            <a:off x="6659563" y="5829300"/>
            <a:ext cx="753732" cy="461665"/>
          </a:xfrm>
          <a:prstGeom prst="rect">
            <a:avLst/>
          </a:prstGeom>
          <a:solidFill>
            <a:srgbClr val="9AD2D6"/>
          </a:solidFill>
          <a:ln w="28575" algn="ctr">
            <a:solidFill>
              <a:srgbClr val="EE753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400" b="1">
                <a:effectLst/>
              </a:rPr>
              <a:t>CCK</a:t>
            </a:r>
          </a:p>
        </p:txBody>
      </p:sp>
      <p:sp>
        <p:nvSpPr>
          <p:cNvPr id="211987" name="Text Box 19"/>
          <p:cNvSpPr txBox="1">
            <a:spLocks noChangeArrowheads="1"/>
          </p:cNvSpPr>
          <p:nvPr/>
        </p:nvSpPr>
        <p:spPr bwMode="auto">
          <a:xfrm>
            <a:off x="6565900" y="903288"/>
            <a:ext cx="2109788" cy="3651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1600" b="1">
                <a:solidFill>
                  <a:srgbClr val="EE753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Flia. GASTRINA</a:t>
            </a:r>
          </a:p>
        </p:txBody>
      </p:sp>
      <p:sp>
        <p:nvSpPr>
          <p:cNvPr id="19" name="Text Box 2"/>
          <p:cNvSpPr txBox="1">
            <a:spLocks noChangeArrowheads="1"/>
          </p:cNvSpPr>
          <p:nvPr/>
        </p:nvSpPr>
        <p:spPr bwMode="auto">
          <a:xfrm>
            <a:off x="6754951" y="447904"/>
            <a:ext cx="1890045" cy="338554"/>
          </a:xfrm>
          <a:prstGeom prst="rect">
            <a:avLst/>
          </a:prstGeom>
          <a:solidFill>
            <a:srgbClr val="A9E9A9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lvl1pPr marL="171450" indent="-171450" algn="l">
              <a:defRPr>
                <a:solidFill>
                  <a:schemeClr val="tx1"/>
                </a:solidFill>
                <a:latin typeface="Arial" charset="0"/>
              </a:defRPr>
            </a:lvl1pPr>
            <a:lvl2pPr marL="1001713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6383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2274888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911475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33686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8258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42830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7402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>
              <a:buSzPct val="150000"/>
            </a:pPr>
            <a:r>
              <a:rPr lang="es-ES" sz="1600" b="1" dirty="0" smtClean="0">
                <a:effectLst/>
                <a:latin typeface="Comic Sans MS" pitchFamily="66" charset="0"/>
              </a:rPr>
              <a:t>2. PÉPTIDOS </a:t>
            </a:r>
            <a:r>
              <a:rPr lang="es-ES" sz="1600" b="1" dirty="0">
                <a:effectLst/>
                <a:latin typeface="Comic Sans MS" pitchFamily="66" charset="0"/>
              </a:rPr>
              <a:t>GI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7408085" y="4262580"/>
            <a:ext cx="3706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(+)</a:t>
            </a:r>
            <a:endParaRPr lang="es-VE" dirty="0"/>
          </a:p>
        </p:txBody>
      </p:sp>
      <p:sp>
        <p:nvSpPr>
          <p:cNvPr id="20" name="CuadroTexto 19"/>
          <p:cNvSpPr txBox="1"/>
          <p:nvPr/>
        </p:nvSpPr>
        <p:spPr>
          <a:xfrm>
            <a:off x="6053998" y="4262580"/>
            <a:ext cx="3706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(+)</a:t>
            </a:r>
            <a:endParaRPr lang="es-VE" dirty="0"/>
          </a:p>
        </p:txBody>
      </p:sp>
      <p:sp>
        <p:nvSpPr>
          <p:cNvPr id="21" name="Text Box 8"/>
          <p:cNvSpPr txBox="1">
            <a:spLocks noChangeArrowheads="1"/>
          </p:cNvSpPr>
          <p:nvPr/>
        </p:nvSpPr>
        <p:spPr bwMode="auto">
          <a:xfrm>
            <a:off x="6542006" y="6617490"/>
            <a:ext cx="2601994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r>
              <a:rPr lang="es-ES" sz="900" b="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0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119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119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2119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2" dur="500"/>
                                        <p:tgtEl>
                                          <p:spTgt spid="2119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1976" grpId="0" animBg="1"/>
      <p:bldP spid="211977" grpId="0" animBg="1"/>
      <p:bldP spid="211978" grpId="0" animBg="1"/>
      <p:bldP spid="211979" grpId="0" animBg="1"/>
      <p:bldP spid="211980" grpId="0" animBg="1"/>
      <p:bldP spid="211981" grpId="0" animBg="1"/>
      <p:bldP spid="211982" grpId="0" animBg="1"/>
      <p:bldP spid="211984" grpId="0" animBg="1"/>
      <p:bldP spid="211985" grpId="0" animBg="1"/>
      <p:bldP spid="2" grpId="0"/>
      <p:bldP spid="20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0946" name="Picture 2" descr="CCK"/>
          <p:cNvPicPr>
            <a:picLocks noChangeAspect="1" noChangeArrowheads="1"/>
          </p:cNvPicPr>
          <p:nvPr/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9194" y="896939"/>
            <a:ext cx="6848475" cy="5133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0947" name="Rectangle 3"/>
          <p:cNvSpPr>
            <a:spLocks noChangeArrowheads="1"/>
          </p:cNvSpPr>
          <p:nvPr/>
        </p:nvSpPr>
        <p:spPr bwMode="auto">
          <a:xfrm>
            <a:off x="1187450" y="979488"/>
            <a:ext cx="3384550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0948" name="Rectangle 4"/>
          <p:cNvSpPr>
            <a:spLocks noChangeArrowheads="1"/>
          </p:cNvSpPr>
          <p:nvPr/>
        </p:nvSpPr>
        <p:spPr bwMode="auto">
          <a:xfrm>
            <a:off x="2771775" y="3141663"/>
            <a:ext cx="1122363" cy="287337"/>
          </a:xfrm>
          <a:prstGeom prst="rect">
            <a:avLst/>
          </a:prstGeom>
          <a:solidFill>
            <a:srgbClr val="8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0949" name="Rectangle 5"/>
          <p:cNvSpPr>
            <a:spLocks noChangeArrowheads="1"/>
          </p:cNvSpPr>
          <p:nvPr/>
        </p:nvSpPr>
        <p:spPr bwMode="auto">
          <a:xfrm>
            <a:off x="2627313" y="3429000"/>
            <a:ext cx="1584325" cy="287338"/>
          </a:xfrm>
          <a:prstGeom prst="rect">
            <a:avLst/>
          </a:prstGeom>
          <a:solidFill>
            <a:srgbClr val="8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0950" name="Rectangle 6"/>
          <p:cNvSpPr>
            <a:spLocks noChangeArrowheads="1"/>
          </p:cNvSpPr>
          <p:nvPr/>
        </p:nvSpPr>
        <p:spPr bwMode="auto">
          <a:xfrm>
            <a:off x="3059113" y="3716338"/>
            <a:ext cx="504825" cy="433387"/>
          </a:xfrm>
          <a:prstGeom prst="rect">
            <a:avLst/>
          </a:prstGeom>
          <a:solidFill>
            <a:srgbClr val="93FF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0951" name="Rectangle 7"/>
          <p:cNvSpPr>
            <a:spLocks noChangeArrowheads="1"/>
          </p:cNvSpPr>
          <p:nvPr/>
        </p:nvSpPr>
        <p:spPr bwMode="auto">
          <a:xfrm>
            <a:off x="6396567" y="1592263"/>
            <a:ext cx="1079500" cy="2889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s-ES" sz="1800" dirty="0">
                <a:effectLst/>
              </a:rPr>
              <a:t>Estómago</a:t>
            </a:r>
          </a:p>
        </p:txBody>
      </p:sp>
      <p:sp>
        <p:nvSpPr>
          <p:cNvPr id="210952" name="Rectangle 8"/>
          <p:cNvSpPr>
            <a:spLocks noChangeArrowheads="1"/>
          </p:cNvSpPr>
          <p:nvPr/>
        </p:nvSpPr>
        <p:spPr bwMode="auto">
          <a:xfrm>
            <a:off x="5148263" y="4797425"/>
            <a:ext cx="1295400" cy="287338"/>
          </a:xfrm>
          <a:prstGeom prst="rect">
            <a:avLst/>
          </a:prstGeom>
          <a:solidFill>
            <a:srgbClr val="CC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0953" name="Text Box 9"/>
          <p:cNvSpPr txBox="1">
            <a:spLocks noChangeArrowheads="1"/>
          </p:cNvSpPr>
          <p:nvPr/>
        </p:nvSpPr>
        <p:spPr bwMode="auto">
          <a:xfrm>
            <a:off x="5292725" y="4724400"/>
            <a:ext cx="10477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D4005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Enzimas</a:t>
            </a:r>
          </a:p>
        </p:txBody>
      </p:sp>
      <p:sp>
        <p:nvSpPr>
          <p:cNvPr id="210954" name="Rectangle 10"/>
          <p:cNvSpPr>
            <a:spLocks noChangeArrowheads="1"/>
          </p:cNvSpPr>
          <p:nvPr/>
        </p:nvSpPr>
        <p:spPr bwMode="auto">
          <a:xfrm>
            <a:off x="6084888" y="3789363"/>
            <a:ext cx="10795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0955" name="Text Box 11"/>
          <p:cNvSpPr txBox="1">
            <a:spLocks noChangeArrowheads="1"/>
          </p:cNvSpPr>
          <p:nvPr/>
        </p:nvSpPr>
        <p:spPr bwMode="auto">
          <a:xfrm>
            <a:off x="5834063" y="3638550"/>
            <a:ext cx="1330325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>
                <a:effectLst/>
              </a:rPr>
              <a:t>Páncreas </a:t>
            </a:r>
          </a:p>
        </p:txBody>
      </p:sp>
      <p:sp>
        <p:nvSpPr>
          <p:cNvPr id="210956" name="Text Box 12"/>
          <p:cNvSpPr txBox="1">
            <a:spLocks noChangeArrowheads="1"/>
          </p:cNvSpPr>
          <p:nvPr/>
        </p:nvSpPr>
        <p:spPr bwMode="auto">
          <a:xfrm>
            <a:off x="539750" y="4941888"/>
            <a:ext cx="2160588" cy="1343025"/>
          </a:xfrm>
          <a:prstGeom prst="rect">
            <a:avLst/>
          </a:prstGeom>
          <a:solidFill>
            <a:srgbClr val="BBDDFF"/>
          </a:solidFill>
          <a:ln w="28575">
            <a:solidFill>
              <a:srgbClr val="0070E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1600" b="1">
                <a:effectLst/>
              </a:rPr>
              <a:t>Inhibición</a:t>
            </a:r>
            <a:r>
              <a:rPr lang="es-ES" sz="1600">
                <a:effectLst/>
              </a:rPr>
              <a:t>:</a:t>
            </a:r>
          </a:p>
          <a:p>
            <a:pPr algn="l"/>
            <a:r>
              <a:rPr lang="es-ES" sz="1600">
                <a:effectLst/>
              </a:rPr>
              <a:t>Cuando la comida avanza</a:t>
            </a:r>
          </a:p>
          <a:p>
            <a:pPr algn="l"/>
            <a:r>
              <a:rPr lang="es-ES" sz="1600" b="1">
                <a:solidFill>
                  <a:schemeClr val="accent2"/>
                </a:solidFill>
                <a:effectLst/>
              </a:rPr>
              <a:t>Retroalimentación positiva</a:t>
            </a:r>
          </a:p>
        </p:txBody>
      </p:sp>
      <p:sp>
        <p:nvSpPr>
          <p:cNvPr id="210957" name="Text Box 13"/>
          <p:cNvSpPr txBox="1">
            <a:spLocks noChangeArrowheads="1"/>
          </p:cNvSpPr>
          <p:nvPr/>
        </p:nvSpPr>
        <p:spPr bwMode="auto">
          <a:xfrm>
            <a:off x="6948488" y="4700588"/>
            <a:ext cx="911225" cy="395287"/>
          </a:xfrm>
          <a:prstGeom prst="rect">
            <a:avLst/>
          </a:prstGeom>
          <a:solidFill>
            <a:srgbClr val="F4D4E9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>
                <a:effectLst/>
              </a:rPr>
              <a:t>Acinos</a:t>
            </a:r>
          </a:p>
        </p:txBody>
      </p:sp>
      <p:sp>
        <p:nvSpPr>
          <p:cNvPr id="210958" name="Rectangle 14"/>
          <p:cNvSpPr>
            <a:spLocks noChangeArrowheads="1"/>
          </p:cNvSpPr>
          <p:nvPr/>
        </p:nvSpPr>
        <p:spPr bwMode="auto">
          <a:xfrm>
            <a:off x="1835150" y="2060575"/>
            <a:ext cx="93662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rgbClr val="EE753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10959" name="Text Box 15"/>
          <p:cNvSpPr txBox="1">
            <a:spLocks noChangeArrowheads="1"/>
          </p:cNvSpPr>
          <p:nvPr/>
        </p:nvSpPr>
        <p:spPr bwMode="auto">
          <a:xfrm>
            <a:off x="687434" y="811829"/>
            <a:ext cx="1079143" cy="769441"/>
          </a:xfrm>
          <a:prstGeom prst="rect">
            <a:avLst/>
          </a:prstGeom>
          <a:noFill/>
          <a:ln>
            <a:noFill/>
          </a:ln>
          <a:effectLst>
            <a:outerShdw dist="45791" dir="2021404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10960" name="Text Box 16"/>
          <p:cNvSpPr txBox="1">
            <a:spLocks noChangeArrowheads="1"/>
          </p:cNvSpPr>
          <p:nvPr/>
        </p:nvSpPr>
        <p:spPr bwMode="auto">
          <a:xfrm>
            <a:off x="1116013" y="3789363"/>
            <a:ext cx="1042273" cy="40011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 b="1" dirty="0">
                <a:solidFill>
                  <a:srgbClr val="C00000"/>
                </a:solidFill>
                <a:effectLst/>
              </a:rPr>
              <a:t>Sangre</a:t>
            </a:r>
          </a:p>
        </p:txBody>
      </p:sp>
      <p:sp>
        <p:nvSpPr>
          <p:cNvPr id="210962" name="Text Box 18"/>
          <p:cNvSpPr txBox="1">
            <a:spLocks noChangeArrowheads="1"/>
          </p:cNvSpPr>
          <p:nvPr/>
        </p:nvSpPr>
        <p:spPr bwMode="auto">
          <a:xfrm>
            <a:off x="7732910" y="404664"/>
            <a:ext cx="871538" cy="547688"/>
          </a:xfrm>
          <a:prstGeom prst="rect">
            <a:avLst/>
          </a:prstGeom>
          <a:solidFill>
            <a:srgbClr val="D9EDEF"/>
          </a:solidFill>
          <a:ln w="28575">
            <a:solidFill>
              <a:srgbClr val="EE753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2800" b="1">
                <a:effectLst/>
              </a:rPr>
              <a:t>CCK</a:t>
            </a:r>
          </a:p>
        </p:txBody>
      </p:sp>
      <p:sp>
        <p:nvSpPr>
          <p:cNvPr id="210963" name="Rectangle 19"/>
          <p:cNvSpPr>
            <a:spLocks noChangeArrowheads="1"/>
          </p:cNvSpPr>
          <p:nvPr/>
        </p:nvSpPr>
        <p:spPr bwMode="auto">
          <a:xfrm>
            <a:off x="4932363" y="2420938"/>
            <a:ext cx="1008062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0965" name="Rectangle 21"/>
          <p:cNvSpPr>
            <a:spLocks noChangeArrowheads="1"/>
          </p:cNvSpPr>
          <p:nvPr/>
        </p:nvSpPr>
        <p:spPr bwMode="auto">
          <a:xfrm>
            <a:off x="2339975" y="3429000"/>
            <a:ext cx="287338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0966" name="Rectangle 22"/>
          <p:cNvSpPr>
            <a:spLocks noChangeArrowheads="1"/>
          </p:cNvSpPr>
          <p:nvPr/>
        </p:nvSpPr>
        <p:spPr bwMode="auto">
          <a:xfrm>
            <a:off x="4211638" y="3429000"/>
            <a:ext cx="144462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0967" name="Text Box 23"/>
          <p:cNvSpPr txBox="1">
            <a:spLocks noChangeArrowheads="1"/>
          </p:cNvSpPr>
          <p:nvPr/>
        </p:nvSpPr>
        <p:spPr bwMode="auto">
          <a:xfrm>
            <a:off x="2411413" y="2997200"/>
            <a:ext cx="2232025" cy="1098550"/>
          </a:xfrm>
          <a:prstGeom prst="rect">
            <a:avLst/>
          </a:prstGeom>
          <a:solidFill>
            <a:srgbClr val="FFD5E3"/>
          </a:solidFill>
          <a:ln w="28575">
            <a:solidFill>
              <a:srgbClr val="D4005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1600" b="1">
                <a:effectLst/>
              </a:rPr>
              <a:t>Estímulo:</a:t>
            </a:r>
          </a:p>
          <a:p>
            <a:pPr algn="l"/>
            <a:r>
              <a:rPr lang="es-ES" sz="1600">
                <a:effectLst/>
              </a:rPr>
              <a:t>Péptidos, aa y grasa parcialmente digeridos</a:t>
            </a:r>
          </a:p>
        </p:txBody>
      </p:sp>
      <p:sp>
        <p:nvSpPr>
          <p:cNvPr id="210969" name="Text Box 25"/>
          <p:cNvSpPr txBox="1">
            <a:spLocks noChangeArrowheads="1"/>
          </p:cNvSpPr>
          <p:nvPr/>
        </p:nvSpPr>
        <p:spPr bwMode="auto">
          <a:xfrm>
            <a:off x="2013118" y="2060575"/>
            <a:ext cx="635000" cy="395287"/>
          </a:xfrm>
          <a:prstGeom prst="rect">
            <a:avLst/>
          </a:prstGeom>
          <a:noFill/>
          <a:ln w="28575">
            <a:solidFill>
              <a:srgbClr val="FF66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r>
              <a:rPr lang="es-ES" sz="1800" b="1">
                <a:effectLst>
                  <a:outerShdw blurRad="38100" dist="38100" dir="2700000" algn="tl">
                    <a:srgbClr val="C0C0C0"/>
                  </a:outerShdw>
                </a:effectLst>
              </a:rPr>
              <a:t>CCK</a:t>
            </a:r>
          </a:p>
        </p:txBody>
      </p:sp>
      <p:sp>
        <p:nvSpPr>
          <p:cNvPr id="210970" name="Text Box 26"/>
          <p:cNvSpPr txBox="1">
            <a:spLocks noChangeArrowheads="1"/>
          </p:cNvSpPr>
          <p:nvPr/>
        </p:nvSpPr>
        <p:spPr bwMode="auto">
          <a:xfrm>
            <a:off x="4260057" y="1748964"/>
            <a:ext cx="1344612" cy="3365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 dirty="0">
                <a:effectLst/>
              </a:rPr>
              <a:t>  Duodeno  </a:t>
            </a:r>
          </a:p>
        </p:txBody>
      </p:sp>
      <p:sp>
        <p:nvSpPr>
          <p:cNvPr id="210964" name="Rectangle 20"/>
          <p:cNvSpPr>
            <a:spLocks noChangeArrowheads="1"/>
          </p:cNvSpPr>
          <p:nvPr/>
        </p:nvSpPr>
        <p:spPr bwMode="auto">
          <a:xfrm>
            <a:off x="4452673" y="1314217"/>
            <a:ext cx="901700" cy="333840"/>
          </a:xfrm>
          <a:prstGeom prst="rect">
            <a:avLst/>
          </a:prstGeom>
          <a:solidFill>
            <a:schemeClr val="accent1"/>
          </a:solidFill>
          <a:ln w="2857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 anchor="ctr"/>
          <a:lstStyle/>
          <a:p>
            <a:pPr algn="l"/>
            <a:r>
              <a:rPr lang="es-ES" sz="1800" b="1" dirty="0" smtClean="0">
                <a:effectLst/>
              </a:rPr>
              <a:t>C</a:t>
            </a:r>
            <a:r>
              <a:rPr lang="es-ES" sz="1800" b="1" dirty="0">
                <a:effectLst/>
              </a:rPr>
              <a:t>. “I”   </a:t>
            </a:r>
          </a:p>
        </p:txBody>
      </p:sp>
      <p:sp>
        <p:nvSpPr>
          <p:cNvPr id="29" name="Text Box 29"/>
          <p:cNvSpPr txBox="1">
            <a:spLocks noChangeArrowheads="1"/>
          </p:cNvSpPr>
          <p:nvPr/>
        </p:nvSpPr>
        <p:spPr bwMode="auto">
          <a:xfrm>
            <a:off x="7297142" y="1011884"/>
            <a:ext cx="1305189" cy="369332"/>
          </a:xfrm>
          <a:prstGeom prst="rect">
            <a:avLst/>
          </a:prstGeom>
          <a:solidFill>
            <a:srgbClr val="DCEFF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MX" sz="1800"/>
              <a:t>Regulación </a:t>
            </a:r>
          </a:p>
        </p:txBody>
      </p:sp>
      <p:sp>
        <p:nvSpPr>
          <p:cNvPr id="28" name="Text Box 8"/>
          <p:cNvSpPr txBox="1">
            <a:spLocks noChangeArrowheads="1"/>
          </p:cNvSpPr>
          <p:nvPr/>
        </p:nvSpPr>
        <p:spPr bwMode="auto">
          <a:xfrm>
            <a:off x="6542006" y="6617490"/>
            <a:ext cx="2601994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r>
              <a:rPr lang="es-ES" sz="900" b="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0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0956" grpId="0" animBg="1"/>
      <p:bldP spid="210957" grpId="0" animBg="1"/>
      <p:bldP spid="210967" grpId="0" animBg="1"/>
      <p:bldP spid="210969" grpId="0" animBg="1"/>
      <p:bldP spid="210964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Rectangle 2"/>
          <p:cNvSpPr>
            <a:spLocks noChangeArrowheads="1"/>
          </p:cNvSpPr>
          <p:nvPr/>
        </p:nvSpPr>
        <p:spPr bwMode="auto">
          <a:xfrm>
            <a:off x="5075238" y="1268413"/>
            <a:ext cx="574675" cy="5635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2995" name="Rectangle 3"/>
          <p:cNvSpPr>
            <a:spLocks noChangeArrowheads="1"/>
          </p:cNvSpPr>
          <p:nvPr/>
        </p:nvSpPr>
        <p:spPr bwMode="auto">
          <a:xfrm>
            <a:off x="2770188" y="3357563"/>
            <a:ext cx="935037" cy="5635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2996" name="Text Box 4"/>
          <p:cNvSpPr txBox="1">
            <a:spLocks noChangeArrowheads="1"/>
          </p:cNvSpPr>
          <p:nvPr/>
        </p:nvSpPr>
        <p:spPr bwMode="auto">
          <a:xfrm>
            <a:off x="3348038" y="1368425"/>
            <a:ext cx="2449512" cy="547688"/>
          </a:xfrm>
          <a:prstGeom prst="rect">
            <a:avLst/>
          </a:prstGeom>
          <a:solidFill>
            <a:srgbClr val="F4D4E9"/>
          </a:solidFill>
          <a:ln w="28575">
            <a:solidFill>
              <a:srgbClr val="FF3399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r>
              <a:rPr lang="es-ES" sz="2800">
                <a:solidFill>
                  <a:srgbClr val="D4005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FUNCIONES</a:t>
            </a:r>
          </a:p>
        </p:txBody>
      </p:sp>
      <p:sp>
        <p:nvSpPr>
          <p:cNvPr id="212997" name="Text Box 5"/>
          <p:cNvSpPr txBox="1">
            <a:spLocks noChangeArrowheads="1"/>
          </p:cNvSpPr>
          <p:nvPr/>
        </p:nvSpPr>
        <p:spPr bwMode="auto">
          <a:xfrm>
            <a:off x="1965356" y="2089854"/>
            <a:ext cx="5003293" cy="3662541"/>
          </a:xfrm>
          <a:prstGeom prst="rect">
            <a:avLst/>
          </a:prstGeom>
          <a:solidFill>
            <a:schemeClr val="accent1"/>
          </a:solidFill>
          <a:ln w="28575" algn="ctr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>
              <a:buClr>
                <a:srgbClr val="CC0000"/>
              </a:buClr>
              <a:buSzPct val="200000"/>
              <a:buFontTx/>
              <a:buChar char="•"/>
            </a:pPr>
            <a:endParaRPr lang="es-ES_tradnl" sz="1000" b="1" dirty="0">
              <a:effectLst/>
            </a:endParaRPr>
          </a:p>
          <a:p>
            <a:pPr algn="l">
              <a:buClr>
                <a:srgbClr val="CC0000"/>
              </a:buClr>
              <a:buSzPct val="200000"/>
              <a:buFontTx/>
              <a:buChar char="•"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800" dirty="0"/>
              <a:t>Contracción vesícula y relajación </a:t>
            </a:r>
            <a:r>
              <a:rPr lang="es-ES_tradnl" sz="1800" dirty="0" err="1" smtClean="0"/>
              <a:t>Esf</a:t>
            </a:r>
            <a:r>
              <a:rPr lang="es-ES_tradnl" sz="1800" dirty="0" smtClean="0"/>
              <a:t>. </a:t>
            </a:r>
            <a:r>
              <a:rPr lang="es-ES_tradnl" sz="1800" dirty="0" err="1" smtClean="0"/>
              <a:t>Oddi</a:t>
            </a:r>
            <a:endParaRPr lang="es-ES_tradnl" sz="1800" dirty="0" smtClean="0"/>
          </a:p>
          <a:p>
            <a:pPr algn="l">
              <a:buClr>
                <a:srgbClr val="CC0000"/>
              </a:buClr>
              <a:buSzPct val="200000"/>
            </a:pPr>
            <a:r>
              <a:rPr lang="es-ES_tradnl" sz="1800" dirty="0"/>
              <a:t> </a:t>
            </a:r>
            <a:r>
              <a:rPr lang="es-ES_tradnl" sz="1800" dirty="0" smtClean="0"/>
              <a:t>  c. </a:t>
            </a:r>
            <a:r>
              <a:rPr lang="es-ES_tradnl" sz="1800" dirty="0" err="1"/>
              <a:t>m</a:t>
            </a:r>
            <a:r>
              <a:rPr lang="es-ES_tradnl" sz="1800" dirty="0" err="1" smtClean="0"/>
              <a:t>usc</a:t>
            </a:r>
            <a:r>
              <a:rPr lang="es-ES_tradnl" sz="1800" dirty="0" smtClean="0"/>
              <a:t>. </a:t>
            </a:r>
            <a:r>
              <a:rPr lang="es-ES_tradnl" sz="1800" dirty="0"/>
              <a:t>l</a:t>
            </a:r>
            <a:r>
              <a:rPr lang="es-ES_tradnl" sz="1800" dirty="0" smtClean="0"/>
              <a:t>iso  (secreción bilis al duodeno)</a:t>
            </a:r>
            <a:endParaRPr lang="es-ES_tradnl" sz="1800" dirty="0"/>
          </a:p>
          <a:p>
            <a:pPr algn="l">
              <a:buClr>
                <a:srgbClr val="CC0000"/>
              </a:buClr>
              <a:buSzPct val="200000"/>
              <a:buFontTx/>
              <a:buChar char="•"/>
            </a:pPr>
            <a:endParaRPr lang="es-ES_tradnl" sz="1000" dirty="0"/>
          </a:p>
          <a:p>
            <a:pPr algn="l">
              <a:buClr>
                <a:srgbClr val="CC0000"/>
              </a:buClr>
              <a:buSzPct val="200000"/>
              <a:buFontTx/>
              <a:buChar char="•"/>
            </a:pPr>
            <a:r>
              <a:rPr lang="es-ES_tradnl" sz="1800" dirty="0">
                <a:cs typeface="Times New Roman" pitchFamily="18" charset="0"/>
              </a:rPr>
              <a:t> Secreción </a:t>
            </a:r>
            <a:r>
              <a:rPr lang="es-ES_tradnl" sz="1800" u="sng" dirty="0">
                <a:cs typeface="Times New Roman" pitchFamily="18" charset="0"/>
              </a:rPr>
              <a:t>enzimas pancreáticas</a:t>
            </a:r>
            <a:r>
              <a:rPr lang="es-ES_tradnl" sz="1800" dirty="0">
                <a:cs typeface="Times New Roman" pitchFamily="18" charset="0"/>
              </a:rPr>
              <a:t> </a:t>
            </a:r>
          </a:p>
          <a:p>
            <a:pPr algn="l">
              <a:buClr>
                <a:srgbClr val="CC0000"/>
              </a:buClr>
              <a:buSzPct val="200000"/>
            </a:pPr>
            <a:r>
              <a:rPr lang="es-ES_tradnl" sz="1800" dirty="0" smtClean="0">
                <a:cs typeface="Times New Roman" pitchFamily="18" charset="0"/>
              </a:rPr>
              <a:t>   c</a:t>
            </a:r>
            <a:r>
              <a:rPr lang="es-ES_tradnl" sz="1800" dirty="0">
                <a:cs typeface="Times New Roman" pitchFamily="18" charset="0"/>
              </a:rPr>
              <a:t>. </a:t>
            </a:r>
            <a:r>
              <a:rPr lang="es-ES_tradnl" sz="1800" dirty="0" err="1">
                <a:cs typeface="Times New Roman" pitchFamily="18" charset="0"/>
              </a:rPr>
              <a:t>acinares</a:t>
            </a:r>
            <a:endParaRPr lang="es-ES_tradnl" sz="1800" dirty="0">
              <a:cs typeface="Times New Roman" pitchFamily="18" charset="0"/>
            </a:endParaRPr>
          </a:p>
          <a:p>
            <a:pPr algn="l">
              <a:buClr>
                <a:srgbClr val="CC0000"/>
              </a:buClr>
              <a:buSzPct val="200000"/>
              <a:buFontTx/>
              <a:buChar char="•"/>
            </a:pPr>
            <a:endParaRPr lang="es-ES_tradnl" sz="1000" dirty="0">
              <a:cs typeface="Times New Roman" pitchFamily="18" charset="0"/>
            </a:endParaRPr>
          </a:p>
          <a:p>
            <a:pPr algn="l">
              <a:buClr>
                <a:srgbClr val="CC0000"/>
              </a:buClr>
              <a:buSzPct val="200000"/>
              <a:buFontTx/>
              <a:buChar char="•"/>
            </a:pPr>
            <a:r>
              <a:rPr lang="es-ES_tradnl" sz="1800" dirty="0">
                <a:cs typeface="Times New Roman" pitchFamily="18" charset="0"/>
              </a:rPr>
              <a:t> Secreción </a:t>
            </a:r>
            <a:r>
              <a:rPr lang="es-ES_tradnl" sz="1800" dirty="0" err="1">
                <a:cs typeface="Times New Roman" pitchFamily="18" charset="0"/>
              </a:rPr>
              <a:t>enteropeptidasa</a:t>
            </a:r>
            <a:r>
              <a:rPr lang="es-ES_tradnl" sz="1800" dirty="0">
                <a:cs typeface="Times New Roman" pitchFamily="18" charset="0"/>
              </a:rPr>
              <a:t> </a:t>
            </a:r>
          </a:p>
          <a:p>
            <a:pPr algn="l">
              <a:buClr>
                <a:srgbClr val="CC0000"/>
              </a:buClr>
              <a:buSzPct val="200000"/>
            </a:pPr>
            <a:r>
              <a:rPr lang="es-ES_tradnl" sz="1800" dirty="0">
                <a:cs typeface="Times New Roman" pitchFamily="18" charset="0"/>
              </a:rPr>
              <a:t>     </a:t>
            </a:r>
            <a:r>
              <a:rPr lang="es-ES_tradnl" sz="1600" dirty="0">
                <a:cs typeface="Times New Roman" pitchFamily="18" charset="0"/>
              </a:rPr>
              <a:t>m. apical </a:t>
            </a:r>
            <a:r>
              <a:rPr lang="es-ES_tradnl" sz="1600" dirty="0" err="1">
                <a:cs typeface="Times New Roman" pitchFamily="18" charset="0"/>
              </a:rPr>
              <a:t>enterocitos</a:t>
            </a:r>
            <a:endParaRPr lang="es-ES_tradnl" sz="1600" dirty="0">
              <a:cs typeface="Times New Roman" pitchFamily="18" charset="0"/>
            </a:endParaRPr>
          </a:p>
          <a:p>
            <a:pPr algn="l">
              <a:buClr>
                <a:srgbClr val="CC0000"/>
              </a:buClr>
              <a:buSzPct val="200000"/>
              <a:buFontTx/>
              <a:buChar char="•"/>
            </a:pPr>
            <a:endParaRPr lang="es-ES_tradnl" sz="1000" b="1" dirty="0">
              <a:effectLst/>
              <a:cs typeface="Times New Roman" pitchFamily="18" charset="0"/>
            </a:endParaRPr>
          </a:p>
          <a:p>
            <a:pPr algn="l">
              <a:buClr>
                <a:srgbClr val="CC0000"/>
              </a:buClr>
              <a:buSzPct val="200000"/>
              <a:buFontTx/>
              <a:buChar char="•"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 Inhibe vaciamiento gástrico</a:t>
            </a:r>
          </a:p>
          <a:p>
            <a:pPr algn="l">
              <a:buClr>
                <a:srgbClr val="CC0000"/>
              </a:buClr>
              <a:buSzPct val="200000"/>
              <a:buFontTx/>
              <a:buChar char="•"/>
            </a:pPr>
            <a:endParaRPr lang="es-ES_tradnl" sz="1000" dirty="0">
              <a:effectLst>
                <a:outerShdw blurRad="38100" dist="38100" dir="2700000" algn="tl">
                  <a:srgbClr val="C0C0C0"/>
                </a:outerShdw>
              </a:effectLst>
              <a:cs typeface="Times New Roman" pitchFamily="18" charset="0"/>
            </a:endParaRPr>
          </a:p>
          <a:p>
            <a:pPr algn="l">
              <a:buClr>
                <a:srgbClr val="CC0000"/>
              </a:buClr>
              <a:buSzPct val="200000"/>
              <a:buFontTx/>
              <a:buChar char="•"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 Aumenta acción secretina en páncreas</a:t>
            </a:r>
          </a:p>
          <a:p>
            <a:pPr algn="l">
              <a:buClr>
                <a:srgbClr val="CC0000"/>
              </a:buClr>
              <a:buSzPct val="200000"/>
              <a:buFontTx/>
              <a:buChar char="•"/>
            </a:pPr>
            <a:endParaRPr lang="es-ES_tradnl" sz="1000" dirty="0">
              <a:effectLst>
                <a:outerShdw blurRad="38100" dist="38100" dir="2700000" algn="tl">
                  <a:srgbClr val="C0C0C0"/>
                </a:outerShdw>
              </a:effectLst>
              <a:cs typeface="Times New Roman" pitchFamily="18" charset="0"/>
            </a:endParaRPr>
          </a:p>
          <a:p>
            <a:pPr algn="l">
              <a:buClr>
                <a:srgbClr val="CC0000"/>
              </a:buClr>
              <a:buSzPct val="200000"/>
              <a:buFontTx/>
              <a:buChar char="•"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 Acción trófica sobre páncreas exocrino</a:t>
            </a:r>
          </a:p>
          <a:p>
            <a:pPr algn="l">
              <a:buClr>
                <a:srgbClr val="CC0000"/>
              </a:buClr>
              <a:buSzPct val="200000"/>
              <a:buFontTx/>
              <a:buChar char="•"/>
            </a:pPr>
            <a:endParaRPr lang="es-ES_tradnl" sz="1000" dirty="0">
              <a:effectLst>
                <a:outerShdw blurRad="38100" dist="38100" dir="2700000" algn="tl">
                  <a:srgbClr val="C0C0C0"/>
                </a:outerShdw>
              </a:effectLst>
              <a:cs typeface="Times New Roman" pitchFamily="18" charset="0"/>
            </a:endParaRPr>
          </a:p>
        </p:txBody>
      </p:sp>
      <p:sp>
        <p:nvSpPr>
          <p:cNvPr id="213000" name="Text Box 8"/>
          <p:cNvSpPr txBox="1">
            <a:spLocks noChangeArrowheads="1"/>
          </p:cNvSpPr>
          <p:nvPr/>
        </p:nvSpPr>
        <p:spPr bwMode="auto">
          <a:xfrm>
            <a:off x="1153498" y="846137"/>
            <a:ext cx="1377300" cy="769441"/>
          </a:xfrm>
          <a:prstGeom prst="rect">
            <a:avLst/>
          </a:prstGeom>
          <a:noFill/>
          <a:ln>
            <a:noFill/>
          </a:ln>
          <a:effectLst>
            <a:outerShdw dist="45791" dir="2021404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13002" name="Text Box 10"/>
          <p:cNvSpPr txBox="1">
            <a:spLocks noChangeArrowheads="1"/>
          </p:cNvSpPr>
          <p:nvPr/>
        </p:nvSpPr>
        <p:spPr bwMode="auto">
          <a:xfrm>
            <a:off x="6804025" y="908050"/>
            <a:ext cx="1871663" cy="36512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EE753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l"/>
            <a:r>
              <a:rPr lang="es-ES" sz="1600" b="1">
                <a:effectLst/>
              </a:rPr>
              <a:t>Flia. GASTRINA</a:t>
            </a:r>
          </a:p>
        </p:txBody>
      </p:sp>
      <p:sp>
        <p:nvSpPr>
          <p:cNvPr id="213005" name="Text Box 13"/>
          <p:cNvSpPr txBox="1">
            <a:spLocks noChangeArrowheads="1"/>
          </p:cNvSpPr>
          <p:nvPr/>
        </p:nvSpPr>
        <p:spPr bwMode="auto">
          <a:xfrm>
            <a:off x="7740650" y="1341438"/>
            <a:ext cx="871538" cy="547687"/>
          </a:xfrm>
          <a:prstGeom prst="rect">
            <a:avLst/>
          </a:prstGeom>
          <a:solidFill>
            <a:srgbClr val="D9EDEF"/>
          </a:solidFill>
          <a:ln w="28575">
            <a:solidFill>
              <a:srgbClr val="EE753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2800" b="1">
                <a:effectLst/>
              </a:rPr>
              <a:t>CCK</a:t>
            </a:r>
          </a:p>
        </p:txBody>
      </p:sp>
      <p:sp>
        <p:nvSpPr>
          <p:cNvPr id="13" name="Text Box 2"/>
          <p:cNvSpPr txBox="1">
            <a:spLocks noChangeArrowheads="1"/>
          </p:cNvSpPr>
          <p:nvPr/>
        </p:nvSpPr>
        <p:spPr bwMode="auto">
          <a:xfrm>
            <a:off x="6754837" y="477742"/>
            <a:ext cx="1920851" cy="338554"/>
          </a:xfrm>
          <a:prstGeom prst="rect">
            <a:avLst/>
          </a:prstGeom>
          <a:solidFill>
            <a:srgbClr val="A9E9A9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lvl1pPr marL="171450" indent="-171450" algn="l">
              <a:defRPr>
                <a:solidFill>
                  <a:schemeClr val="tx1"/>
                </a:solidFill>
                <a:latin typeface="Arial" charset="0"/>
              </a:defRPr>
            </a:lvl1pPr>
            <a:lvl2pPr marL="1001713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6383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2274888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911475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33686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8258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42830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7402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>
              <a:buSzPct val="150000"/>
            </a:pPr>
            <a:r>
              <a:rPr lang="es-ES" sz="1600" b="1" dirty="0" smtClean="0">
                <a:effectLst/>
                <a:latin typeface="Comic Sans MS" pitchFamily="66" charset="0"/>
              </a:rPr>
              <a:t>2. PÉPTIDOS </a:t>
            </a:r>
            <a:r>
              <a:rPr lang="es-ES" sz="1600" b="1" dirty="0">
                <a:effectLst/>
                <a:latin typeface="Comic Sans MS" pitchFamily="66" charset="0"/>
              </a:rPr>
              <a:t>GI</a:t>
            </a: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6542006" y="6617490"/>
            <a:ext cx="2601994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r>
              <a:rPr lang="es-ES" sz="900" b="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0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Text Box 2"/>
          <p:cNvSpPr txBox="1">
            <a:spLocks noChangeArrowheads="1"/>
          </p:cNvSpPr>
          <p:nvPr/>
        </p:nvSpPr>
        <p:spPr bwMode="auto">
          <a:xfrm>
            <a:off x="2984500" y="2100174"/>
            <a:ext cx="3175000" cy="485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r>
              <a:rPr lang="es-ES" sz="2400" b="1">
                <a:solidFill>
                  <a:srgbClr val="80008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Flia. SECRETINA</a:t>
            </a:r>
          </a:p>
        </p:txBody>
      </p:sp>
      <p:sp>
        <p:nvSpPr>
          <p:cNvPr id="214019" name="Text Box 3"/>
          <p:cNvSpPr txBox="1">
            <a:spLocks noChangeArrowheads="1"/>
          </p:cNvSpPr>
          <p:nvPr/>
        </p:nvSpPr>
        <p:spPr bwMode="auto">
          <a:xfrm>
            <a:off x="2420938" y="2781300"/>
            <a:ext cx="4273927" cy="2246769"/>
          </a:xfrm>
          <a:prstGeom prst="rect">
            <a:avLst/>
          </a:prstGeom>
          <a:solidFill>
            <a:schemeClr val="accent1"/>
          </a:solidFill>
          <a:ln w="28575" algn="ctr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l">
              <a:buFontTx/>
              <a:buChar char="•"/>
            </a:pPr>
            <a:endParaRPr lang="es-ES" sz="1000" dirty="0">
              <a:effectLst/>
            </a:endParaRPr>
          </a:p>
          <a:p>
            <a:pPr algn="l">
              <a:buFontTx/>
              <a:buChar char="•"/>
            </a:pPr>
            <a:r>
              <a:rPr lang="es-ES" sz="2000" dirty="0">
                <a:effectLst/>
              </a:rPr>
              <a:t> </a:t>
            </a:r>
            <a:r>
              <a:rPr lang="es-ES" sz="2000" dirty="0"/>
              <a:t>Secretina</a:t>
            </a:r>
          </a:p>
          <a:p>
            <a:pPr algn="l">
              <a:buFontTx/>
              <a:buChar char="•"/>
            </a:pPr>
            <a:endParaRPr lang="es-ES" dirty="0"/>
          </a:p>
          <a:p>
            <a:pPr algn="l">
              <a:buFontTx/>
              <a:buChar char="•"/>
            </a:pPr>
            <a:r>
              <a:rPr lang="es-ES" sz="2000" dirty="0"/>
              <a:t> Péptido intestinal </a:t>
            </a:r>
            <a:r>
              <a:rPr lang="es-ES" sz="2000" dirty="0" err="1"/>
              <a:t>vasoactivo</a:t>
            </a:r>
            <a:r>
              <a:rPr lang="es-ES" sz="2000" dirty="0"/>
              <a:t> VIP</a:t>
            </a:r>
          </a:p>
          <a:p>
            <a:pPr algn="l">
              <a:buFontTx/>
              <a:buChar char="•"/>
            </a:pPr>
            <a:endParaRPr lang="es-ES" sz="14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buFontTx/>
              <a:buChar char="•"/>
            </a:pPr>
            <a:r>
              <a:rPr lang="es-ES" sz="2000" dirty="0">
                <a:effectLst/>
              </a:rPr>
              <a:t> Péptido inhibidor gástrico GIP</a:t>
            </a:r>
          </a:p>
          <a:p>
            <a:pPr algn="l">
              <a:buFontTx/>
              <a:buChar char="•"/>
            </a:pPr>
            <a:endParaRPr lang="es-ES" sz="1400" dirty="0">
              <a:effectLst/>
            </a:endParaRPr>
          </a:p>
          <a:p>
            <a:pPr algn="l">
              <a:buFontTx/>
              <a:buChar char="•"/>
            </a:pPr>
            <a:r>
              <a:rPr lang="es-ES" sz="2000" dirty="0">
                <a:effectLst/>
              </a:rPr>
              <a:t> </a:t>
            </a:r>
            <a:r>
              <a:rPr lang="es-ES" sz="2000" dirty="0" err="1">
                <a:effectLst/>
              </a:rPr>
              <a:t>Enteroglucagon</a:t>
            </a:r>
            <a:r>
              <a:rPr lang="es-ES" sz="2000" dirty="0">
                <a:effectLst/>
              </a:rPr>
              <a:t> GLP-1</a:t>
            </a:r>
          </a:p>
          <a:p>
            <a:pPr algn="l">
              <a:buFontTx/>
              <a:buChar char="•"/>
            </a:pPr>
            <a:endParaRPr lang="es-ES" sz="1000" dirty="0">
              <a:effectLst/>
            </a:endParaRPr>
          </a:p>
        </p:txBody>
      </p:sp>
      <p:sp>
        <p:nvSpPr>
          <p:cNvPr id="214023" name="Text Box 7"/>
          <p:cNvSpPr txBox="1">
            <a:spLocks noChangeArrowheads="1"/>
          </p:cNvSpPr>
          <p:nvPr/>
        </p:nvSpPr>
        <p:spPr bwMode="auto">
          <a:xfrm>
            <a:off x="6374111" y="3907631"/>
            <a:ext cx="2039341" cy="400110"/>
          </a:xfrm>
          <a:prstGeom prst="rect">
            <a:avLst/>
          </a:prstGeom>
          <a:solidFill>
            <a:schemeClr val="accent5"/>
          </a:solidFill>
          <a:ln w="28575">
            <a:solidFill>
              <a:srgbClr val="449FA6"/>
            </a:solidFill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2000" b="1">
                <a:effectLst/>
              </a:rPr>
              <a:t>Sist. AC AMPc</a:t>
            </a:r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6621960" y="888566"/>
            <a:ext cx="1870351" cy="338554"/>
          </a:xfrm>
          <a:prstGeom prst="rect">
            <a:avLst/>
          </a:prstGeom>
          <a:solidFill>
            <a:srgbClr val="A9E9A9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lvl1pPr marL="171450" indent="-171450" algn="l">
              <a:defRPr>
                <a:solidFill>
                  <a:schemeClr val="tx1"/>
                </a:solidFill>
                <a:latin typeface="Arial" charset="0"/>
              </a:defRPr>
            </a:lvl1pPr>
            <a:lvl2pPr marL="1001713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6383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2274888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911475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33686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8258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42830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7402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>
              <a:buSzPct val="150000"/>
            </a:pPr>
            <a:r>
              <a:rPr lang="es-ES" sz="1600" b="1" dirty="0" smtClean="0">
                <a:effectLst/>
                <a:latin typeface="Comic Sans MS" pitchFamily="66" charset="0"/>
              </a:rPr>
              <a:t>2. PÉPTIDOS </a:t>
            </a:r>
            <a:r>
              <a:rPr lang="es-ES" sz="1600" b="1" dirty="0">
                <a:effectLst/>
                <a:latin typeface="Comic Sans MS" pitchFamily="66" charset="0"/>
              </a:rPr>
              <a:t>GI</a:t>
            </a: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5688822" y="509351"/>
            <a:ext cx="2823209" cy="307777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" sz="1400" b="1" dirty="0" smtClean="0">
                <a:effectLst/>
                <a:latin typeface="Comic Sans MS" pitchFamily="66" charset="0"/>
              </a:rPr>
              <a:t>II. REGULACIÓN HUMORAL </a:t>
            </a:r>
            <a:endParaRPr lang="es-ES" sz="1400" b="1" dirty="0">
              <a:effectLst/>
              <a:latin typeface="Comic Sans MS" pitchFamily="66" charset="0"/>
            </a:endParaRP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6542006" y="6617490"/>
            <a:ext cx="2601994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r>
              <a:rPr lang="es-ES" sz="900" b="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0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7" name="Rectangle 5"/>
          <p:cNvSpPr>
            <a:spLocks noChangeArrowheads="1"/>
          </p:cNvSpPr>
          <p:nvPr/>
        </p:nvSpPr>
        <p:spPr bwMode="auto">
          <a:xfrm>
            <a:off x="915988" y="381219"/>
            <a:ext cx="7688262" cy="609397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endParaRPr lang="es-ES_tradnl" sz="900" b="1" dirty="0">
              <a:solidFill>
                <a:srgbClr val="007774"/>
              </a:solidFill>
              <a:effectLst>
                <a:outerShdw blurRad="38100" dist="38100" dir="2700000" algn="tl">
                  <a:srgbClr val="C0C0C0"/>
                </a:outerShdw>
              </a:effectLst>
              <a:cs typeface="Times New Roman" pitchFamily="18" charset="0"/>
            </a:endParaRPr>
          </a:p>
          <a:p>
            <a:r>
              <a:rPr lang="es-ES_tradnl" sz="3200" b="1" dirty="0">
                <a:solidFill>
                  <a:srgbClr val="00777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FUENTES</a:t>
            </a:r>
          </a:p>
          <a:p>
            <a:pPr algn="l"/>
            <a:r>
              <a:rPr lang="es-ES_tradnl" sz="900" dirty="0">
                <a:effectLst/>
                <a:latin typeface="Arial" charset="0"/>
                <a:cs typeface="Times New Roman" pitchFamily="18" charset="0"/>
              </a:rPr>
              <a:t> </a:t>
            </a:r>
            <a:endParaRPr lang="es-ES_tradnl" sz="900" dirty="0">
              <a:effectLst/>
              <a:latin typeface="Arial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n-GB" dirty="0">
                <a:effectLst/>
                <a:cs typeface="Times New Roman" pitchFamily="18" charset="0"/>
              </a:rPr>
              <a:t>  </a:t>
            </a:r>
            <a:r>
              <a:rPr lang="en-GB" sz="1400" dirty="0" err="1">
                <a:effectLst/>
                <a:cs typeface="Times New Roman" pitchFamily="18" charset="0"/>
              </a:rPr>
              <a:t>Ganong´s</a:t>
            </a:r>
            <a:r>
              <a:rPr lang="en-GB" sz="1400" dirty="0">
                <a:effectLst/>
                <a:cs typeface="Times New Roman" pitchFamily="18" charset="0"/>
              </a:rPr>
              <a:t> </a:t>
            </a:r>
            <a:r>
              <a:rPr lang="en-GB" sz="1400" i="1" dirty="0">
                <a:effectLst/>
                <a:cs typeface="Times New Roman" pitchFamily="18" charset="0"/>
              </a:rPr>
              <a:t>Review of Medical Physiology</a:t>
            </a:r>
            <a:r>
              <a:rPr lang="en-GB" sz="1400" dirty="0">
                <a:effectLst/>
                <a:cs typeface="Times New Roman" pitchFamily="18" charset="0"/>
              </a:rPr>
              <a:t>. 23</a:t>
            </a:r>
            <a:r>
              <a:rPr lang="en-GB" sz="1400" baseline="30000" dirty="0">
                <a:effectLst/>
                <a:cs typeface="Times New Roman" pitchFamily="18" charset="0"/>
              </a:rPr>
              <a:t>er</a:t>
            </a:r>
            <a:r>
              <a:rPr lang="en-GB" sz="1400" dirty="0">
                <a:effectLst/>
                <a:cs typeface="Times New Roman" pitchFamily="18" charset="0"/>
              </a:rPr>
              <a:t>.  Ed.  K.E. Barrett, S.M. Barman, S. </a:t>
            </a:r>
          </a:p>
          <a:p>
            <a:pPr algn="l" eaLnBrk="0" hangingPunct="0">
              <a:buClr>
                <a:schemeClr val="tx1"/>
              </a:buClr>
            </a:pPr>
            <a:r>
              <a:rPr lang="en-GB" sz="1400" dirty="0">
                <a:effectLst/>
                <a:cs typeface="Times New Roman" pitchFamily="18" charset="0"/>
              </a:rPr>
              <a:t>  </a:t>
            </a:r>
            <a:r>
              <a:rPr lang="en-GB" sz="1400" dirty="0" err="1">
                <a:effectLst/>
                <a:cs typeface="Times New Roman" pitchFamily="18" charset="0"/>
              </a:rPr>
              <a:t>Boitano</a:t>
            </a:r>
            <a:r>
              <a:rPr lang="en-GB" sz="1400" dirty="0">
                <a:effectLst/>
                <a:cs typeface="Times New Roman" pitchFamily="18" charset="0"/>
              </a:rPr>
              <a:t>, H.L. Brooks Eds. Lange, </a:t>
            </a:r>
            <a:r>
              <a:rPr lang="en-GB" sz="1400" b="1" dirty="0">
                <a:effectLst/>
                <a:cs typeface="Times New Roman" pitchFamily="18" charset="0"/>
              </a:rPr>
              <a:t>2010</a:t>
            </a:r>
            <a:r>
              <a:rPr lang="en-GB" sz="1400" dirty="0">
                <a:effectLst/>
                <a:cs typeface="Times New Roman" pitchFamily="18" charset="0"/>
              </a:rPr>
              <a:t>.</a:t>
            </a:r>
          </a:p>
          <a:p>
            <a:pPr algn="l" eaLnBrk="0" hangingPunct="0">
              <a:buClr>
                <a:schemeClr val="tx1"/>
              </a:buClr>
            </a:pPr>
            <a:endParaRPr lang="en-GB" sz="800" dirty="0">
              <a:effectLst/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s-ES" sz="1400" i="1" dirty="0" smtClean="0">
                <a:effectLst/>
              </a:rPr>
              <a:t> Fisiología </a:t>
            </a:r>
            <a:r>
              <a:rPr lang="es-ES" sz="1400" i="1" dirty="0">
                <a:effectLst/>
              </a:rPr>
              <a:t>Médica</a:t>
            </a:r>
            <a:r>
              <a:rPr lang="es-ES" sz="1400" dirty="0">
                <a:effectLst/>
              </a:rPr>
              <a:t>. </a:t>
            </a:r>
            <a:r>
              <a:rPr lang="es-ES" sz="1400" dirty="0" err="1">
                <a:effectLst/>
              </a:rPr>
              <a:t>Fiorenzo</a:t>
            </a:r>
            <a:r>
              <a:rPr lang="es-ES" sz="1400" dirty="0">
                <a:effectLst/>
              </a:rPr>
              <a:t> </a:t>
            </a:r>
            <a:r>
              <a:rPr lang="es-ES" sz="1400" dirty="0" err="1">
                <a:effectLst/>
              </a:rPr>
              <a:t>Conti</a:t>
            </a:r>
            <a:r>
              <a:rPr lang="es-ES" sz="1400" dirty="0">
                <a:effectLst/>
              </a:rPr>
              <a:t> (ed.). </a:t>
            </a:r>
            <a:r>
              <a:rPr lang="en-GB" sz="1400" dirty="0" err="1">
                <a:effectLst/>
              </a:rPr>
              <a:t>Mc</a:t>
            </a:r>
            <a:r>
              <a:rPr lang="en-GB" sz="1400" dirty="0">
                <a:effectLst/>
              </a:rPr>
              <a:t> </a:t>
            </a:r>
            <a:r>
              <a:rPr lang="en-GB" sz="1400" dirty="0" err="1">
                <a:effectLst/>
              </a:rPr>
              <a:t>Graw</a:t>
            </a:r>
            <a:r>
              <a:rPr lang="en-GB" sz="1400" dirty="0">
                <a:effectLst/>
              </a:rPr>
              <a:t>-Hill, </a:t>
            </a:r>
            <a:r>
              <a:rPr lang="en-GB" sz="1400" b="1" dirty="0">
                <a:effectLst/>
              </a:rPr>
              <a:t>2010</a:t>
            </a:r>
            <a:r>
              <a:rPr lang="en-GB" sz="1400" dirty="0">
                <a:effectLst/>
              </a:rPr>
              <a:t>.</a:t>
            </a:r>
            <a:endParaRPr lang="en-GB" sz="1400" dirty="0">
              <a:effectLst/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</a:pPr>
            <a:endParaRPr lang="en-GB" sz="800" dirty="0">
              <a:effectLst/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n-GB" sz="1400" dirty="0">
                <a:effectLst/>
                <a:cs typeface="Times New Roman" pitchFamily="18" charset="0"/>
              </a:rPr>
              <a:t> </a:t>
            </a:r>
            <a:r>
              <a:rPr lang="en-GB" sz="1400" dirty="0" err="1">
                <a:effectLst/>
                <a:cs typeface="Times New Roman" pitchFamily="18" charset="0"/>
              </a:rPr>
              <a:t>Silbernagl</a:t>
            </a:r>
            <a:r>
              <a:rPr lang="en-GB" sz="1400" dirty="0">
                <a:effectLst/>
                <a:cs typeface="Times New Roman" pitchFamily="18" charset="0"/>
              </a:rPr>
              <a:t> S. </a:t>
            </a:r>
            <a:r>
              <a:rPr lang="en-GB" sz="1400" dirty="0" err="1">
                <a:effectLst/>
                <a:cs typeface="Times New Roman" pitchFamily="18" charset="0"/>
              </a:rPr>
              <a:t>Despopoulos</a:t>
            </a:r>
            <a:r>
              <a:rPr lang="en-GB" sz="1400" dirty="0">
                <a:effectLst/>
                <a:cs typeface="Times New Roman" pitchFamily="18" charset="0"/>
              </a:rPr>
              <a:t>. </a:t>
            </a:r>
            <a:r>
              <a:rPr lang="en-GB" sz="1400" dirty="0" err="1">
                <a:effectLst/>
                <a:cs typeface="Times New Roman" pitchFamily="18" charset="0"/>
              </a:rPr>
              <a:t>Fisiología</a:t>
            </a:r>
            <a:r>
              <a:rPr lang="en-GB" sz="1400" dirty="0">
                <a:effectLst/>
                <a:cs typeface="Times New Roman" pitchFamily="18" charset="0"/>
              </a:rPr>
              <a:t>. </a:t>
            </a:r>
            <a:r>
              <a:rPr lang="en-GB" sz="1400" dirty="0" err="1">
                <a:effectLst/>
                <a:cs typeface="Times New Roman" pitchFamily="18" charset="0"/>
              </a:rPr>
              <a:t>Texto</a:t>
            </a:r>
            <a:r>
              <a:rPr lang="en-GB" sz="1400" dirty="0">
                <a:effectLst/>
                <a:cs typeface="Times New Roman" pitchFamily="18" charset="0"/>
              </a:rPr>
              <a:t> y Atlas 7</a:t>
            </a:r>
            <a:r>
              <a:rPr lang="en-GB" sz="1400" baseline="30000" dirty="0">
                <a:effectLst/>
                <a:cs typeface="Times New Roman" pitchFamily="18" charset="0"/>
              </a:rPr>
              <a:t>tima</a:t>
            </a:r>
            <a:r>
              <a:rPr lang="en-GB" sz="1400" dirty="0">
                <a:effectLst/>
                <a:cs typeface="Times New Roman" pitchFamily="18" charset="0"/>
              </a:rPr>
              <a:t> Ed. Editorial </a:t>
            </a:r>
            <a:r>
              <a:rPr lang="en-GB" sz="1400" dirty="0" err="1">
                <a:effectLst/>
                <a:cs typeface="Times New Roman" pitchFamily="18" charset="0"/>
              </a:rPr>
              <a:t>Médica</a:t>
            </a:r>
            <a:r>
              <a:rPr lang="en-GB" sz="1400" dirty="0">
                <a:effectLst/>
                <a:cs typeface="Times New Roman" pitchFamily="18" charset="0"/>
              </a:rPr>
              <a:t> </a:t>
            </a:r>
          </a:p>
          <a:p>
            <a:pPr algn="l" eaLnBrk="0" hangingPunct="0">
              <a:buClr>
                <a:schemeClr val="tx1"/>
              </a:buClr>
            </a:pPr>
            <a:r>
              <a:rPr lang="en-GB" sz="1400" dirty="0">
                <a:effectLst/>
                <a:cs typeface="Times New Roman" pitchFamily="18" charset="0"/>
              </a:rPr>
              <a:t>  </a:t>
            </a:r>
            <a:r>
              <a:rPr lang="en-GB" sz="1400" dirty="0" err="1">
                <a:effectLst/>
                <a:cs typeface="Times New Roman" pitchFamily="18" charset="0"/>
              </a:rPr>
              <a:t>Panamericana</a:t>
            </a:r>
            <a:r>
              <a:rPr lang="en-GB" sz="1400" dirty="0">
                <a:effectLst/>
                <a:cs typeface="Times New Roman" pitchFamily="18" charset="0"/>
              </a:rPr>
              <a:t>, </a:t>
            </a:r>
            <a:r>
              <a:rPr lang="en-GB" sz="1400" b="1" dirty="0">
                <a:effectLst/>
                <a:cs typeface="Times New Roman" pitchFamily="18" charset="0"/>
              </a:rPr>
              <a:t>2009</a:t>
            </a:r>
            <a:r>
              <a:rPr lang="en-GB" sz="1400" dirty="0">
                <a:effectLst/>
                <a:cs typeface="Times New Roman" pitchFamily="18" charset="0"/>
              </a:rPr>
              <a:t>. </a:t>
            </a: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endParaRPr lang="en-GB" sz="800" dirty="0">
              <a:effectLst/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n-GB" sz="1400" dirty="0">
                <a:effectLst/>
                <a:cs typeface="Times New Roman" pitchFamily="18" charset="0"/>
              </a:rPr>
              <a:t> Fox S.I. </a:t>
            </a:r>
            <a:r>
              <a:rPr lang="en-GB" sz="1400" i="1" dirty="0">
                <a:effectLst/>
                <a:cs typeface="Times New Roman" pitchFamily="18" charset="0"/>
              </a:rPr>
              <a:t>Human Physiology</a:t>
            </a:r>
            <a:r>
              <a:rPr lang="en-GB" sz="1400" dirty="0">
                <a:effectLst/>
                <a:cs typeface="Times New Roman" pitchFamily="18" charset="0"/>
              </a:rPr>
              <a:t>. 10</a:t>
            </a:r>
            <a:r>
              <a:rPr lang="en-GB" sz="1400" baseline="30000" dirty="0">
                <a:effectLst/>
                <a:cs typeface="Times New Roman" pitchFamily="18" charset="0"/>
              </a:rPr>
              <a:t>th</a:t>
            </a:r>
            <a:r>
              <a:rPr lang="en-GB" sz="1400" dirty="0">
                <a:effectLst/>
                <a:cs typeface="Times New Roman" pitchFamily="18" charset="0"/>
              </a:rPr>
              <a:t> edition. McGraw-Hill, New York, </a:t>
            </a:r>
            <a:r>
              <a:rPr lang="en-GB" sz="1400" b="1" dirty="0">
                <a:effectLst/>
                <a:cs typeface="Times New Roman" pitchFamily="18" charset="0"/>
              </a:rPr>
              <a:t>2008</a:t>
            </a:r>
            <a:r>
              <a:rPr lang="en-GB" sz="1400" dirty="0">
                <a:effectLst/>
                <a:cs typeface="Times New Roman" pitchFamily="18" charset="0"/>
              </a:rPr>
              <a:t>.</a:t>
            </a: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endParaRPr lang="es-ES_tradnl" sz="800" dirty="0">
              <a:effectLst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n-GB" sz="1400" dirty="0">
                <a:effectLst/>
                <a:cs typeface="Times New Roman" pitchFamily="18" charset="0"/>
              </a:rPr>
              <a:t> Costanzo L.S. </a:t>
            </a:r>
            <a:r>
              <a:rPr lang="en-GB" sz="1400" i="1" dirty="0">
                <a:effectLst/>
                <a:cs typeface="Times New Roman" pitchFamily="18" charset="0"/>
              </a:rPr>
              <a:t>Physiology</a:t>
            </a:r>
            <a:r>
              <a:rPr lang="en-GB" sz="1400" dirty="0">
                <a:effectLst/>
                <a:cs typeface="Times New Roman" pitchFamily="18" charset="0"/>
              </a:rPr>
              <a:t>. 3</a:t>
            </a:r>
            <a:r>
              <a:rPr lang="en-GB" sz="1400" baseline="30000" dirty="0">
                <a:effectLst/>
                <a:cs typeface="Times New Roman" pitchFamily="18" charset="0"/>
              </a:rPr>
              <a:t>er</a:t>
            </a:r>
            <a:r>
              <a:rPr lang="en-GB" sz="1400" dirty="0">
                <a:effectLst/>
                <a:cs typeface="Times New Roman" pitchFamily="18" charset="0"/>
              </a:rPr>
              <a:t> Ed. Saunders Elsevier, </a:t>
            </a:r>
            <a:r>
              <a:rPr lang="en-GB" sz="1400" b="1" dirty="0">
                <a:effectLst/>
                <a:cs typeface="Times New Roman" pitchFamily="18" charset="0"/>
              </a:rPr>
              <a:t>2006</a:t>
            </a:r>
            <a:r>
              <a:rPr lang="en-GB" sz="1400" dirty="0">
                <a:effectLst/>
                <a:cs typeface="Times New Roman" pitchFamily="18" charset="0"/>
              </a:rPr>
              <a:t>.</a:t>
            </a: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endParaRPr lang="en-GB" sz="800" dirty="0">
              <a:effectLst/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n-US" dirty="0">
                <a:effectLst/>
                <a:cs typeface="Times New Roman" pitchFamily="18" charset="0"/>
              </a:rPr>
              <a:t> K. M. Barrett. </a:t>
            </a:r>
            <a:r>
              <a:rPr lang="en-US" i="1" dirty="0">
                <a:effectLst/>
                <a:cs typeface="Times New Roman" pitchFamily="18" charset="0"/>
              </a:rPr>
              <a:t>Gastrointestinal Physiology</a:t>
            </a:r>
            <a:r>
              <a:rPr lang="en-US" dirty="0">
                <a:effectLst/>
                <a:cs typeface="Times New Roman" pitchFamily="18" charset="0"/>
              </a:rPr>
              <a:t>. Lange Physiology Series. McGraw-Hill, </a:t>
            </a:r>
            <a:r>
              <a:rPr lang="en-US" b="1" dirty="0">
                <a:effectLst/>
                <a:cs typeface="Times New Roman" pitchFamily="18" charset="0"/>
              </a:rPr>
              <a:t>2006</a:t>
            </a:r>
            <a:r>
              <a:rPr lang="en-US" dirty="0">
                <a:effectLst/>
                <a:cs typeface="Times New Roman" pitchFamily="18" charset="0"/>
              </a:rPr>
              <a:t>.</a:t>
            </a: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endParaRPr lang="en-US" sz="800" dirty="0">
              <a:effectLst/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n-GB" dirty="0">
                <a:effectLst/>
                <a:cs typeface="Times New Roman" pitchFamily="18" charset="0"/>
              </a:rPr>
              <a:t> A.C. Guyton, J.E Hall. </a:t>
            </a:r>
            <a:r>
              <a:rPr lang="en-GB" i="1" dirty="0">
                <a:effectLst/>
                <a:cs typeface="Times New Roman" pitchFamily="18" charset="0"/>
              </a:rPr>
              <a:t>Textbook of Medical Physiology</a:t>
            </a:r>
            <a:r>
              <a:rPr lang="en-GB" dirty="0">
                <a:effectLst/>
                <a:cs typeface="Times New Roman" pitchFamily="18" charset="0"/>
              </a:rPr>
              <a:t>. 10th Edition W.B.  </a:t>
            </a:r>
            <a:r>
              <a:rPr lang="en-GB" dirty="0" err="1">
                <a:effectLst/>
                <a:cs typeface="Times New Roman" pitchFamily="18" charset="0"/>
              </a:rPr>
              <a:t>Sauders</a:t>
            </a:r>
            <a:r>
              <a:rPr lang="en-GB" dirty="0">
                <a:effectLst/>
                <a:cs typeface="Times New Roman" pitchFamily="18" charset="0"/>
              </a:rPr>
              <a:t> Co., Philadelphia, </a:t>
            </a:r>
          </a:p>
          <a:p>
            <a:pPr algn="l" eaLnBrk="0" hangingPunct="0">
              <a:buClr>
                <a:schemeClr val="tx1"/>
              </a:buClr>
            </a:pPr>
            <a:r>
              <a:rPr lang="en-GB" dirty="0">
                <a:effectLst/>
                <a:cs typeface="Times New Roman" pitchFamily="18" charset="0"/>
              </a:rPr>
              <a:t>  </a:t>
            </a:r>
            <a:r>
              <a:rPr lang="en-GB" b="1" dirty="0">
                <a:effectLst/>
                <a:cs typeface="Times New Roman" pitchFamily="18" charset="0"/>
              </a:rPr>
              <a:t>2000.</a:t>
            </a: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endParaRPr lang="en-GB" sz="800" b="1" dirty="0">
              <a:effectLst/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n-GB" dirty="0">
                <a:effectLst/>
                <a:cs typeface="Times New Roman" pitchFamily="18" charset="0"/>
              </a:rPr>
              <a:t> M. </a:t>
            </a:r>
            <a:r>
              <a:rPr lang="en-GB" dirty="0" err="1">
                <a:effectLst/>
                <a:cs typeface="Times New Roman" pitchFamily="18" charset="0"/>
              </a:rPr>
              <a:t>Gershon</a:t>
            </a:r>
            <a:r>
              <a:rPr lang="en-GB" dirty="0">
                <a:effectLst/>
                <a:cs typeface="Times New Roman" pitchFamily="18" charset="0"/>
              </a:rPr>
              <a:t>. </a:t>
            </a:r>
            <a:r>
              <a:rPr lang="en-GB" i="1" dirty="0">
                <a:effectLst/>
                <a:cs typeface="Times New Roman" pitchFamily="18" charset="0"/>
              </a:rPr>
              <a:t>The Enteric Nervous System: a Second Brain</a:t>
            </a:r>
            <a:r>
              <a:rPr lang="en-GB" dirty="0">
                <a:effectLst/>
                <a:cs typeface="Times New Roman" pitchFamily="18" charset="0"/>
              </a:rPr>
              <a:t>. Hospital Practice. </a:t>
            </a:r>
            <a:r>
              <a:rPr lang="en-GB" b="1" dirty="0">
                <a:effectLst/>
                <a:cs typeface="Times New Roman" pitchFamily="18" charset="0"/>
              </a:rPr>
              <a:t>1999</a:t>
            </a:r>
            <a:r>
              <a:rPr lang="en-GB" dirty="0">
                <a:effectLst/>
                <a:cs typeface="Times New Roman" pitchFamily="18" charset="0"/>
              </a:rPr>
              <a:t>.</a:t>
            </a: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endParaRPr lang="en-GB" sz="800" dirty="0">
              <a:effectLst/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n-GB" dirty="0">
                <a:effectLst/>
                <a:cs typeface="Times New Roman" pitchFamily="18" charset="0"/>
              </a:rPr>
              <a:t> L. Wilson-</a:t>
            </a:r>
            <a:r>
              <a:rPr lang="en-GB" dirty="0" err="1">
                <a:effectLst/>
                <a:cs typeface="Times New Roman" pitchFamily="18" charset="0"/>
              </a:rPr>
              <a:t>Pauwels</a:t>
            </a:r>
            <a:r>
              <a:rPr lang="en-GB" dirty="0">
                <a:effectLst/>
                <a:cs typeface="Times New Roman" pitchFamily="18" charset="0"/>
              </a:rPr>
              <a:t>, P.A. Stewart, E.J. </a:t>
            </a:r>
            <a:r>
              <a:rPr lang="en-GB" dirty="0" err="1">
                <a:effectLst/>
                <a:cs typeface="Times New Roman" pitchFamily="18" charset="0"/>
              </a:rPr>
              <a:t>Akesson</a:t>
            </a:r>
            <a:r>
              <a:rPr lang="en-GB" dirty="0">
                <a:effectLst/>
                <a:cs typeface="Times New Roman" pitchFamily="18" charset="0"/>
              </a:rPr>
              <a:t>. </a:t>
            </a:r>
            <a:r>
              <a:rPr lang="en-GB" i="1" dirty="0">
                <a:effectLst/>
                <a:cs typeface="Times New Roman" pitchFamily="18" charset="0"/>
              </a:rPr>
              <a:t>Autonomic Nerves</a:t>
            </a:r>
            <a:r>
              <a:rPr lang="en-GB" dirty="0">
                <a:effectLst/>
                <a:cs typeface="Times New Roman" pitchFamily="18" charset="0"/>
              </a:rPr>
              <a:t>. B.C. Decker Inc. Hamilton, </a:t>
            </a:r>
          </a:p>
          <a:p>
            <a:pPr algn="l" eaLnBrk="0" hangingPunct="0">
              <a:buClr>
                <a:schemeClr val="tx1"/>
              </a:buClr>
            </a:pPr>
            <a:r>
              <a:rPr lang="en-GB" b="1" dirty="0">
                <a:effectLst/>
                <a:cs typeface="Times New Roman" pitchFamily="18" charset="0"/>
              </a:rPr>
              <a:t> 1997.</a:t>
            </a: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endParaRPr lang="en-GB" sz="800" dirty="0">
              <a:effectLst/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s-ES_tradnl" sz="1400" dirty="0">
                <a:effectLst/>
              </a:rPr>
              <a:t> R.A. </a:t>
            </a:r>
            <a:r>
              <a:rPr lang="es-ES_tradnl" sz="1400" dirty="0" err="1">
                <a:effectLst/>
              </a:rPr>
              <a:t>Bowen</a:t>
            </a:r>
            <a:r>
              <a:rPr lang="es-ES_tradnl" sz="1400" dirty="0">
                <a:effectLst/>
              </a:rPr>
              <a:t>. </a:t>
            </a:r>
            <a:r>
              <a:rPr lang="es-ES_tradnl" sz="1400" dirty="0" err="1">
                <a:effectLst/>
              </a:rPr>
              <a:t>Biomedical</a:t>
            </a:r>
            <a:r>
              <a:rPr lang="es-ES_tradnl" sz="1400" dirty="0">
                <a:effectLst/>
              </a:rPr>
              <a:t> </a:t>
            </a:r>
            <a:r>
              <a:rPr lang="es-ES_tradnl" sz="1400" dirty="0" err="1">
                <a:effectLst/>
              </a:rPr>
              <a:t>Sciences</a:t>
            </a:r>
            <a:r>
              <a:rPr lang="es-ES_tradnl" sz="1400" dirty="0">
                <a:effectLst/>
              </a:rPr>
              <a:t>. </a:t>
            </a:r>
            <a:r>
              <a:rPr lang="es-ES_tradnl" sz="1400" i="1" dirty="0" err="1">
                <a:effectLst/>
              </a:rPr>
              <a:t>Digestive</a:t>
            </a:r>
            <a:r>
              <a:rPr lang="es-ES_tradnl" sz="1400" i="1" dirty="0">
                <a:effectLst/>
              </a:rPr>
              <a:t> </a:t>
            </a:r>
            <a:r>
              <a:rPr lang="es-ES_tradnl" sz="1400" i="1" dirty="0" err="1">
                <a:effectLst/>
              </a:rPr>
              <a:t>System</a:t>
            </a:r>
            <a:r>
              <a:rPr lang="es-ES_tradnl" sz="1400" dirty="0">
                <a:effectLst/>
              </a:rPr>
              <a:t>. Colorado </a:t>
            </a:r>
            <a:r>
              <a:rPr lang="es-ES_tradnl" sz="1400" dirty="0" err="1">
                <a:effectLst/>
              </a:rPr>
              <a:t>State</a:t>
            </a:r>
            <a:r>
              <a:rPr lang="es-ES_tradnl" sz="1400" dirty="0">
                <a:effectLst/>
              </a:rPr>
              <a:t> </a:t>
            </a:r>
            <a:r>
              <a:rPr lang="es-ES_tradnl" sz="1400" dirty="0" err="1">
                <a:effectLst/>
              </a:rPr>
              <a:t>University</a:t>
            </a:r>
            <a:r>
              <a:rPr lang="es-ES_tradnl" sz="1400" dirty="0">
                <a:effectLst/>
              </a:rPr>
              <a:t>, </a:t>
            </a:r>
            <a:r>
              <a:rPr lang="es-ES_tradnl" sz="1400" b="1" dirty="0">
                <a:effectLst/>
              </a:rPr>
              <a:t>2006.</a:t>
            </a:r>
            <a:r>
              <a:rPr lang="es-ES_tradnl" sz="1400" dirty="0">
                <a:effectLst/>
              </a:rPr>
              <a:t> </a:t>
            </a:r>
          </a:p>
          <a:p>
            <a:pPr algn="l" eaLnBrk="0" hangingPunct="0">
              <a:buClr>
                <a:schemeClr val="tx1"/>
              </a:buClr>
            </a:pPr>
            <a:r>
              <a:rPr lang="es-ES_tradnl" sz="1400" dirty="0">
                <a:effectLst/>
              </a:rPr>
              <a:t>  Disponible en: </a:t>
            </a:r>
            <a:r>
              <a:rPr lang="es-ES_tradnl" dirty="0">
                <a:effectLst/>
                <a:hlinkClick r:id="rId2"/>
              </a:rPr>
              <a:t>http://arbl.cvmbs.colostate.edu/hbooks/pathphys/digestion/index.html</a:t>
            </a:r>
            <a:endParaRPr lang="es-ES_tradnl" dirty="0">
              <a:effectLst/>
            </a:endParaRPr>
          </a:p>
          <a:p>
            <a:pPr algn="l" eaLnBrk="0" hangingPunct="0">
              <a:buClr>
                <a:schemeClr val="tx1"/>
              </a:buClr>
            </a:pPr>
            <a:endParaRPr lang="es-ES_tradnl" sz="800" dirty="0">
              <a:effectLst/>
            </a:endParaRPr>
          </a:p>
          <a:p>
            <a:pPr algn="l" eaLnBrk="0" hangingPunct="0">
              <a:buClr>
                <a:schemeClr val="tx1"/>
              </a:buClr>
            </a:pPr>
            <a:endParaRPr lang="es-ES_tradnl" sz="800" dirty="0">
              <a:effectLst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s-ES_tradnl" sz="1400" dirty="0">
                <a:effectLst/>
              </a:rPr>
              <a:t> </a:t>
            </a:r>
            <a:r>
              <a:rPr lang="es-ES_tradnl" sz="1400" i="1" dirty="0" err="1">
                <a:effectLst/>
              </a:rPr>
              <a:t>The</a:t>
            </a:r>
            <a:r>
              <a:rPr lang="es-ES_tradnl" sz="1400" i="1" dirty="0">
                <a:effectLst/>
              </a:rPr>
              <a:t> </a:t>
            </a:r>
            <a:r>
              <a:rPr lang="es-ES_tradnl" sz="1400" i="1" dirty="0" err="1">
                <a:effectLst/>
              </a:rPr>
              <a:t>Inner</a:t>
            </a:r>
            <a:r>
              <a:rPr lang="es-ES_tradnl" sz="1400" i="1" dirty="0">
                <a:effectLst/>
              </a:rPr>
              <a:t> </a:t>
            </a:r>
            <a:r>
              <a:rPr lang="es-ES_tradnl" sz="1400" i="1" dirty="0" err="1">
                <a:effectLst/>
              </a:rPr>
              <a:t>Tube</a:t>
            </a:r>
            <a:r>
              <a:rPr lang="es-ES_tradnl" sz="1400" i="1" dirty="0">
                <a:effectLst/>
              </a:rPr>
              <a:t> of </a:t>
            </a:r>
            <a:r>
              <a:rPr lang="es-ES_tradnl" sz="1400" i="1" dirty="0" err="1">
                <a:effectLst/>
              </a:rPr>
              <a:t>Life</a:t>
            </a:r>
            <a:r>
              <a:rPr lang="es-ES_tradnl" sz="1400" dirty="0">
                <a:effectLst/>
              </a:rPr>
              <a:t>. </a:t>
            </a:r>
            <a:r>
              <a:rPr lang="es-ES_tradnl" sz="1400" dirty="0" err="1">
                <a:effectLst/>
              </a:rPr>
              <a:t>Special</a:t>
            </a:r>
            <a:r>
              <a:rPr lang="es-ES_tradnl" sz="1400" dirty="0">
                <a:effectLst/>
              </a:rPr>
              <a:t> </a:t>
            </a:r>
            <a:r>
              <a:rPr lang="es-ES_tradnl" sz="1400" dirty="0" err="1">
                <a:effectLst/>
              </a:rPr>
              <a:t>Collection</a:t>
            </a:r>
            <a:r>
              <a:rPr lang="es-ES_tradnl" sz="1400" dirty="0">
                <a:effectLst/>
              </a:rPr>
              <a:t>  </a:t>
            </a:r>
            <a:r>
              <a:rPr lang="es-ES_tradnl" sz="1400" dirty="0" err="1">
                <a:effectLst/>
              </a:rPr>
              <a:t>Science</a:t>
            </a:r>
            <a:r>
              <a:rPr lang="es-ES_tradnl" sz="1400" dirty="0">
                <a:effectLst/>
              </a:rPr>
              <a:t> 307: 1914 </a:t>
            </a:r>
            <a:r>
              <a:rPr lang="es-ES_tradnl" sz="1400" b="1" dirty="0">
                <a:effectLst/>
              </a:rPr>
              <a:t>2005</a:t>
            </a:r>
            <a:r>
              <a:rPr lang="es-ES_tradnl" sz="1400" dirty="0">
                <a:effectLst/>
              </a:rPr>
              <a:t> [DOI: </a:t>
            </a:r>
          </a:p>
          <a:p>
            <a:pPr algn="l" eaLnBrk="0" hangingPunct="0">
              <a:buClr>
                <a:schemeClr val="tx1"/>
              </a:buClr>
            </a:pPr>
            <a:r>
              <a:rPr lang="es-ES_tradnl" sz="1400" dirty="0">
                <a:effectLst/>
              </a:rPr>
              <a:t>   10.1126/science.307.5717.1914a]. Disponible en: </a:t>
            </a:r>
          </a:p>
          <a:p>
            <a:pPr algn="l" eaLnBrk="0" hangingPunct="0">
              <a:buClr>
                <a:schemeClr val="tx1"/>
              </a:buClr>
            </a:pPr>
            <a:r>
              <a:rPr lang="es-ES_tradnl" sz="1400" dirty="0">
                <a:effectLst/>
              </a:rPr>
              <a:t>  </a:t>
            </a:r>
            <a:r>
              <a:rPr lang="es-ES_tradnl" dirty="0">
                <a:effectLst/>
                <a:hlinkClick r:id="rId3"/>
              </a:rPr>
              <a:t>http://www.sciencemag.org/cgi/content/summary/sci;307/5717/1895</a:t>
            </a:r>
            <a:endParaRPr lang="es-ES_tradnl" dirty="0">
              <a:effectLst/>
            </a:endParaRPr>
          </a:p>
          <a:p>
            <a:pPr algn="l" eaLnBrk="0" hangingPunct="0">
              <a:buClr>
                <a:schemeClr val="tx1"/>
              </a:buClr>
            </a:pPr>
            <a:endParaRPr lang="es-ES_tradnl" dirty="0">
              <a:effectLst/>
            </a:endParaRPr>
          </a:p>
        </p:txBody>
      </p:sp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6665155" y="6587993"/>
            <a:ext cx="234872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r>
              <a:rPr lang="es-ES" sz="800" b="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800" b="0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800" b="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2" name="Text Box 2"/>
          <p:cNvSpPr txBox="1">
            <a:spLocks noChangeArrowheads="1"/>
          </p:cNvSpPr>
          <p:nvPr/>
        </p:nvSpPr>
        <p:spPr bwMode="auto">
          <a:xfrm>
            <a:off x="1476699" y="1484313"/>
            <a:ext cx="1705915" cy="400110"/>
          </a:xfrm>
          <a:prstGeom prst="rect">
            <a:avLst/>
          </a:prstGeom>
          <a:solidFill>
            <a:srgbClr val="D9EDEF"/>
          </a:solidFill>
          <a:ln w="28575">
            <a:solidFill>
              <a:srgbClr val="80008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2000" b="1">
                <a:effectLst/>
              </a:rPr>
              <a:t>SECRETINA</a:t>
            </a:r>
          </a:p>
        </p:txBody>
      </p:sp>
      <p:sp>
        <p:nvSpPr>
          <p:cNvPr id="215043" name="Rectangle 3"/>
          <p:cNvSpPr>
            <a:spLocks noChangeArrowheads="1"/>
          </p:cNvSpPr>
          <p:nvPr/>
        </p:nvSpPr>
        <p:spPr bwMode="auto">
          <a:xfrm>
            <a:off x="3635375" y="476250"/>
            <a:ext cx="2305050" cy="7921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044" name="Text Box 4"/>
          <p:cNvSpPr txBox="1">
            <a:spLocks noChangeArrowheads="1"/>
          </p:cNvSpPr>
          <p:nvPr/>
        </p:nvSpPr>
        <p:spPr bwMode="auto">
          <a:xfrm>
            <a:off x="1476375" y="4235450"/>
            <a:ext cx="1308100" cy="336550"/>
          </a:xfrm>
          <a:prstGeom prst="rect">
            <a:avLst/>
          </a:prstGeom>
          <a:solidFill>
            <a:srgbClr val="F4D4E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>
                <a:solidFill>
                  <a:srgbClr val="D4005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ESTÍMULO</a:t>
            </a:r>
          </a:p>
        </p:txBody>
      </p:sp>
      <p:sp>
        <p:nvSpPr>
          <p:cNvPr id="215045" name="Text Box 5"/>
          <p:cNvSpPr txBox="1">
            <a:spLocks noChangeArrowheads="1"/>
          </p:cNvSpPr>
          <p:nvPr/>
        </p:nvSpPr>
        <p:spPr bwMode="auto">
          <a:xfrm>
            <a:off x="1528763" y="5075238"/>
            <a:ext cx="1530350" cy="336550"/>
          </a:xfrm>
          <a:prstGeom prst="rect">
            <a:avLst/>
          </a:prstGeom>
          <a:solidFill>
            <a:srgbClr val="BBDD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>
                <a:solidFill>
                  <a:srgbClr val="2F2F8D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INHIBICIÓN</a:t>
            </a:r>
          </a:p>
        </p:txBody>
      </p:sp>
      <p:sp>
        <p:nvSpPr>
          <p:cNvPr id="215046" name="Text Box 6"/>
          <p:cNvSpPr txBox="1">
            <a:spLocks noChangeArrowheads="1"/>
          </p:cNvSpPr>
          <p:nvPr/>
        </p:nvSpPr>
        <p:spPr bwMode="auto">
          <a:xfrm>
            <a:off x="1476375" y="2474913"/>
            <a:ext cx="1017588" cy="3365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>
                <a:effectLst/>
              </a:rPr>
              <a:t>ORIGEN</a:t>
            </a:r>
          </a:p>
        </p:txBody>
      </p:sp>
      <p:sp>
        <p:nvSpPr>
          <p:cNvPr id="215047" name="Text Box 7"/>
          <p:cNvSpPr txBox="1">
            <a:spLocks noChangeArrowheads="1"/>
          </p:cNvSpPr>
          <p:nvPr/>
        </p:nvSpPr>
        <p:spPr bwMode="auto">
          <a:xfrm>
            <a:off x="6936178" y="1385753"/>
            <a:ext cx="1730375" cy="73025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70E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“El Bombero </a:t>
            </a:r>
          </a:p>
          <a:p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apaga fuego”</a:t>
            </a:r>
          </a:p>
        </p:txBody>
      </p:sp>
      <p:sp>
        <p:nvSpPr>
          <p:cNvPr id="215048" name="Text Box 8"/>
          <p:cNvSpPr txBox="1">
            <a:spLocks noChangeArrowheads="1"/>
          </p:cNvSpPr>
          <p:nvPr/>
        </p:nvSpPr>
        <p:spPr bwMode="auto">
          <a:xfrm>
            <a:off x="3419475" y="2457450"/>
            <a:ext cx="1882775" cy="395288"/>
          </a:xfrm>
          <a:prstGeom prst="rect">
            <a:avLst/>
          </a:prstGeom>
          <a:solidFill>
            <a:schemeClr val="bg1"/>
          </a:solidFill>
          <a:ln w="28575">
            <a:solidFill>
              <a:srgbClr val="D4005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1">
                <a:effectLst/>
              </a:rPr>
              <a:t>C. “S” duodeno</a:t>
            </a:r>
          </a:p>
        </p:txBody>
      </p:sp>
      <p:sp>
        <p:nvSpPr>
          <p:cNvPr id="215049" name="Text Box 9"/>
          <p:cNvSpPr txBox="1">
            <a:spLocks noChangeArrowheads="1"/>
          </p:cNvSpPr>
          <p:nvPr/>
        </p:nvSpPr>
        <p:spPr bwMode="auto">
          <a:xfrm>
            <a:off x="1476375" y="3011488"/>
            <a:ext cx="1263650" cy="3365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>
                <a:effectLst/>
              </a:rPr>
              <a:t>SÍNTESIS</a:t>
            </a:r>
          </a:p>
        </p:txBody>
      </p:sp>
      <p:sp>
        <p:nvSpPr>
          <p:cNvPr id="215050" name="Text Box 10"/>
          <p:cNvSpPr txBox="1">
            <a:spLocks noChangeArrowheads="1"/>
          </p:cNvSpPr>
          <p:nvPr/>
        </p:nvSpPr>
        <p:spPr bwMode="auto">
          <a:xfrm>
            <a:off x="3347864" y="2979738"/>
            <a:ext cx="30083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dirty="0" err="1">
                <a:effectLst/>
              </a:rPr>
              <a:t>Preprohormona</a:t>
            </a:r>
            <a:r>
              <a:rPr lang="es-ES" sz="1600" dirty="0">
                <a:effectLst/>
              </a:rPr>
              <a:t>, péptido 27 </a:t>
            </a:r>
            <a:r>
              <a:rPr lang="es-ES" sz="1600" dirty="0" err="1">
                <a:effectLst/>
              </a:rPr>
              <a:t>aa</a:t>
            </a:r>
            <a:endParaRPr lang="es-ES" sz="1600" dirty="0">
              <a:effectLst/>
            </a:endParaRPr>
          </a:p>
        </p:txBody>
      </p:sp>
      <p:sp>
        <p:nvSpPr>
          <p:cNvPr id="215051" name="Text Box 11"/>
          <p:cNvSpPr txBox="1">
            <a:spLocks noChangeArrowheads="1"/>
          </p:cNvSpPr>
          <p:nvPr/>
        </p:nvSpPr>
        <p:spPr bwMode="auto">
          <a:xfrm>
            <a:off x="7047302" y="2251117"/>
            <a:ext cx="150812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dirty="0">
                <a:effectLst/>
              </a:rPr>
              <a:t>1era hormona </a:t>
            </a:r>
          </a:p>
          <a:p>
            <a:pPr algn="l"/>
            <a:r>
              <a:rPr lang="es-ES" sz="1600" dirty="0">
                <a:effectLst/>
              </a:rPr>
              <a:t>descrita 1902</a:t>
            </a:r>
          </a:p>
        </p:txBody>
      </p:sp>
      <p:sp>
        <p:nvSpPr>
          <p:cNvPr id="215052" name="Text Box 12"/>
          <p:cNvSpPr txBox="1">
            <a:spLocks noChangeArrowheads="1"/>
          </p:cNvSpPr>
          <p:nvPr/>
        </p:nvSpPr>
        <p:spPr bwMode="auto">
          <a:xfrm>
            <a:off x="1484313" y="3500438"/>
            <a:ext cx="1503362" cy="3365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>
                <a:effectLst/>
              </a:rPr>
              <a:t>RECEPTORES</a:t>
            </a:r>
          </a:p>
        </p:txBody>
      </p:sp>
      <p:sp>
        <p:nvSpPr>
          <p:cNvPr id="215053" name="Text Box 13"/>
          <p:cNvSpPr txBox="1">
            <a:spLocks noChangeArrowheads="1"/>
          </p:cNvSpPr>
          <p:nvPr/>
        </p:nvSpPr>
        <p:spPr bwMode="auto">
          <a:xfrm>
            <a:off x="3335867" y="3500438"/>
            <a:ext cx="2443163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dirty="0">
                <a:effectLst/>
              </a:rPr>
              <a:t>Acoplados </a:t>
            </a:r>
            <a:r>
              <a:rPr lang="es-ES" sz="1600" b="1" dirty="0">
                <a:effectLst/>
              </a:rPr>
              <a:t>sistema AC,</a:t>
            </a:r>
            <a:r>
              <a:rPr lang="es-ES" sz="1600" dirty="0">
                <a:effectLst/>
              </a:rPr>
              <a:t> </a:t>
            </a:r>
          </a:p>
          <a:p>
            <a:pPr algn="l"/>
            <a:r>
              <a:rPr lang="es-ES" sz="1600" dirty="0">
                <a:effectLst/>
              </a:rPr>
              <a:t>2do mensajero AMPc</a:t>
            </a:r>
          </a:p>
        </p:txBody>
      </p:sp>
      <p:sp>
        <p:nvSpPr>
          <p:cNvPr id="215054" name="Text Box 14"/>
          <p:cNvSpPr txBox="1">
            <a:spLocks noChangeArrowheads="1"/>
          </p:cNvSpPr>
          <p:nvPr/>
        </p:nvSpPr>
        <p:spPr bwMode="auto">
          <a:xfrm>
            <a:off x="3324930" y="4186019"/>
            <a:ext cx="321113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000" b="1" dirty="0">
                <a:effectLst/>
              </a:rPr>
              <a:t>pH ácido </a:t>
            </a:r>
            <a:r>
              <a:rPr lang="es-ES" sz="1800" dirty="0">
                <a:effectLst/>
              </a:rPr>
              <a:t>duodeno</a:t>
            </a:r>
          </a:p>
          <a:p>
            <a:pPr algn="l"/>
            <a:r>
              <a:rPr lang="es-ES" sz="1600" dirty="0">
                <a:effectLst/>
              </a:rPr>
              <a:t>Productos de digestión proteica</a:t>
            </a:r>
          </a:p>
        </p:txBody>
      </p:sp>
      <p:sp>
        <p:nvSpPr>
          <p:cNvPr id="215055" name="Text Box 15"/>
          <p:cNvSpPr txBox="1">
            <a:spLocks noChangeArrowheads="1"/>
          </p:cNvSpPr>
          <p:nvPr/>
        </p:nvSpPr>
        <p:spPr bwMode="auto">
          <a:xfrm>
            <a:off x="3291772" y="5032156"/>
            <a:ext cx="311976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000" b="1" dirty="0">
                <a:effectLst/>
              </a:rPr>
              <a:t>pH alcalino</a:t>
            </a:r>
            <a:r>
              <a:rPr lang="es-ES" sz="2000" dirty="0">
                <a:effectLst/>
              </a:rPr>
              <a:t> </a:t>
            </a:r>
            <a:r>
              <a:rPr lang="es-ES" sz="1600" dirty="0">
                <a:effectLst/>
              </a:rPr>
              <a:t>en luz duodenal </a:t>
            </a:r>
          </a:p>
          <a:p>
            <a:pPr algn="l"/>
            <a:r>
              <a:rPr lang="es-ES" sz="1600" dirty="0">
                <a:effectLst/>
              </a:rPr>
              <a:t>Retroalimentación </a:t>
            </a:r>
            <a:r>
              <a:rPr lang="es-ES" sz="16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NEGATIVA</a:t>
            </a:r>
          </a:p>
        </p:txBody>
      </p:sp>
      <p:sp>
        <p:nvSpPr>
          <p:cNvPr id="215058" name="Text Box 18"/>
          <p:cNvSpPr txBox="1">
            <a:spLocks noChangeArrowheads="1"/>
          </p:cNvSpPr>
          <p:nvPr/>
        </p:nvSpPr>
        <p:spPr bwMode="auto">
          <a:xfrm>
            <a:off x="6659563" y="908050"/>
            <a:ext cx="2016125" cy="338554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l"/>
            <a:r>
              <a:rPr lang="es-ES" sz="1600" b="1">
                <a:solidFill>
                  <a:srgbClr val="800080"/>
                </a:solidFill>
                <a:effectLst/>
              </a:rPr>
              <a:t>Flia. SECRETINA</a:t>
            </a:r>
          </a:p>
        </p:txBody>
      </p:sp>
      <p:sp>
        <p:nvSpPr>
          <p:cNvPr id="215061" name="Text Box 21"/>
          <p:cNvSpPr txBox="1">
            <a:spLocks noChangeArrowheads="1"/>
          </p:cNvSpPr>
          <p:nvPr/>
        </p:nvSpPr>
        <p:spPr bwMode="auto">
          <a:xfrm>
            <a:off x="607868" y="544187"/>
            <a:ext cx="1377301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15062" name="Text Box 22"/>
          <p:cNvSpPr txBox="1">
            <a:spLocks noChangeArrowheads="1"/>
          </p:cNvSpPr>
          <p:nvPr/>
        </p:nvSpPr>
        <p:spPr bwMode="auto">
          <a:xfrm>
            <a:off x="3347864" y="1519957"/>
            <a:ext cx="1900238" cy="3968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Sist. AC AMPc</a:t>
            </a:r>
          </a:p>
        </p:txBody>
      </p:sp>
      <p:sp>
        <p:nvSpPr>
          <p:cNvPr id="22" name="Text Box 2"/>
          <p:cNvSpPr txBox="1">
            <a:spLocks noChangeArrowheads="1"/>
          </p:cNvSpPr>
          <p:nvPr/>
        </p:nvSpPr>
        <p:spPr bwMode="auto">
          <a:xfrm>
            <a:off x="6705071" y="448584"/>
            <a:ext cx="1961482" cy="351144"/>
          </a:xfrm>
          <a:prstGeom prst="rect">
            <a:avLst/>
          </a:prstGeom>
          <a:solidFill>
            <a:srgbClr val="A9E9A9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lvl1pPr marL="171450" indent="-171450" algn="l">
              <a:defRPr>
                <a:solidFill>
                  <a:schemeClr val="tx1"/>
                </a:solidFill>
                <a:latin typeface="Arial" charset="0"/>
              </a:defRPr>
            </a:lvl1pPr>
            <a:lvl2pPr marL="1001713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6383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2274888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911475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33686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8258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42830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7402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>
              <a:buSzPct val="150000"/>
            </a:pPr>
            <a:r>
              <a:rPr lang="es-ES" sz="1600" b="1" dirty="0" smtClean="0">
                <a:effectLst/>
                <a:latin typeface="Comic Sans MS" pitchFamily="66" charset="0"/>
              </a:rPr>
              <a:t>2. PÉPTIDOS </a:t>
            </a:r>
            <a:r>
              <a:rPr lang="es-ES" sz="1600" b="1" dirty="0">
                <a:effectLst/>
                <a:latin typeface="Comic Sans MS" pitchFamily="66" charset="0"/>
              </a:rPr>
              <a:t>GI</a:t>
            </a:r>
          </a:p>
        </p:txBody>
      </p:sp>
      <p:sp>
        <p:nvSpPr>
          <p:cNvPr id="21" name="Text Box 8"/>
          <p:cNvSpPr txBox="1">
            <a:spLocks noChangeArrowheads="1"/>
          </p:cNvSpPr>
          <p:nvPr/>
        </p:nvSpPr>
        <p:spPr bwMode="auto">
          <a:xfrm>
            <a:off x="6542006" y="6617490"/>
            <a:ext cx="2601994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r>
              <a:rPr lang="es-ES" sz="900" b="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0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150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150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150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44" grpId="0" animBg="1"/>
      <p:bldP spid="215045" grpId="0" animBg="1"/>
      <p:bldP spid="215046" grpId="0" animBg="1"/>
      <p:bldP spid="215047" grpId="0" animBg="1"/>
      <p:bldP spid="215048" grpId="0" animBg="1"/>
      <p:bldP spid="215049" grpId="0" animBg="1"/>
      <p:bldP spid="215050" grpId="0"/>
      <p:bldP spid="215052" grpId="0" animBg="1"/>
      <p:bldP spid="215053" grpId="0"/>
      <p:bldP spid="215054" grpId="0"/>
      <p:bldP spid="215055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6066" name="Picture 2" descr="SECRETIN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900" y="985838"/>
            <a:ext cx="6848475" cy="5133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6067" name="Rectangle 3"/>
          <p:cNvSpPr>
            <a:spLocks noChangeArrowheads="1"/>
          </p:cNvSpPr>
          <p:nvPr/>
        </p:nvSpPr>
        <p:spPr bwMode="auto">
          <a:xfrm>
            <a:off x="2101850" y="1249363"/>
            <a:ext cx="1728788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6068" name="Rectangle 4"/>
          <p:cNvSpPr>
            <a:spLocks noChangeArrowheads="1"/>
          </p:cNvSpPr>
          <p:nvPr/>
        </p:nvSpPr>
        <p:spPr bwMode="auto">
          <a:xfrm>
            <a:off x="1525588" y="4129088"/>
            <a:ext cx="1008062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 sz="1800">
              <a:effectLst/>
            </a:endParaRPr>
          </a:p>
        </p:txBody>
      </p:sp>
      <p:sp>
        <p:nvSpPr>
          <p:cNvPr id="216069" name="Text Box 5"/>
          <p:cNvSpPr txBox="1">
            <a:spLocks noChangeArrowheads="1"/>
          </p:cNvSpPr>
          <p:nvPr/>
        </p:nvSpPr>
        <p:spPr bwMode="auto">
          <a:xfrm>
            <a:off x="1885950" y="3429000"/>
            <a:ext cx="808038" cy="395288"/>
          </a:xfrm>
          <a:prstGeom prst="rect">
            <a:avLst/>
          </a:prstGeom>
          <a:solidFill>
            <a:schemeClr val="accent5"/>
          </a:solidFill>
          <a:ln w="28575">
            <a:solidFill>
              <a:schemeClr val="accent6">
                <a:lumMod val="7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sz="1800" b="1">
                <a:effectLst/>
              </a:rPr>
              <a:t>C.“S”</a:t>
            </a:r>
          </a:p>
        </p:txBody>
      </p:sp>
      <p:sp>
        <p:nvSpPr>
          <p:cNvPr id="216070" name="Rectangle 6"/>
          <p:cNvSpPr>
            <a:spLocks noChangeArrowheads="1"/>
          </p:cNvSpPr>
          <p:nvPr/>
        </p:nvSpPr>
        <p:spPr bwMode="auto">
          <a:xfrm>
            <a:off x="2700338" y="5300663"/>
            <a:ext cx="625475" cy="433387"/>
          </a:xfrm>
          <a:prstGeom prst="rect">
            <a:avLst/>
          </a:prstGeom>
          <a:solidFill>
            <a:srgbClr val="8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6071" name="Text Box 7"/>
          <p:cNvSpPr txBox="1">
            <a:spLocks noChangeArrowheads="1"/>
          </p:cNvSpPr>
          <p:nvPr/>
        </p:nvSpPr>
        <p:spPr bwMode="auto">
          <a:xfrm>
            <a:off x="4478503" y="4102100"/>
            <a:ext cx="1231427" cy="58477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80008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600" b="1" dirty="0">
                <a:solidFill>
                  <a:schemeClr val="accent6">
                    <a:lumMod val="75000"/>
                  </a:schemeClr>
                </a:solidFill>
                <a:effectLst/>
              </a:rPr>
              <a:t>Secreción </a:t>
            </a:r>
          </a:p>
          <a:p>
            <a:r>
              <a:rPr lang="es-ES" sz="1600" b="1" dirty="0">
                <a:solidFill>
                  <a:schemeClr val="accent6">
                    <a:lumMod val="75000"/>
                  </a:schemeClr>
                </a:solidFill>
                <a:effectLst/>
              </a:rPr>
              <a:t>alcalina </a:t>
            </a:r>
          </a:p>
        </p:txBody>
      </p:sp>
      <p:sp>
        <p:nvSpPr>
          <p:cNvPr id="216072" name="Text Box 8"/>
          <p:cNvSpPr txBox="1">
            <a:spLocks noChangeArrowheads="1"/>
          </p:cNvSpPr>
          <p:nvPr/>
        </p:nvSpPr>
        <p:spPr bwMode="auto">
          <a:xfrm>
            <a:off x="5969000" y="1740165"/>
            <a:ext cx="1095375" cy="3365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 dirty="0">
                <a:effectLst/>
              </a:rPr>
              <a:t>Estómago</a:t>
            </a:r>
          </a:p>
        </p:txBody>
      </p:sp>
      <p:sp>
        <p:nvSpPr>
          <p:cNvPr id="216073" name="Text Box 9"/>
          <p:cNvSpPr txBox="1">
            <a:spLocks noChangeArrowheads="1"/>
          </p:cNvSpPr>
          <p:nvPr/>
        </p:nvSpPr>
        <p:spPr bwMode="auto">
          <a:xfrm>
            <a:off x="4349750" y="1939925"/>
            <a:ext cx="985838" cy="3365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>
                <a:effectLst/>
              </a:rPr>
              <a:t>Duodeno</a:t>
            </a:r>
          </a:p>
        </p:txBody>
      </p:sp>
      <p:sp>
        <p:nvSpPr>
          <p:cNvPr id="216074" name="Text Box 10"/>
          <p:cNvSpPr txBox="1">
            <a:spLocks noChangeArrowheads="1"/>
          </p:cNvSpPr>
          <p:nvPr/>
        </p:nvSpPr>
        <p:spPr bwMode="auto">
          <a:xfrm>
            <a:off x="5951538" y="5395913"/>
            <a:ext cx="935037" cy="376237"/>
          </a:xfrm>
          <a:prstGeom prst="rect">
            <a:avLst/>
          </a:prstGeom>
          <a:solidFill>
            <a:schemeClr val="accent3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1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Ductos</a:t>
            </a:r>
          </a:p>
        </p:txBody>
      </p:sp>
      <p:sp>
        <p:nvSpPr>
          <p:cNvPr id="216075" name="Text Box 11"/>
          <p:cNvSpPr txBox="1">
            <a:spLocks noChangeArrowheads="1"/>
          </p:cNvSpPr>
          <p:nvPr/>
        </p:nvSpPr>
        <p:spPr bwMode="auto">
          <a:xfrm>
            <a:off x="6951663" y="810419"/>
            <a:ext cx="1581150" cy="395288"/>
          </a:xfrm>
          <a:prstGeom prst="rect">
            <a:avLst/>
          </a:prstGeom>
          <a:solidFill>
            <a:srgbClr val="D9EDEF"/>
          </a:solidFill>
          <a:ln w="28575">
            <a:solidFill>
              <a:srgbClr val="80008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800" b="1">
                <a:effectLst/>
              </a:rPr>
              <a:t>SECRETINA</a:t>
            </a:r>
          </a:p>
        </p:txBody>
      </p:sp>
      <p:sp>
        <p:nvSpPr>
          <p:cNvPr id="216077" name="Text Box 13"/>
          <p:cNvSpPr txBox="1">
            <a:spLocks noChangeArrowheads="1"/>
          </p:cNvSpPr>
          <p:nvPr/>
        </p:nvSpPr>
        <p:spPr bwMode="auto">
          <a:xfrm>
            <a:off x="680607" y="682047"/>
            <a:ext cx="780984" cy="769441"/>
          </a:xfrm>
          <a:prstGeom prst="rect">
            <a:avLst/>
          </a:prstGeom>
          <a:noFill/>
          <a:ln>
            <a:noFill/>
          </a:ln>
          <a:effectLst>
            <a:outerShdw dist="45791" dir="2021404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16078" name="Text Box 14"/>
          <p:cNvSpPr txBox="1">
            <a:spLocks noChangeArrowheads="1"/>
          </p:cNvSpPr>
          <p:nvPr/>
        </p:nvSpPr>
        <p:spPr bwMode="auto">
          <a:xfrm>
            <a:off x="1710002" y="4066759"/>
            <a:ext cx="1042273" cy="40011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 b="1" dirty="0">
                <a:solidFill>
                  <a:srgbClr val="C00000"/>
                </a:solidFill>
                <a:effectLst/>
              </a:rPr>
              <a:t>Sangre</a:t>
            </a:r>
          </a:p>
        </p:txBody>
      </p:sp>
      <p:sp>
        <p:nvSpPr>
          <p:cNvPr id="216080" name="Rectangle 16"/>
          <p:cNvSpPr>
            <a:spLocks noChangeArrowheads="1"/>
          </p:cNvSpPr>
          <p:nvPr/>
        </p:nvSpPr>
        <p:spPr bwMode="auto">
          <a:xfrm>
            <a:off x="3325813" y="3068638"/>
            <a:ext cx="1152525" cy="360362"/>
          </a:xfrm>
          <a:prstGeom prst="rect">
            <a:avLst/>
          </a:prstGeom>
          <a:solidFill>
            <a:srgbClr val="8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6081" name="Text Box 17"/>
          <p:cNvSpPr txBox="1">
            <a:spLocks noChangeArrowheads="1"/>
          </p:cNvSpPr>
          <p:nvPr/>
        </p:nvSpPr>
        <p:spPr bwMode="auto">
          <a:xfrm>
            <a:off x="3109913" y="2759075"/>
            <a:ext cx="1516062" cy="669925"/>
          </a:xfrm>
          <a:prstGeom prst="rect">
            <a:avLst/>
          </a:prstGeom>
          <a:solidFill>
            <a:srgbClr val="F4D4E9"/>
          </a:solidFill>
          <a:ln w="28575">
            <a:solidFill>
              <a:srgbClr val="C2006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1">
                <a:effectLst/>
              </a:rPr>
              <a:t>Estímulo</a:t>
            </a:r>
            <a:r>
              <a:rPr lang="es-ES" sz="1800">
                <a:effectLst/>
              </a:rPr>
              <a:t>:</a:t>
            </a:r>
          </a:p>
          <a:p>
            <a:r>
              <a:rPr lang="es-ES" sz="1800">
                <a:effectLst/>
              </a:rPr>
              <a:t>Quimo ácido</a:t>
            </a:r>
          </a:p>
        </p:txBody>
      </p:sp>
      <p:sp>
        <p:nvSpPr>
          <p:cNvPr id="216082" name="Text Box 18"/>
          <p:cNvSpPr txBox="1">
            <a:spLocks noChangeArrowheads="1"/>
          </p:cNvSpPr>
          <p:nvPr/>
        </p:nvSpPr>
        <p:spPr bwMode="auto">
          <a:xfrm>
            <a:off x="7444730" y="4066759"/>
            <a:ext cx="1313180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/>
              <a:t>Páncreas </a:t>
            </a:r>
          </a:p>
        </p:txBody>
      </p:sp>
      <p:sp>
        <p:nvSpPr>
          <p:cNvPr id="216083" name="Rectangle 19"/>
          <p:cNvSpPr>
            <a:spLocks noChangeArrowheads="1"/>
          </p:cNvSpPr>
          <p:nvPr/>
        </p:nvSpPr>
        <p:spPr bwMode="auto">
          <a:xfrm>
            <a:off x="1908175" y="5229225"/>
            <a:ext cx="792163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6084" name="Text Box 20"/>
          <p:cNvSpPr txBox="1">
            <a:spLocks noChangeArrowheads="1"/>
          </p:cNvSpPr>
          <p:nvPr/>
        </p:nvSpPr>
        <p:spPr bwMode="auto">
          <a:xfrm>
            <a:off x="2268538" y="5253038"/>
            <a:ext cx="1319592" cy="400110"/>
          </a:xfrm>
          <a:prstGeom prst="rect">
            <a:avLst/>
          </a:prstGeom>
          <a:solidFill>
            <a:srgbClr val="D9EDEF"/>
          </a:solidFill>
          <a:ln w="28575">
            <a:solidFill>
              <a:srgbClr val="80008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sz="2000" b="1"/>
              <a:t>secretina</a:t>
            </a:r>
          </a:p>
        </p:txBody>
      </p:sp>
      <p:sp>
        <p:nvSpPr>
          <p:cNvPr id="216085" name="Text Box 21"/>
          <p:cNvSpPr txBox="1">
            <a:spLocks noChangeArrowheads="1"/>
          </p:cNvSpPr>
          <p:nvPr/>
        </p:nvSpPr>
        <p:spPr bwMode="auto">
          <a:xfrm>
            <a:off x="755650" y="1916113"/>
            <a:ext cx="1944688" cy="1098550"/>
          </a:xfrm>
          <a:prstGeom prst="rect">
            <a:avLst/>
          </a:prstGeom>
          <a:solidFill>
            <a:srgbClr val="BBDDFF"/>
          </a:solidFill>
          <a:ln w="28575">
            <a:solidFill>
              <a:srgbClr val="00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1600" b="1">
                <a:effectLst/>
              </a:rPr>
              <a:t>Inhibición pH alcalino</a:t>
            </a:r>
          </a:p>
          <a:p>
            <a:pPr algn="l"/>
            <a:r>
              <a:rPr lang="es-ES" sz="1600" b="1">
                <a:solidFill>
                  <a:srgbClr val="0000CC"/>
                </a:solidFill>
                <a:effectLst/>
              </a:rPr>
              <a:t>Retroalimentación</a:t>
            </a:r>
          </a:p>
          <a:p>
            <a:pPr algn="l"/>
            <a:r>
              <a:rPr lang="es-ES" sz="1600" b="1">
                <a:solidFill>
                  <a:srgbClr val="0000CC"/>
                </a:solidFill>
                <a:effectLst/>
              </a:rPr>
              <a:t>negativa</a:t>
            </a:r>
          </a:p>
        </p:txBody>
      </p:sp>
      <p:sp>
        <p:nvSpPr>
          <p:cNvPr id="216087" name="Text Box 23"/>
          <p:cNvSpPr txBox="1">
            <a:spLocks noChangeArrowheads="1"/>
          </p:cNvSpPr>
          <p:nvPr/>
        </p:nvSpPr>
        <p:spPr bwMode="auto">
          <a:xfrm>
            <a:off x="6516688" y="404813"/>
            <a:ext cx="2016125" cy="338554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l"/>
            <a:r>
              <a:rPr lang="es-ES" sz="1600" b="1">
                <a:solidFill>
                  <a:srgbClr val="800080"/>
                </a:solidFill>
                <a:effectLst/>
              </a:rPr>
              <a:t>Flia. SECRETINA</a:t>
            </a:r>
          </a:p>
        </p:txBody>
      </p:sp>
      <p:sp>
        <p:nvSpPr>
          <p:cNvPr id="24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22" name="Text Box 29"/>
          <p:cNvSpPr txBox="1">
            <a:spLocks noChangeArrowheads="1"/>
          </p:cNvSpPr>
          <p:nvPr/>
        </p:nvSpPr>
        <p:spPr bwMode="auto">
          <a:xfrm>
            <a:off x="6965950" y="1246202"/>
            <a:ext cx="1552575" cy="369332"/>
          </a:xfrm>
          <a:prstGeom prst="rect">
            <a:avLst/>
          </a:prstGeom>
          <a:solidFill>
            <a:srgbClr val="DCEFF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r>
              <a:rPr lang="es-MX" sz="1800"/>
              <a:t>Regulación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6069" grpId="0" animBg="1"/>
      <p:bldP spid="216071" grpId="0" animBg="1"/>
      <p:bldP spid="216074" grpId="0" animBg="1"/>
      <p:bldP spid="216081" grpId="0" animBg="1"/>
      <p:bldP spid="216084" grpId="0" animBg="1"/>
      <p:bldP spid="216085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Rectangle 2"/>
          <p:cNvSpPr>
            <a:spLocks noChangeArrowheads="1"/>
          </p:cNvSpPr>
          <p:nvPr/>
        </p:nvSpPr>
        <p:spPr bwMode="auto">
          <a:xfrm>
            <a:off x="2124075" y="6021388"/>
            <a:ext cx="2735263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7091" name="Rectangle 3"/>
          <p:cNvSpPr>
            <a:spLocks noChangeArrowheads="1"/>
          </p:cNvSpPr>
          <p:nvPr/>
        </p:nvSpPr>
        <p:spPr bwMode="auto">
          <a:xfrm>
            <a:off x="3635375" y="476250"/>
            <a:ext cx="2305050" cy="7921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7092" name="Text Box 4"/>
          <p:cNvSpPr txBox="1">
            <a:spLocks noChangeArrowheads="1"/>
          </p:cNvSpPr>
          <p:nvPr/>
        </p:nvSpPr>
        <p:spPr bwMode="auto">
          <a:xfrm>
            <a:off x="3461217" y="1572127"/>
            <a:ext cx="2108270" cy="461665"/>
          </a:xfrm>
          <a:prstGeom prst="rect">
            <a:avLst/>
          </a:prstGeom>
          <a:solidFill>
            <a:srgbClr val="F4D4E9"/>
          </a:solidFill>
          <a:ln w="28575">
            <a:solidFill>
              <a:srgbClr val="FF3399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2400" b="1">
                <a:solidFill>
                  <a:srgbClr val="D4005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FUNCIONES</a:t>
            </a:r>
          </a:p>
        </p:txBody>
      </p:sp>
      <p:sp>
        <p:nvSpPr>
          <p:cNvPr id="217093" name="Text Box 5"/>
          <p:cNvSpPr txBox="1">
            <a:spLocks noChangeArrowheads="1"/>
          </p:cNvSpPr>
          <p:nvPr/>
        </p:nvSpPr>
        <p:spPr bwMode="auto">
          <a:xfrm>
            <a:off x="2037643" y="2247460"/>
            <a:ext cx="5088252" cy="3323987"/>
          </a:xfrm>
          <a:prstGeom prst="rect">
            <a:avLst/>
          </a:prstGeom>
          <a:solidFill>
            <a:schemeClr val="accent1"/>
          </a:solidFill>
          <a:ln w="28575" algn="ctr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>
              <a:buClr>
                <a:srgbClr val="CC0000"/>
              </a:buClr>
              <a:buFontTx/>
              <a:buChar char="•"/>
            </a:pPr>
            <a:endParaRPr lang="es-ES_tradnl" sz="10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CC0000"/>
              </a:buClr>
              <a:buSzPct val="160000"/>
              <a:buFontTx/>
              <a:buChar char="•"/>
            </a:pPr>
            <a:r>
              <a:rPr lang="es-ES_tradnl" sz="1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2000" b="1" dirty="0" smtClean="0"/>
              <a:t>Secreción </a:t>
            </a:r>
            <a:r>
              <a:rPr lang="es-ES_tradnl" sz="2000" b="1" u="sng" dirty="0"/>
              <a:t>pancreática</a:t>
            </a:r>
            <a:r>
              <a:rPr lang="es-ES_tradnl" sz="2000" b="1" dirty="0"/>
              <a:t> </a:t>
            </a:r>
            <a:r>
              <a:rPr lang="es-ES_tradnl" sz="2000" b="1" u="sng" dirty="0"/>
              <a:t>acuosa alcalina</a:t>
            </a:r>
          </a:p>
          <a:p>
            <a:pPr algn="l">
              <a:buClr>
                <a:srgbClr val="CC0000"/>
              </a:buClr>
              <a:buSzPct val="160000"/>
              <a:buFontTx/>
              <a:buChar char="•"/>
            </a:pPr>
            <a:endParaRPr lang="es-ES_tradnl" sz="1000" b="1" dirty="0"/>
          </a:p>
          <a:p>
            <a:pPr algn="l">
              <a:buClr>
                <a:srgbClr val="CC0000"/>
              </a:buClr>
              <a:buSzPct val="160000"/>
              <a:buFontTx/>
              <a:buChar char="•"/>
            </a:pPr>
            <a:r>
              <a:rPr lang="es-ES_tradnl" sz="2000" b="1" dirty="0"/>
              <a:t> Secreción </a:t>
            </a:r>
            <a:r>
              <a:rPr lang="es-ES_tradnl" sz="2000" b="1" u="sng" dirty="0"/>
              <a:t>bilis alcali</a:t>
            </a:r>
            <a:r>
              <a:rPr lang="es-ES_tradnl" sz="2000" u="sng" dirty="0"/>
              <a:t>na</a:t>
            </a:r>
          </a:p>
          <a:p>
            <a:pPr algn="l">
              <a:buClr>
                <a:srgbClr val="CC0000"/>
              </a:buClr>
              <a:buSzPct val="160000"/>
              <a:buFontTx/>
              <a:buChar char="•"/>
            </a:pPr>
            <a:endParaRPr lang="es-ES_tradnl" sz="1000" dirty="0"/>
          </a:p>
          <a:p>
            <a:pPr algn="l">
              <a:buClr>
                <a:srgbClr val="CC0000"/>
              </a:buClr>
              <a:buSzPct val="160000"/>
              <a:buFontTx/>
              <a:buChar char="•"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Disminuye secreción gástrica ácida</a:t>
            </a:r>
          </a:p>
          <a:p>
            <a:pPr algn="l">
              <a:buClr>
                <a:srgbClr val="CC0000"/>
              </a:buClr>
              <a:buSzPct val="160000"/>
              <a:buFontTx/>
              <a:buChar char="•"/>
            </a:pPr>
            <a:endParaRPr lang="es-ES_tradnl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CC0000"/>
              </a:buClr>
              <a:buSzPct val="160000"/>
              <a:buFontTx/>
              <a:buChar char="•"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Disminuye vaciamiento gástrico</a:t>
            </a:r>
          </a:p>
          <a:p>
            <a:pPr algn="l">
              <a:buClr>
                <a:srgbClr val="CC0000"/>
              </a:buClr>
              <a:buSzPct val="160000"/>
              <a:buFontTx/>
              <a:buChar char="•"/>
            </a:pPr>
            <a:endParaRPr lang="es-ES_tradnl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CC0000"/>
              </a:buClr>
              <a:buSzPct val="160000"/>
              <a:buFontTx/>
              <a:buChar char="•"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Aumenta acción CCK en páncreas</a:t>
            </a:r>
          </a:p>
          <a:p>
            <a:pPr algn="l">
              <a:buClr>
                <a:srgbClr val="CC0000"/>
              </a:buClr>
              <a:buSzPct val="160000"/>
              <a:buFontTx/>
              <a:buChar char="•"/>
            </a:pPr>
            <a:endParaRPr lang="es-ES_tradnl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CC0000"/>
              </a:buClr>
              <a:buSzPct val="160000"/>
              <a:buFontTx/>
              <a:buChar char="•"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Inhibe acción de gastrina en estómago</a:t>
            </a:r>
          </a:p>
          <a:p>
            <a:pPr algn="l">
              <a:buClr>
                <a:srgbClr val="CC0000"/>
              </a:buClr>
              <a:buSzPct val="160000"/>
              <a:buFontTx/>
              <a:buChar char="•"/>
            </a:pPr>
            <a:endParaRPr lang="es-ES_tradnl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CC0000"/>
              </a:buClr>
              <a:buSzPct val="160000"/>
              <a:buFontTx/>
              <a:buChar char="•"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Estimula secreción de insulina</a:t>
            </a:r>
          </a:p>
          <a:p>
            <a:pPr algn="l">
              <a:buClr>
                <a:srgbClr val="CC0000"/>
              </a:buClr>
              <a:buFontTx/>
              <a:buChar char="•"/>
            </a:pPr>
            <a:endParaRPr lang="es-ES_tradnl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17095" name="Text Box 7"/>
          <p:cNvSpPr txBox="1">
            <a:spLocks noChangeArrowheads="1"/>
          </p:cNvSpPr>
          <p:nvPr/>
        </p:nvSpPr>
        <p:spPr bwMode="auto">
          <a:xfrm>
            <a:off x="755576" y="745298"/>
            <a:ext cx="1079143" cy="769441"/>
          </a:xfrm>
          <a:prstGeom prst="rect">
            <a:avLst/>
          </a:prstGeom>
          <a:noFill/>
          <a:ln>
            <a:noFill/>
          </a:ln>
          <a:effectLst>
            <a:outerShdw dist="45791" dir="2021404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17098" name="Text Box 10"/>
          <p:cNvSpPr txBox="1">
            <a:spLocks noChangeArrowheads="1"/>
          </p:cNvSpPr>
          <p:nvPr/>
        </p:nvSpPr>
        <p:spPr bwMode="auto">
          <a:xfrm>
            <a:off x="6659563" y="908050"/>
            <a:ext cx="2016125" cy="365125"/>
          </a:xfrm>
          <a:prstGeom prst="rect">
            <a:avLst/>
          </a:prstGeom>
          <a:solidFill>
            <a:srgbClr val="D7BAE4"/>
          </a:solidFill>
          <a:ln w="28575">
            <a:solidFill>
              <a:srgbClr val="0066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1600" b="1">
                <a:effectLst/>
              </a:rPr>
              <a:t>Flia. SECRETINA</a:t>
            </a:r>
          </a:p>
        </p:txBody>
      </p:sp>
      <p:sp>
        <p:nvSpPr>
          <p:cNvPr id="217101" name="Text Box 13"/>
          <p:cNvSpPr txBox="1">
            <a:spLocks noChangeArrowheads="1"/>
          </p:cNvSpPr>
          <p:nvPr/>
        </p:nvSpPr>
        <p:spPr bwMode="auto">
          <a:xfrm>
            <a:off x="7092950" y="1341438"/>
            <a:ext cx="1581150" cy="395287"/>
          </a:xfrm>
          <a:prstGeom prst="rect">
            <a:avLst/>
          </a:prstGeom>
          <a:solidFill>
            <a:srgbClr val="D9EDEF"/>
          </a:solidFill>
          <a:ln w="28575">
            <a:solidFill>
              <a:srgbClr val="80008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800" b="1">
                <a:effectLst/>
              </a:rPr>
              <a:t>SECRETINA</a:t>
            </a:r>
          </a:p>
        </p:txBody>
      </p:sp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6681241" y="493474"/>
            <a:ext cx="1992859" cy="338554"/>
          </a:xfrm>
          <a:prstGeom prst="rect">
            <a:avLst/>
          </a:prstGeom>
          <a:solidFill>
            <a:srgbClr val="A9E9A9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lvl1pPr marL="171450" indent="-171450" algn="l">
              <a:defRPr>
                <a:solidFill>
                  <a:schemeClr val="tx1"/>
                </a:solidFill>
                <a:latin typeface="Arial" charset="0"/>
              </a:defRPr>
            </a:lvl1pPr>
            <a:lvl2pPr marL="1001713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6383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2274888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911475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33686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8258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42830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7402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>
              <a:buSzPct val="150000"/>
            </a:pPr>
            <a:r>
              <a:rPr lang="es-ES" sz="1600" b="1" dirty="0" smtClean="0">
                <a:effectLst/>
                <a:latin typeface="Comic Sans MS" pitchFamily="66" charset="0"/>
              </a:rPr>
              <a:t>2. PÉPTIDOS </a:t>
            </a:r>
            <a:r>
              <a:rPr lang="es-ES" sz="1600" b="1" dirty="0">
                <a:effectLst/>
                <a:latin typeface="Comic Sans MS" pitchFamily="66" charset="0"/>
              </a:rPr>
              <a:t>GI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6542006" y="6617490"/>
            <a:ext cx="2601994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r>
              <a:rPr lang="es-ES" sz="900" b="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0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40" name="Text Box 4"/>
          <p:cNvSpPr txBox="1">
            <a:spLocks noChangeArrowheads="1"/>
          </p:cNvSpPr>
          <p:nvPr/>
        </p:nvSpPr>
        <p:spPr bwMode="auto">
          <a:xfrm>
            <a:off x="1005912" y="1017733"/>
            <a:ext cx="5221288" cy="395288"/>
          </a:xfrm>
          <a:prstGeom prst="rect">
            <a:avLst/>
          </a:prstGeom>
          <a:solidFill>
            <a:srgbClr val="D9EDEF"/>
          </a:solidFill>
          <a:ln w="28575">
            <a:solidFill>
              <a:srgbClr val="80008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800" b="1">
                <a:effectLst/>
              </a:rPr>
              <a:t>PÉPTIDO INTESTINAL VASOACTIVO (VIP)</a:t>
            </a:r>
          </a:p>
        </p:txBody>
      </p:sp>
      <p:sp>
        <p:nvSpPr>
          <p:cNvPr id="219142" name="Text Box 6"/>
          <p:cNvSpPr txBox="1">
            <a:spLocks noChangeArrowheads="1"/>
          </p:cNvSpPr>
          <p:nvPr/>
        </p:nvSpPr>
        <p:spPr bwMode="auto">
          <a:xfrm>
            <a:off x="990600" y="1627411"/>
            <a:ext cx="1017588" cy="3365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>
                <a:effectLst/>
              </a:rPr>
              <a:t>ORIGEN</a:t>
            </a:r>
          </a:p>
        </p:txBody>
      </p:sp>
      <p:sp>
        <p:nvSpPr>
          <p:cNvPr id="219143" name="Text Box 7"/>
          <p:cNvSpPr txBox="1">
            <a:spLocks noChangeArrowheads="1"/>
          </p:cNvSpPr>
          <p:nvPr/>
        </p:nvSpPr>
        <p:spPr bwMode="auto">
          <a:xfrm>
            <a:off x="976313" y="2203674"/>
            <a:ext cx="1263650" cy="3365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>
                <a:effectLst/>
              </a:rPr>
              <a:t>SÍNTESIS</a:t>
            </a:r>
          </a:p>
        </p:txBody>
      </p:sp>
      <p:sp>
        <p:nvSpPr>
          <p:cNvPr id="219144" name="Text Box 8"/>
          <p:cNvSpPr txBox="1">
            <a:spLocks noChangeArrowheads="1"/>
          </p:cNvSpPr>
          <p:nvPr/>
        </p:nvSpPr>
        <p:spPr bwMode="auto">
          <a:xfrm>
            <a:off x="962025" y="3687965"/>
            <a:ext cx="1627370" cy="369332"/>
          </a:xfrm>
          <a:prstGeom prst="rect">
            <a:avLst/>
          </a:prstGeom>
          <a:solidFill>
            <a:srgbClr val="F4D4E9"/>
          </a:solidFill>
          <a:ln w="28575">
            <a:solidFill>
              <a:srgbClr val="FF3399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800" dirty="0">
                <a:solidFill>
                  <a:srgbClr val="D4005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FUNCIONES</a:t>
            </a:r>
          </a:p>
        </p:txBody>
      </p:sp>
      <p:sp>
        <p:nvSpPr>
          <p:cNvPr id="219145" name="Text Box 9"/>
          <p:cNvSpPr txBox="1">
            <a:spLocks noChangeArrowheads="1"/>
          </p:cNvSpPr>
          <p:nvPr/>
        </p:nvSpPr>
        <p:spPr bwMode="auto">
          <a:xfrm>
            <a:off x="2693988" y="1652960"/>
            <a:ext cx="22463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 dirty="0">
                <a:effectLst/>
              </a:rPr>
              <a:t>Todo</a:t>
            </a:r>
            <a:r>
              <a:rPr lang="es-ES" sz="1600" dirty="0">
                <a:effectLst/>
              </a:rPr>
              <a:t> el TGI  y sangre</a:t>
            </a:r>
          </a:p>
        </p:txBody>
      </p:sp>
      <p:sp>
        <p:nvSpPr>
          <p:cNvPr id="219146" name="Text Box 10"/>
          <p:cNvSpPr txBox="1">
            <a:spLocks noChangeArrowheads="1"/>
          </p:cNvSpPr>
          <p:nvPr/>
        </p:nvSpPr>
        <p:spPr bwMode="auto">
          <a:xfrm>
            <a:off x="2693988" y="2157016"/>
            <a:ext cx="2563812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dirty="0">
                <a:effectLst/>
              </a:rPr>
              <a:t> </a:t>
            </a:r>
            <a:r>
              <a:rPr lang="es-ES" sz="1600" dirty="0" smtClean="0">
                <a:effectLst/>
              </a:rPr>
              <a:t>Péptido </a:t>
            </a:r>
            <a:r>
              <a:rPr lang="es-ES" sz="1600" dirty="0">
                <a:effectLst/>
              </a:rPr>
              <a:t>28 </a:t>
            </a:r>
            <a:r>
              <a:rPr lang="es-ES" sz="1600" dirty="0" err="1" smtClean="0">
                <a:effectLst/>
              </a:rPr>
              <a:t>aa</a:t>
            </a:r>
            <a:r>
              <a:rPr lang="es-ES" sz="1600" dirty="0" smtClean="0">
                <a:effectLst/>
              </a:rPr>
              <a:t>, </a:t>
            </a:r>
            <a:r>
              <a:rPr lang="es-ES" sz="1600" b="1" dirty="0">
                <a:effectLst/>
              </a:rPr>
              <a:t>hormona</a:t>
            </a:r>
            <a:r>
              <a:rPr lang="es-ES" sz="1600" dirty="0">
                <a:effectLst/>
              </a:rPr>
              <a:t>,</a:t>
            </a:r>
          </a:p>
          <a:p>
            <a:pPr algn="l"/>
            <a:r>
              <a:rPr lang="es-ES" sz="1600" dirty="0">
                <a:effectLst/>
              </a:rPr>
              <a:t> </a:t>
            </a:r>
            <a:r>
              <a:rPr lang="es-ES" sz="1600" b="1" dirty="0">
                <a:effectLst/>
              </a:rPr>
              <a:t>NT y vasodilatador</a:t>
            </a:r>
          </a:p>
        </p:txBody>
      </p:sp>
      <p:sp>
        <p:nvSpPr>
          <p:cNvPr id="219147" name="Text Box 11"/>
          <p:cNvSpPr txBox="1">
            <a:spLocks noChangeArrowheads="1"/>
          </p:cNvSpPr>
          <p:nvPr/>
        </p:nvSpPr>
        <p:spPr bwMode="auto">
          <a:xfrm>
            <a:off x="962025" y="2906936"/>
            <a:ext cx="1503363" cy="3365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>
                <a:effectLst/>
              </a:rPr>
              <a:t>RECEPTORES</a:t>
            </a:r>
          </a:p>
        </p:txBody>
      </p:sp>
      <p:sp>
        <p:nvSpPr>
          <p:cNvPr id="219148" name="Text Box 12"/>
          <p:cNvSpPr txBox="1">
            <a:spLocks noChangeArrowheads="1"/>
          </p:cNvSpPr>
          <p:nvPr/>
        </p:nvSpPr>
        <p:spPr bwMode="auto">
          <a:xfrm>
            <a:off x="2699792" y="2872135"/>
            <a:ext cx="2630487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dirty="0">
                <a:effectLst/>
              </a:rPr>
              <a:t>Acoplados al </a:t>
            </a:r>
            <a:r>
              <a:rPr lang="es-ES" sz="1600" b="1" dirty="0">
                <a:effectLst/>
              </a:rPr>
              <a:t>sistema AC</a:t>
            </a:r>
            <a:r>
              <a:rPr lang="es-ES" sz="1600" dirty="0">
                <a:effectLst/>
              </a:rPr>
              <a:t>, </a:t>
            </a:r>
          </a:p>
          <a:p>
            <a:pPr algn="l"/>
            <a:r>
              <a:rPr lang="es-ES" sz="1600" dirty="0">
                <a:effectLst/>
              </a:rPr>
              <a:t>2do mensajero </a:t>
            </a:r>
            <a:r>
              <a:rPr lang="es-ES" sz="1600" dirty="0" err="1">
                <a:effectLst/>
              </a:rPr>
              <a:t>AMPc</a:t>
            </a:r>
            <a:endParaRPr lang="es-ES" sz="1600" dirty="0">
              <a:effectLst/>
            </a:endParaRPr>
          </a:p>
        </p:txBody>
      </p:sp>
      <p:sp>
        <p:nvSpPr>
          <p:cNvPr id="219149" name="Text Box 13"/>
          <p:cNvSpPr txBox="1">
            <a:spLocks noChangeArrowheads="1"/>
          </p:cNvSpPr>
          <p:nvPr/>
        </p:nvSpPr>
        <p:spPr bwMode="auto">
          <a:xfrm>
            <a:off x="2817668" y="3670232"/>
            <a:ext cx="5426740" cy="1338828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spAutoFit/>
          </a:bodyPr>
          <a:lstStyle/>
          <a:p>
            <a:pPr algn="l">
              <a:buClr>
                <a:srgbClr val="D40056"/>
              </a:buClr>
              <a:buSzPct val="150000"/>
              <a:buFontTx/>
              <a:buChar char="•"/>
            </a:pPr>
            <a:r>
              <a:rPr lang="es-ES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sz="1800" b="1" dirty="0" smtClean="0">
                <a:effectLst/>
              </a:rPr>
              <a:t>Aumento </a:t>
            </a:r>
            <a:r>
              <a:rPr lang="es-ES" sz="1800" b="1" dirty="0">
                <a:effectLst/>
              </a:rPr>
              <a:t>saliva </a:t>
            </a: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por vasodilatación</a:t>
            </a:r>
          </a:p>
          <a:p>
            <a:pPr algn="l">
              <a:buClr>
                <a:srgbClr val="D40056"/>
              </a:buClr>
              <a:buSzPct val="150000"/>
            </a:pPr>
            <a:endParaRPr lang="es-ES" sz="9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D40056"/>
              </a:buClr>
              <a:buSzPct val="150000"/>
              <a:buFontTx/>
              <a:buChar char="•"/>
            </a:pPr>
            <a:r>
              <a:rPr lang="es-ES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sz="1800" b="1" dirty="0" smtClean="0">
                <a:effectLst/>
              </a:rPr>
              <a:t>Aumento </a:t>
            </a:r>
            <a:r>
              <a:rPr lang="es-ES" sz="1800" b="1" dirty="0">
                <a:effectLst/>
              </a:rPr>
              <a:t>sec. intestinal, pancreática y biliar</a:t>
            </a:r>
            <a:r>
              <a:rPr lang="es-ES" sz="1600" b="1" dirty="0">
                <a:effectLst/>
              </a:rPr>
              <a:t> </a:t>
            </a:r>
          </a:p>
          <a:p>
            <a:pPr algn="l">
              <a:buClr>
                <a:srgbClr val="D40056"/>
              </a:buClr>
              <a:buSzPct val="150000"/>
              <a:buFontTx/>
              <a:buChar char="•"/>
            </a:pPr>
            <a:endParaRPr lang="es-ES" sz="9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D40056"/>
              </a:buClr>
              <a:buSzPct val="150000"/>
              <a:buFontTx/>
              <a:buChar char="•"/>
            </a:pPr>
            <a:r>
              <a:rPr lang="es-ES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sz="1800" b="1" dirty="0" smtClean="0">
                <a:effectLst/>
              </a:rPr>
              <a:t>Relaja </a:t>
            </a:r>
            <a:r>
              <a:rPr lang="es-ES" sz="1800" b="1" dirty="0">
                <a:effectLst/>
              </a:rPr>
              <a:t>esfínteres: </a:t>
            </a: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EEI, </a:t>
            </a:r>
            <a:r>
              <a:rPr lang="es-E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píloro</a:t>
            </a: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  <a:r>
              <a:rPr lang="es-E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Oddi</a:t>
            </a:r>
            <a:r>
              <a:rPr lang="es-E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y </a:t>
            </a:r>
            <a:r>
              <a:rPr lang="es-ES" sz="1800" i="1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fundus</a:t>
            </a:r>
            <a:endParaRPr lang="es-ES" sz="1800" i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D40056"/>
              </a:buClr>
              <a:buSzPct val="150000"/>
            </a:pPr>
            <a:endParaRPr lang="es-ES" sz="9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19153" name="Text Box 17"/>
          <p:cNvSpPr txBox="1">
            <a:spLocks noChangeArrowheads="1"/>
          </p:cNvSpPr>
          <p:nvPr/>
        </p:nvSpPr>
        <p:spPr bwMode="auto">
          <a:xfrm>
            <a:off x="6516688" y="908050"/>
            <a:ext cx="2016125" cy="365125"/>
          </a:xfrm>
          <a:prstGeom prst="rect">
            <a:avLst/>
          </a:prstGeom>
          <a:solidFill>
            <a:srgbClr val="D7BAE4"/>
          </a:solidFill>
          <a:ln w="28575">
            <a:solidFill>
              <a:srgbClr val="0066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1600" b="1">
                <a:effectLst/>
              </a:rPr>
              <a:t>Flia. SECRETINA</a:t>
            </a:r>
          </a:p>
        </p:txBody>
      </p:sp>
      <p:sp>
        <p:nvSpPr>
          <p:cNvPr id="219156" name="Text Box 20"/>
          <p:cNvSpPr txBox="1">
            <a:spLocks noChangeArrowheads="1"/>
          </p:cNvSpPr>
          <p:nvPr/>
        </p:nvSpPr>
        <p:spPr bwMode="auto">
          <a:xfrm>
            <a:off x="810743" y="295772"/>
            <a:ext cx="1377301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19157" name="Text Box 21"/>
          <p:cNvSpPr txBox="1">
            <a:spLocks noChangeArrowheads="1"/>
          </p:cNvSpPr>
          <p:nvPr/>
        </p:nvSpPr>
        <p:spPr bwMode="auto">
          <a:xfrm>
            <a:off x="6866416" y="1323040"/>
            <a:ext cx="1673856" cy="338554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1600" b="1" dirty="0" err="1">
                <a:effectLst/>
              </a:rPr>
              <a:t>Sist</a:t>
            </a:r>
            <a:r>
              <a:rPr lang="es-ES" sz="1600" b="1" dirty="0">
                <a:effectLst/>
              </a:rPr>
              <a:t>. AC AMPc</a:t>
            </a:r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6609152" y="480998"/>
            <a:ext cx="1923661" cy="338554"/>
          </a:xfrm>
          <a:prstGeom prst="rect">
            <a:avLst/>
          </a:prstGeom>
          <a:solidFill>
            <a:srgbClr val="A9E9A9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lvl1pPr marL="171450" indent="-171450" algn="l">
              <a:defRPr>
                <a:solidFill>
                  <a:schemeClr val="tx1"/>
                </a:solidFill>
                <a:latin typeface="Arial" charset="0"/>
              </a:defRPr>
            </a:lvl1pPr>
            <a:lvl2pPr marL="1001713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6383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2274888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911475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33686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8258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42830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7402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>
              <a:buSzPct val="150000"/>
            </a:pPr>
            <a:r>
              <a:rPr lang="es-ES" sz="1600" b="1" dirty="0" smtClean="0">
                <a:effectLst/>
                <a:latin typeface="Comic Sans MS" pitchFamily="66" charset="0"/>
              </a:rPr>
              <a:t>2. PÉPTIDOS </a:t>
            </a:r>
            <a:r>
              <a:rPr lang="es-ES" sz="1600" b="1" dirty="0">
                <a:effectLst/>
                <a:latin typeface="Comic Sans MS" pitchFamily="66" charset="0"/>
              </a:rPr>
              <a:t>GI</a:t>
            </a:r>
          </a:p>
        </p:txBody>
      </p:sp>
      <p:sp>
        <p:nvSpPr>
          <p:cNvPr id="16" name="Text Box 13"/>
          <p:cNvSpPr txBox="1">
            <a:spLocks noChangeArrowheads="1"/>
          </p:cNvSpPr>
          <p:nvPr/>
        </p:nvSpPr>
        <p:spPr bwMode="auto">
          <a:xfrm>
            <a:off x="2817668" y="5229200"/>
            <a:ext cx="5064124" cy="92333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spAutoFit/>
          </a:bodyPr>
          <a:lstStyle/>
          <a:p>
            <a:pPr algn="l">
              <a:buClr>
                <a:srgbClr val="D40056"/>
              </a:buClr>
              <a:buSzPct val="150000"/>
              <a:buFontTx/>
              <a:buChar char="•"/>
            </a:pPr>
            <a:endParaRPr lang="es-ES" sz="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D40056"/>
              </a:buClr>
              <a:buSzPct val="150000"/>
              <a:buFontTx/>
              <a:buChar char="•"/>
            </a:pPr>
            <a:r>
              <a:rPr lang="es-E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Ausencia </a:t>
            </a: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en </a:t>
            </a:r>
            <a:r>
              <a:rPr lang="es-ES" sz="1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acalasia</a:t>
            </a: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y megacolon </a:t>
            </a:r>
            <a:r>
              <a:rPr lang="es-ES" sz="1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ideopático</a:t>
            </a:r>
            <a:endParaRPr lang="es-ES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D40056"/>
              </a:buClr>
              <a:buSzPct val="150000"/>
              <a:buFontTx/>
              <a:buChar char="•"/>
            </a:pPr>
            <a:endParaRPr lang="es-ES" sz="9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D40056"/>
              </a:buClr>
              <a:buSzPct val="150000"/>
              <a:buFontTx/>
              <a:buChar char="•"/>
            </a:pPr>
            <a:r>
              <a:rPr lang="es-E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Tumores </a:t>
            </a: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VIPIDOMA diarrea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1079500" y="5229200"/>
            <a:ext cx="1584088" cy="369332"/>
          </a:xfrm>
          <a:prstGeom prst="rect">
            <a:avLst/>
          </a:prstGeom>
          <a:solidFill>
            <a:schemeClr val="accent5"/>
          </a:solidFill>
        </p:spPr>
        <p:txBody>
          <a:bodyPr wrap="none" rtlCol="0">
            <a:spAutoFit/>
          </a:bodyPr>
          <a:lstStyle/>
          <a:p>
            <a:r>
              <a:rPr lang="es-VE" sz="1800" b="1" dirty="0" smtClean="0">
                <a:solidFill>
                  <a:srgbClr val="FF0000"/>
                </a:solidFill>
              </a:rPr>
              <a:t>PATOLOGÍA</a:t>
            </a:r>
            <a:endParaRPr lang="es-VE" sz="1800" b="1" dirty="0">
              <a:solidFill>
                <a:srgbClr val="FF0000"/>
              </a:solidFill>
            </a:endParaRPr>
          </a:p>
        </p:txBody>
      </p:sp>
      <p:sp>
        <p:nvSpPr>
          <p:cNvPr id="19" name="Text Box 8"/>
          <p:cNvSpPr txBox="1">
            <a:spLocks noChangeArrowheads="1"/>
          </p:cNvSpPr>
          <p:nvPr/>
        </p:nvSpPr>
        <p:spPr bwMode="auto">
          <a:xfrm>
            <a:off x="6542006" y="6617490"/>
            <a:ext cx="2601994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r>
              <a:rPr lang="es-ES" sz="900" b="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0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2000"/>
                                        <p:tgtEl>
                                          <p:spTgt spid="219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9142" grpId="0" animBg="1"/>
      <p:bldP spid="219143" grpId="0" animBg="1"/>
      <p:bldP spid="219144" grpId="0" animBg="1"/>
      <p:bldP spid="219145" grpId="0"/>
      <p:bldP spid="219146" grpId="0"/>
      <p:bldP spid="219147" grpId="0" animBg="1"/>
      <p:bldP spid="219148" grpId="0"/>
      <p:bldP spid="219149" grpId="0" animBg="1"/>
      <p:bldP spid="16" grpId="0" animBg="1"/>
      <p:bldP spid="2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115" name="Text Box 3"/>
          <p:cNvSpPr txBox="1">
            <a:spLocks noChangeArrowheads="1"/>
          </p:cNvSpPr>
          <p:nvPr/>
        </p:nvSpPr>
        <p:spPr bwMode="auto">
          <a:xfrm>
            <a:off x="1188343" y="2228875"/>
            <a:ext cx="912813" cy="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 b="1">
                <a:effectLst/>
              </a:rPr>
              <a:t>ORIGEN</a:t>
            </a:r>
          </a:p>
        </p:txBody>
      </p:sp>
      <p:sp>
        <p:nvSpPr>
          <p:cNvPr id="218116" name="Text Box 4"/>
          <p:cNvSpPr txBox="1">
            <a:spLocks noChangeArrowheads="1"/>
          </p:cNvSpPr>
          <p:nvPr/>
        </p:nvSpPr>
        <p:spPr bwMode="auto">
          <a:xfrm>
            <a:off x="1188343" y="3292500"/>
            <a:ext cx="1168400" cy="304800"/>
          </a:xfrm>
          <a:prstGeom prst="rect">
            <a:avLst/>
          </a:prstGeom>
          <a:solidFill>
            <a:srgbClr val="F4D4E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 b="1">
                <a:solidFill>
                  <a:srgbClr val="D4005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ESTÍMULO</a:t>
            </a:r>
          </a:p>
        </p:txBody>
      </p:sp>
      <p:sp>
        <p:nvSpPr>
          <p:cNvPr id="218117" name="Text Box 5"/>
          <p:cNvSpPr txBox="1">
            <a:spLocks noChangeArrowheads="1"/>
          </p:cNvSpPr>
          <p:nvPr/>
        </p:nvSpPr>
        <p:spPr bwMode="auto">
          <a:xfrm>
            <a:off x="1204218" y="1628800"/>
            <a:ext cx="4710113" cy="395287"/>
          </a:xfrm>
          <a:prstGeom prst="rect">
            <a:avLst/>
          </a:prstGeom>
          <a:solidFill>
            <a:srgbClr val="D9EDEF"/>
          </a:solidFill>
          <a:ln w="28575">
            <a:solidFill>
              <a:srgbClr val="80008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800" b="1">
                <a:effectLst/>
              </a:rPr>
              <a:t>PÉPTIDO INHIBIDOR GÁSTRICO (GIP)</a:t>
            </a:r>
          </a:p>
        </p:txBody>
      </p:sp>
      <p:sp>
        <p:nvSpPr>
          <p:cNvPr id="218118" name="Text Box 6"/>
          <p:cNvSpPr txBox="1">
            <a:spLocks noChangeArrowheads="1"/>
          </p:cNvSpPr>
          <p:nvPr/>
        </p:nvSpPr>
        <p:spPr bwMode="auto">
          <a:xfrm>
            <a:off x="3131443" y="2228875"/>
            <a:ext cx="16621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>
                <a:effectLst/>
              </a:rPr>
              <a:t>duodeno yeyuno</a:t>
            </a:r>
          </a:p>
        </p:txBody>
      </p:sp>
      <p:sp>
        <p:nvSpPr>
          <p:cNvPr id="218119" name="Text Box 7"/>
          <p:cNvSpPr txBox="1">
            <a:spLocks noChangeArrowheads="1"/>
          </p:cNvSpPr>
          <p:nvPr/>
        </p:nvSpPr>
        <p:spPr bwMode="auto">
          <a:xfrm>
            <a:off x="5364088" y="3138165"/>
            <a:ext cx="2732088" cy="65087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Péptido insulino trópico </a:t>
            </a:r>
          </a:p>
          <a:p>
            <a:pPr algn="l"/>
            <a:r>
              <a:rPr lang="es-E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dependiente de glucosa</a:t>
            </a:r>
          </a:p>
        </p:txBody>
      </p:sp>
      <p:sp>
        <p:nvSpPr>
          <p:cNvPr id="218120" name="Text Box 8"/>
          <p:cNvSpPr txBox="1">
            <a:spLocks noChangeArrowheads="1"/>
          </p:cNvSpPr>
          <p:nvPr/>
        </p:nvSpPr>
        <p:spPr bwMode="auto">
          <a:xfrm>
            <a:off x="1188343" y="2733700"/>
            <a:ext cx="1128713" cy="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 b="1">
                <a:effectLst/>
              </a:rPr>
              <a:t>SÍNTESIS</a:t>
            </a:r>
          </a:p>
        </p:txBody>
      </p:sp>
      <p:sp>
        <p:nvSpPr>
          <p:cNvPr id="218121" name="Text Box 9"/>
          <p:cNvSpPr txBox="1">
            <a:spLocks noChangeArrowheads="1"/>
          </p:cNvSpPr>
          <p:nvPr/>
        </p:nvSpPr>
        <p:spPr bwMode="auto">
          <a:xfrm>
            <a:off x="2483743" y="2755925"/>
            <a:ext cx="22987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>
                <a:effectLst/>
              </a:rPr>
              <a:t>Un solo péptido 43 AA</a:t>
            </a:r>
          </a:p>
        </p:txBody>
      </p:sp>
      <p:sp>
        <p:nvSpPr>
          <p:cNvPr id="218122" name="Text Box 10"/>
          <p:cNvSpPr txBox="1">
            <a:spLocks noChangeArrowheads="1"/>
          </p:cNvSpPr>
          <p:nvPr/>
        </p:nvSpPr>
        <p:spPr bwMode="auto">
          <a:xfrm>
            <a:off x="2483768" y="3308945"/>
            <a:ext cx="206533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dirty="0">
                <a:effectLst/>
              </a:rPr>
              <a:t>Grasa y glucosa oral</a:t>
            </a:r>
          </a:p>
        </p:txBody>
      </p:sp>
      <p:sp>
        <p:nvSpPr>
          <p:cNvPr id="218123" name="Text Box 11"/>
          <p:cNvSpPr txBox="1">
            <a:spLocks noChangeArrowheads="1"/>
          </p:cNvSpPr>
          <p:nvPr/>
        </p:nvSpPr>
        <p:spPr bwMode="auto">
          <a:xfrm>
            <a:off x="1115616" y="4127698"/>
            <a:ext cx="1323975" cy="333375"/>
          </a:xfrm>
          <a:prstGeom prst="rect">
            <a:avLst/>
          </a:prstGeom>
          <a:solidFill>
            <a:srgbClr val="F4D4E9"/>
          </a:solidFill>
          <a:ln w="28575">
            <a:solidFill>
              <a:srgbClr val="FF3399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1400" b="1">
                <a:solidFill>
                  <a:srgbClr val="D4005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FUNCIONES</a:t>
            </a:r>
          </a:p>
        </p:txBody>
      </p:sp>
      <p:sp>
        <p:nvSpPr>
          <p:cNvPr id="218124" name="Text Box 12"/>
          <p:cNvSpPr txBox="1">
            <a:spLocks noChangeArrowheads="1"/>
          </p:cNvSpPr>
          <p:nvPr/>
        </p:nvSpPr>
        <p:spPr bwMode="auto">
          <a:xfrm>
            <a:off x="2541290" y="4124018"/>
            <a:ext cx="4320480" cy="584775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marL="185738" indent="-185738" algn="l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s-ES" sz="1600" b="1" dirty="0">
                <a:effectLst/>
              </a:rPr>
              <a:t>Estimula secreción insulina</a:t>
            </a:r>
            <a:endParaRPr lang="es-ES" sz="1000" dirty="0">
              <a:effectLst/>
            </a:endParaRPr>
          </a:p>
          <a:p>
            <a:pPr marL="185738" indent="-185738" algn="l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s-ES" sz="1600" dirty="0">
                <a:effectLst/>
              </a:rPr>
              <a:t>A grandes dosis inhibe actividad gástrica</a:t>
            </a:r>
          </a:p>
        </p:txBody>
      </p:sp>
      <p:sp>
        <p:nvSpPr>
          <p:cNvPr id="218129" name="Text Box 17"/>
          <p:cNvSpPr txBox="1">
            <a:spLocks noChangeArrowheads="1"/>
          </p:cNvSpPr>
          <p:nvPr/>
        </p:nvSpPr>
        <p:spPr bwMode="auto">
          <a:xfrm>
            <a:off x="6443663" y="853777"/>
            <a:ext cx="2016125" cy="365125"/>
          </a:xfrm>
          <a:prstGeom prst="rect">
            <a:avLst/>
          </a:prstGeom>
          <a:solidFill>
            <a:srgbClr val="D7BAE4"/>
          </a:solidFill>
          <a:ln w="28575">
            <a:solidFill>
              <a:srgbClr val="0066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1600" b="1">
                <a:effectLst/>
              </a:rPr>
              <a:t>Flia. SECRETINA</a:t>
            </a:r>
          </a:p>
        </p:txBody>
      </p:sp>
      <p:sp>
        <p:nvSpPr>
          <p:cNvPr id="218132" name="Text Box 20"/>
          <p:cNvSpPr txBox="1">
            <a:spLocks noChangeArrowheads="1"/>
          </p:cNvSpPr>
          <p:nvPr/>
        </p:nvSpPr>
        <p:spPr bwMode="auto">
          <a:xfrm>
            <a:off x="1091506" y="5033148"/>
            <a:ext cx="2019300" cy="1079500"/>
          </a:xfrm>
          <a:prstGeom prst="rect">
            <a:avLst/>
          </a:prstGeom>
          <a:solidFill>
            <a:srgbClr val="D9EDEF"/>
          </a:solidFill>
          <a:ln w="9525" algn="ctr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VIP y GIP</a:t>
            </a:r>
            <a:r>
              <a:rPr lang="es-ES" sz="1600">
                <a:effectLst/>
              </a:rPr>
              <a:t> = </a:t>
            </a:r>
          </a:p>
          <a:p>
            <a:r>
              <a:rPr lang="es-ES" sz="1600" b="1">
                <a:effectLst/>
              </a:rPr>
              <a:t>Enterogastrona</a:t>
            </a:r>
          </a:p>
          <a:p>
            <a:r>
              <a:rPr lang="es-ES" sz="1600">
                <a:effectLst/>
              </a:rPr>
              <a:t>Inhiben actividad gástrica</a:t>
            </a:r>
          </a:p>
        </p:txBody>
      </p:sp>
      <p:sp>
        <p:nvSpPr>
          <p:cNvPr id="218133" name="Text Box 21"/>
          <p:cNvSpPr txBox="1">
            <a:spLocks noChangeArrowheads="1"/>
          </p:cNvSpPr>
          <p:nvPr/>
        </p:nvSpPr>
        <p:spPr bwMode="auto">
          <a:xfrm>
            <a:off x="2267843" y="2228875"/>
            <a:ext cx="765175" cy="395287"/>
          </a:xfrm>
          <a:prstGeom prst="rect">
            <a:avLst/>
          </a:prstGeom>
          <a:solidFill>
            <a:schemeClr val="bg1"/>
          </a:solidFill>
          <a:ln w="28575">
            <a:solidFill>
              <a:srgbClr val="D4005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1">
                <a:solidFill>
                  <a:schemeClr val="accent2"/>
                </a:solidFill>
                <a:effectLst/>
              </a:rPr>
              <a:t>c.”K”</a:t>
            </a:r>
          </a:p>
        </p:txBody>
      </p:sp>
      <p:sp>
        <p:nvSpPr>
          <p:cNvPr id="19" name="Text Box 2"/>
          <p:cNvSpPr txBox="1">
            <a:spLocks noChangeArrowheads="1"/>
          </p:cNvSpPr>
          <p:nvPr/>
        </p:nvSpPr>
        <p:spPr bwMode="auto">
          <a:xfrm>
            <a:off x="6539581" y="411074"/>
            <a:ext cx="1920851" cy="340039"/>
          </a:xfrm>
          <a:prstGeom prst="rect">
            <a:avLst/>
          </a:prstGeom>
          <a:solidFill>
            <a:srgbClr val="A9E9A9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lvl1pPr marL="171450" indent="-171450" algn="l">
              <a:defRPr>
                <a:solidFill>
                  <a:schemeClr val="tx1"/>
                </a:solidFill>
                <a:latin typeface="Arial" charset="0"/>
              </a:defRPr>
            </a:lvl1pPr>
            <a:lvl2pPr marL="1001713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6383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2274888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911475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33686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8258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42830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7402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>
              <a:buSzPct val="150000"/>
            </a:pPr>
            <a:r>
              <a:rPr lang="es-ES" sz="1600" b="1" dirty="0" smtClean="0">
                <a:effectLst/>
                <a:latin typeface="Comic Sans MS" pitchFamily="66" charset="0"/>
              </a:rPr>
              <a:t>2. PÉPTIDOS </a:t>
            </a:r>
            <a:r>
              <a:rPr lang="es-ES" sz="1600" b="1" dirty="0">
                <a:effectLst/>
                <a:latin typeface="Comic Sans MS" pitchFamily="66" charset="0"/>
              </a:rPr>
              <a:t>GI</a:t>
            </a:r>
          </a:p>
        </p:txBody>
      </p:sp>
      <p:sp>
        <p:nvSpPr>
          <p:cNvPr id="18" name="Text Box 8"/>
          <p:cNvSpPr txBox="1">
            <a:spLocks noChangeArrowheads="1"/>
          </p:cNvSpPr>
          <p:nvPr/>
        </p:nvSpPr>
        <p:spPr bwMode="auto">
          <a:xfrm>
            <a:off x="6542006" y="6617490"/>
            <a:ext cx="2601994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r>
              <a:rPr lang="es-ES" sz="900" b="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0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8132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738" name="Text Box 2"/>
          <p:cNvSpPr txBox="1">
            <a:spLocks noChangeArrowheads="1"/>
          </p:cNvSpPr>
          <p:nvPr/>
        </p:nvSpPr>
        <p:spPr bwMode="auto">
          <a:xfrm>
            <a:off x="971600" y="2132285"/>
            <a:ext cx="912812" cy="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ORIGEN</a:t>
            </a:r>
          </a:p>
        </p:txBody>
      </p:sp>
      <p:sp>
        <p:nvSpPr>
          <p:cNvPr id="244739" name="Text Box 3"/>
          <p:cNvSpPr txBox="1">
            <a:spLocks noChangeArrowheads="1"/>
          </p:cNvSpPr>
          <p:nvPr/>
        </p:nvSpPr>
        <p:spPr bwMode="auto">
          <a:xfrm>
            <a:off x="971600" y="3195910"/>
            <a:ext cx="1168400" cy="304800"/>
          </a:xfrm>
          <a:prstGeom prst="rect">
            <a:avLst/>
          </a:prstGeom>
          <a:solidFill>
            <a:srgbClr val="F4D4E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 b="1">
                <a:solidFill>
                  <a:srgbClr val="D4005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ESTÍMULO</a:t>
            </a:r>
          </a:p>
        </p:txBody>
      </p:sp>
      <p:sp>
        <p:nvSpPr>
          <p:cNvPr id="244740" name="Text Box 4"/>
          <p:cNvSpPr txBox="1">
            <a:spLocks noChangeArrowheads="1"/>
          </p:cNvSpPr>
          <p:nvPr/>
        </p:nvSpPr>
        <p:spPr bwMode="auto">
          <a:xfrm>
            <a:off x="901415" y="1273175"/>
            <a:ext cx="3308919" cy="369332"/>
          </a:xfrm>
          <a:prstGeom prst="rect">
            <a:avLst/>
          </a:prstGeom>
          <a:solidFill>
            <a:srgbClr val="D9EDEF"/>
          </a:solidFill>
          <a:ln w="28575">
            <a:solidFill>
              <a:srgbClr val="80008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800" b="1" dirty="0">
                <a:effectLst/>
              </a:rPr>
              <a:t>ENTEROGLUCAGON </a:t>
            </a:r>
            <a:r>
              <a:rPr lang="es-ES" sz="1600" b="1" dirty="0">
                <a:effectLst/>
              </a:rPr>
              <a:t>(</a:t>
            </a:r>
            <a:r>
              <a:rPr lang="es-ES" sz="1600" b="1" dirty="0" smtClean="0">
                <a:effectLst/>
              </a:rPr>
              <a:t>GLP1</a:t>
            </a:r>
            <a:r>
              <a:rPr lang="es-ES" sz="1600" b="1" dirty="0">
                <a:effectLst/>
              </a:rPr>
              <a:t>)</a:t>
            </a:r>
          </a:p>
        </p:txBody>
      </p:sp>
      <p:sp>
        <p:nvSpPr>
          <p:cNvPr id="244743" name="Text Box 7"/>
          <p:cNvSpPr txBox="1">
            <a:spLocks noChangeArrowheads="1"/>
          </p:cNvSpPr>
          <p:nvPr/>
        </p:nvSpPr>
        <p:spPr bwMode="auto">
          <a:xfrm>
            <a:off x="971600" y="2637110"/>
            <a:ext cx="1128712" cy="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SÍNTESIS</a:t>
            </a:r>
          </a:p>
        </p:txBody>
      </p:sp>
      <p:sp>
        <p:nvSpPr>
          <p:cNvPr id="244744" name="Text Box 8"/>
          <p:cNvSpPr txBox="1">
            <a:spLocks noChangeArrowheads="1"/>
          </p:cNvSpPr>
          <p:nvPr/>
        </p:nvSpPr>
        <p:spPr bwMode="auto">
          <a:xfrm>
            <a:off x="2339752" y="2659335"/>
            <a:ext cx="13557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dirty="0" err="1">
                <a:effectLst/>
              </a:rPr>
              <a:t>Proglucagón</a:t>
            </a:r>
            <a:r>
              <a:rPr lang="es-ES" sz="1600" dirty="0">
                <a:effectLst/>
              </a:rPr>
              <a:t> </a:t>
            </a:r>
          </a:p>
        </p:txBody>
      </p:sp>
      <p:sp>
        <p:nvSpPr>
          <p:cNvPr id="244745" name="Text Box 9"/>
          <p:cNvSpPr txBox="1">
            <a:spLocks noChangeArrowheads="1"/>
          </p:cNvSpPr>
          <p:nvPr/>
        </p:nvSpPr>
        <p:spPr bwMode="auto">
          <a:xfrm>
            <a:off x="2338437" y="3235598"/>
            <a:ext cx="20653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>
                <a:effectLst/>
              </a:rPr>
              <a:t>Grasa y glucosa oral</a:t>
            </a:r>
          </a:p>
        </p:txBody>
      </p:sp>
      <p:sp>
        <p:nvSpPr>
          <p:cNvPr id="244746" name="Text Box 10"/>
          <p:cNvSpPr txBox="1">
            <a:spLocks noChangeArrowheads="1"/>
          </p:cNvSpPr>
          <p:nvPr/>
        </p:nvSpPr>
        <p:spPr bwMode="auto">
          <a:xfrm>
            <a:off x="971600" y="3932510"/>
            <a:ext cx="1323975" cy="333375"/>
          </a:xfrm>
          <a:prstGeom prst="rect">
            <a:avLst/>
          </a:prstGeom>
          <a:solidFill>
            <a:srgbClr val="F4D4E9"/>
          </a:solidFill>
          <a:ln w="28575">
            <a:solidFill>
              <a:srgbClr val="FF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 b="1">
                <a:solidFill>
                  <a:srgbClr val="D4005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FUNCIONES</a:t>
            </a:r>
          </a:p>
        </p:txBody>
      </p:sp>
      <p:sp>
        <p:nvSpPr>
          <p:cNvPr id="244747" name="Text Box 11"/>
          <p:cNvSpPr txBox="1">
            <a:spLocks noChangeArrowheads="1"/>
          </p:cNvSpPr>
          <p:nvPr/>
        </p:nvSpPr>
        <p:spPr bwMode="auto">
          <a:xfrm>
            <a:off x="2411760" y="3899260"/>
            <a:ext cx="4383246" cy="830997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marL="185738" indent="-185738" algn="l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s-ES" sz="1600" b="1" dirty="0">
                <a:effectLst/>
              </a:rPr>
              <a:t>Estimula secreción </a:t>
            </a:r>
            <a:r>
              <a:rPr lang="es-ES" sz="1600" b="1" dirty="0" smtClean="0">
                <a:effectLst/>
              </a:rPr>
              <a:t>insulina en respuesta a glucosa</a:t>
            </a:r>
            <a:endParaRPr lang="es-ES" sz="1000" dirty="0">
              <a:effectLst/>
            </a:endParaRPr>
          </a:p>
          <a:p>
            <a:pPr marL="185738" indent="-185738" algn="l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s-ES" sz="1600" dirty="0">
                <a:effectLst/>
              </a:rPr>
              <a:t>A grandes dosis inhibe actividad gástrica</a:t>
            </a:r>
          </a:p>
        </p:txBody>
      </p:sp>
      <p:sp>
        <p:nvSpPr>
          <p:cNvPr id="244750" name="Text Box 14"/>
          <p:cNvSpPr txBox="1">
            <a:spLocks noChangeArrowheads="1"/>
          </p:cNvSpPr>
          <p:nvPr/>
        </p:nvSpPr>
        <p:spPr bwMode="auto">
          <a:xfrm>
            <a:off x="6659563" y="908050"/>
            <a:ext cx="2016125" cy="365125"/>
          </a:xfrm>
          <a:prstGeom prst="rect">
            <a:avLst/>
          </a:prstGeom>
          <a:solidFill>
            <a:srgbClr val="D7BAE4"/>
          </a:solidFill>
          <a:ln w="28575">
            <a:solidFill>
              <a:srgbClr val="0066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1600" b="1">
                <a:effectLst/>
              </a:rPr>
              <a:t>Flia. SECRETINA</a:t>
            </a:r>
          </a:p>
        </p:txBody>
      </p:sp>
      <p:sp>
        <p:nvSpPr>
          <p:cNvPr id="244752" name="Text Box 16"/>
          <p:cNvSpPr txBox="1">
            <a:spLocks noChangeArrowheads="1"/>
          </p:cNvSpPr>
          <p:nvPr/>
        </p:nvSpPr>
        <p:spPr bwMode="auto">
          <a:xfrm>
            <a:off x="2524968" y="2060848"/>
            <a:ext cx="750888" cy="395287"/>
          </a:xfrm>
          <a:prstGeom prst="rect">
            <a:avLst/>
          </a:prstGeom>
          <a:solidFill>
            <a:schemeClr val="bg1"/>
          </a:solidFill>
          <a:ln w="28575">
            <a:solidFill>
              <a:srgbClr val="D4005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1">
                <a:solidFill>
                  <a:schemeClr val="accent2"/>
                </a:solidFill>
                <a:effectLst/>
              </a:rPr>
              <a:t>c.”L”</a:t>
            </a:r>
          </a:p>
        </p:txBody>
      </p:sp>
      <p:sp>
        <p:nvSpPr>
          <p:cNvPr id="244756" name="Text Box 20"/>
          <p:cNvSpPr txBox="1">
            <a:spLocks noChangeArrowheads="1"/>
          </p:cNvSpPr>
          <p:nvPr/>
        </p:nvSpPr>
        <p:spPr bwMode="auto">
          <a:xfrm>
            <a:off x="3371106" y="2108473"/>
            <a:ext cx="30162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Final intestino delgado y colon</a:t>
            </a:r>
          </a:p>
        </p:txBody>
      </p:sp>
      <p:sp>
        <p:nvSpPr>
          <p:cNvPr id="244757" name="Rectangle 21"/>
          <p:cNvSpPr>
            <a:spLocks noChangeArrowheads="1"/>
          </p:cNvSpPr>
          <p:nvPr/>
        </p:nvSpPr>
        <p:spPr bwMode="auto">
          <a:xfrm>
            <a:off x="1474788" y="4749800"/>
            <a:ext cx="1008062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4758" name="Text Box 22"/>
          <p:cNvSpPr txBox="1">
            <a:spLocks noChangeArrowheads="1"/>
          </p:cNvSpPr>
          <p:nvPr/>
        </p:nvSpPr>
        <p:spPr bwMode="auto">
          <a:xfrm>
            <a:off x="971600" y="4959226"/>
            <a:ext cx="1300163" cy="396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Inhibidor</a:t>
            </a:r>
          </a:p>
        </p:txBody>
      </p:sp>
      <p:sp>
        <p:nvSpPr>
          <p:cNvPr id="244759" name="Oval 23"/>
          <p:cNvSpPr>
            <a:spLocks noChangeArrowheads="1"/>
          </p:cNvSpPr>
          <p:nvPr/>
        </p:nvSpPr>
        <p:spPr bwMode="auto">
          <a:xfrm>
            <a:off x="949374" y="4798094"/>
            <a:ext cx="1368425" cy="719138"/>
          </a:xfrm>
          <a:prstGeom prst="ellipse">
            <a:avLst/>
          </a:prstGeom>
          <a:noFill/>
          <a:ln w="28575">
            <a:solidFill>
              <a:srgbClr val="0000CC"/>
            </a:solidFill>
            <a:prstDash val="sys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4761" name="Text Box 25"/>
          <p:cNvSpPr txBox="1">
            <a:spLocks noChangeArrowheads="1"/>
          </p:cNvSpPr>
          <p:nvPr/>
        </p:nvSpPr>
        <p:spPr bwMode="auto">
          <a:xfrm>
            <a:off x="2411760" y="4919044"/>
            <a:ext cx="2954655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Inhibe </a:t>
            </a:r>
            <a:r>
              <a:rPr lang="es-ES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actividad gástrica</a:t>
            </a:r>
          </a:p>
          <a:p>
            <a:pPr algn="l"/>
            <a:r>
              <a:rPr lang="es-ES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Inhibe secreción pancreática</a:t>
            </a:r>
          </a:p>
        </p:txBody>
      </p:sp>
      <p:sp>
        <p:nvSpPr>
          <p:cNvPr id="244764" name="Text Box 28"/>
          <p:cNvSpPr txBox="1">
            <a:spLocks noChangeArrowheads="1"/>
          </p:cNvSpPr>
          <p:nvPr/>
        </p:nvSpPr>
        <p:spPr bwMode="auto">
          <a:xfrm>
            <a:off x="7049801" y="3928465"/>
            <a:ext cx="1814920" cy="830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1600" b="1" dirty="0" err="1">
                <a:effectLst/>
              </a:rPr>
              <a:t>Incretinas</a:t>
            </a:r>
            <a:r>
              <a:rPr lang="es-ES" sz="1600" b="1" dirty="0">
                <a:effectLst/>
              </a:rPr>
              <a:t> para </a:t>
            </a:r>
          </a:p>
          <a:p>
            <a:r>
              <a:rPr lang="es-ES" sz="1600" b="1" dirty="0">
                <a:effectLst/>
              </a:rPr>
              <a:t>tratamiento de </a:t>
            </a:r>
            <a:endParaRPr lang="es-ES" sz="1600" b="1" dirty="0" smtClean="0">
              <a:effectLst/>
            </a:endParaRPr>
          </a:p>
          <a:p>
            <a:r>
              <a:rPr lang="es-ES" sz="1600" b="1" dirty="0" smtClean="0">
                <a:effectLst/>
              </a:rPr>
              <a:t>diabetes</a:t>
            </a:r>
            <a:endParaRPr lang="es-ES" sz="1600" b="1" dirty="0">
              <a:effectLst/>
            </a:endParaRPr>
          </a:p>
        </p:txBody>
      </p:sp>
      <p:sp>
        <p:nvSpPr>
          <p:cNvPr id="22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6795006" y="487128"/>
            <a:ext cx="1872688" cy="338554"/>
          </a:xfrm>
          <a:prstGeom prst="rect">
            <a:avLst/>
          </a:prstGeom>
          <a:solidFill>
            <a:srgbClr val="A9E9A9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lvl1pPr marL="171450" indent="-171450" algn="l">
              <a:defRPr>
                <a:solidFill>
                  <a:schemeClr val="tx1"/>
                </a:solidFill>
                <a:latin typeface="Arial" charset="0"/>
              </a:defRPr>
            </a:lvl1pPr>
            <a:lvl2pPr marL="1001713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6383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2274888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911475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33686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8258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42830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7402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>
              <a:buSzPct val="150000"/>
            </a:pPr>
            <a:r>
              <a:rPr lang="es-ES" sz="1600" b="1" dirty="0" smtClean="0">
                <a:effectLst/>
                <a:latin typeface="Comic Sans MS" pitchFamily="66" charset="0"/>
              </a:rPr>
              <a:t>2. PÉPTIDOS </a:t>
            </a:r>
            <a:r>
              <a:rPr lang="es-ES" sz="1600" b="1" dirty="0">
                <a:effectLst/>
                <a:latin typeface="Comic Sans MS" pitchFamily="66" charset="0"/>
              </a:rPr>
              <a:t>GI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6" name="Text Box 2"/>
          <p:cNvSpPr txBox="1">
            <a:spLocks noChangeArrowheads="1"/>
          </p:cNvSpPr>
          <p:nvPr/>
        </p:nvSpPr>
        <p:spPr bwMode="auto">
          <a:xfrm>
            <a:off x="2122487" y="2207335"/>
            <a:ext cx="4899025" cy="3911600"/>
          </a:xfrm>
          <a:prstGeom prst="rect">
            <a:avLst/>
          </a:prstGeom>
          <a:solidFill>
            <a:srgbClr val="E4F3F4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176213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s-ES" sz="1000">
              <a:effectLst/>
              <a:latin typeface="Comic Sans MS" pitchFamily="66" charset="0"/>
            </a:endParaRPr>
          </a:p>
          <a:p>
            <a:pPr>
              <a:buFontTx/>
              <a:buChar char="•"/>
            </a:pPr>
            <a:r>
              <a:rPr lang="es-ES" sz="2000" b="1">
                <a:effectLst/>
                <a:latin typeface="Comic Sans MS" pitchFamily="66" charset="0"/>
              </a:rPr>
              <a:t>Somatostatina (SIH) c. ”D”</a:t>
            </a:r>
          </a:p>
          <a:p>
            <a:pPr>
              <a:buFontTx/>
              <a:buChar char="•"/>
            </a:pPr>
            <a:endParaRPr lang="es-ES" sz="1000" b="1">
              <a:effectLst/>
              <a:latin typeface="Comic Sans MS" pitchFamily="66" charset="0"/>
            </a:endParaRPr>
          </a:p>
          <a:p>
            <a:pPr>
              <a:buFontTx/>
              <a:buChar char="•"/>
            </a:pPr>
            <a:r>
              <a:rPr lang="es-ES" sz="2000" b="1">
                <a:effectLst/>
                <a:latin typeface="Comic Sans MS" pitchFamily="66" charset="0"/>
              </a:rPr>
              <a:t>Péptido liberador de gastrina (GRP)</a:t>
            </a:r>
          </a:p>
          <a:p>
            <a:pPr>
              <a:buFontTx/>
              <a:buChar char="•"/>
            </a:pPr>
            <a:endParaRPr lang="es-ES" sz="1000" b="1">
              <a:effectLst/>
              <a:latin typeface="Comic Sans MS" pitchFamily="66" charset="0"/>
            </a:endParaRPr>
          </a:p>
          <a:p>
            <a:pPr>
              <a:buFontTx/>
              <a:buChar char="•"/>
            </a:pPr>
            <a:r>
              <a:rPr lang="es-ES" sz="2000" b="1">
                <a:effectLst/>
                <a:latin typeface="Comic Sans MS" pitchFamily="66" charset="0"/>
              </a:rPr>
              <a:t>Sustancia P</a:t>
            </a:r>
          </a:p>
          <a:p>
            <a:pPr>
              <a:buFontTx/>
              <a:buChar char="•"/>
            </a:pPr>
            <a:endParaRPr lang="es-ES" sz="1000" b="1">
              <a:effectLst/>
              <a:latin typeface="Comic Sans MS" pitchFamily="66" charset="0"/>
            </a:endParaRPr>
          </a:p>
          <a:p>
            <a:pPr>
              <a:buFontTx/>
              <a:buChar char="•"/>
            </a:pPr>
            <a:r>
              <a:rPr lang="es-ES" sz="2000" b="1">
                <a:effectLst/>
                <a:latin typeface="Comic Sans MS" pitchFamily="66" charset="0"/>
              </a:rPr>
              <a:t>Motilina c. “Mo”</a:t>
            </a:r>
          </a:p>
          <a:p>
            <a:pPr>
              <a:buFontTx/>
              <a:buChar char="•"/>
            </a:pPr>
            <a:endParaRPr lang="es-ES" sz="1000">
              <a:effectLst/>
              <a:latin typeface="Comic Sans MS" pitchFamily="66" charset="0"/>
            </a:endParaRPr>
          </a:p>
          <a:p>
            <a:pPr>
              <a:buFontTx/>
              <a:buChar char="•"/>
            </a:pPr>
            <a:r>
              <a:rPr lang="es-ES" sz="2000" b="1">
                <a:effectLst/>
                <a:latin typeface="Comic Sans MS" pitchFamily="66" charset="0"/>
              </a:rPr>
              <a:t>Guanilina</a:t>
            </a:r>
          </a:p>
          <a:p>
            <a:pPr>
              <a:buFontTx/>
              <a:buChar char="•"/>
            </a:pPr>
            <a:endParaRPr lang="es-ES" sz="1000" b="1">
              <a:effectLst/>
              <a:latin typeface="Comic Sans MS" pitchFamily="66" charset="0"/>
            </a:endParaRPr>
          </a:p>
          <a:p>
            <a:pPr>
              <a:buFontTx/>
              <a:buChar char="•"/>
            </a:pPr>
            <a:r>
              <a:rPr lang="es-ES" sz="2000">
                <a:effectLst/>
                <a:latin typeface="Comic Sans MS" pitchFamily="66" charset="0"/>
              </a:rPr>
              <a:t>Neurotensina (NT) </a:t>
            </a:r>
          </a:p>
          <a:p>
            <a:pPr>
              <a:buFontTx/>
              <a:buChar char="•"/>
            </a:pPr>
            <a:endParaRPr lang="es-ES" sz="1000">
              <a:effectLst/>
              <a:latin typeface="Comic Sans MS" pitchFamily="66" charset="0"/>
            </a:endParaRPr>
          </a:p>
          <a:p>
            <a:pPr>
              <a:buFontTx/>
              <a:buChar char="•"/>
            </a:pPr>
            <a:r>
              <a:rPr lang="es-ES" sz="2000">
                <a:effectLst/>
                <a:latin typeface="Comic Sans MS" pitchFamily="66" charset="0"/>
              </a:rPr>
              <a:t>Encefalinas</a:t>
            </a:r>
          </a:p>
          <a:p>
            <a:pPr>
              <a:buFontTx/>
              <a:buChar char="•"/>
            </a:pPr>
            <a:endParaRPr lang="es-ES" sz="1000">
              <a:effectLst/>
              <a:latin typeface="Comic Sans MS" pitchFamily="66" charset="0"/>
            </a:endParaRPr>
          </a:p>
          <a:p>
            <a:pPr>
              <a:buFontTx/>
              <a:buChar char="•"/>
            </a:pPr>
            <a:r>
              <a:rPr lang="es-ES" sz="2000">
                <a:effectLst/>
                <a:latin typeface="Comic Sans MS" pitchFamily="66" charset="0"/>
              </a:rPr>
              <a:t>Ghrelina</a:t>
            </a:r>
          </a:p>
          <a:p>
            <a:endParaRPr lang="es-ES" sz="1000">
              <a:effectLst/>
              <a:latin typeface="Comic Sans MS" pitchFamily="66" charset="0"/>
            </a:endParaRPr>
          </a:p>
        </p:txBody>
      </p:sp>
      <p:sp>
        <p:nvSpPr>
          <p:cNvPr id="221187" name="Rectangle 3"/>
          <p:cNvSpPr>
            <a:spLocks noChangeArrowheads="1"/>
          </p:cNvSpPr>
          <p:nvPr/>
        </p:nvSpPr>
        <p:spPr bwMode="auto">
          <a:xfrm>
            <a:off x="2859030" y="1570812"/>
            <a:ext cx="3425938" cy="461665"/>
          </a:xfrm>
          <a:prstGeom prst="rect">
            <a:avLst/>
          </a:prstGeom>
          <a:solidFill>
            <a:srgbClr val="BBE0E3"/>
          </a:solidFill>
          <a:ln w="38100" algn="ctr">
            <a:solidFill>
              <a:srgbClr val="0066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2400" dirty="0" smtClean="0">
                <a:effectLst/>
              </a:rPr>
              <a:t>OTROS </a:t>
            </a:r>
            <a:r>
              <a:rPr lang="es-ES" sz="2400" dirty="0">
                <a:effectLst/>
              </a:rPr>
              <a:t>PÉPTIDOS GI</a:t>
            </a: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6660232" y="861973"/>
            <a:ext cx="1920851" cy="338554"/>
          </a:xfrm>
          <a:prstGeom prst="rect">
            <a:avLst/>
          </a:prstGeom>
          <a:solidFill>
            <a:srgbClr val="A9E9A9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lvl1pPr marL="171450" indent="-171450" algn="l">
              <a:defRPr>
                <a:solidFill>
                  <a:schemeClr val="tx1"/>
                </a:solidFill>
                <a:latin typeface="Arial" charset="0"/>
              </a:defRPr>
            </a:lvl1pPr>
            <a:lvl2pPr marL="1001713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6383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2274888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911475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33686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8258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42830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7402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>
              <a:buSzPct val="150000"/>
            </a:pPr>
            <a:r>
              <a:rPr lang="es-ES" sz="1600" b="1" dirty="0" smtClean="0">
                <a:effectLst/>
                <a:latin typeface="Comic Sans MS" pitchFamily="66" charset="0"/>
              </a:rPr>
              <a:t>2. PÉPTIDOS </a:t>
            </a:r>
            <a:r>
              <a:rPr lang="es-ES" sz="1600" b="1" dirty="0">
                <a:effectLst/>
                <a:latin typeface="Comic Sans MS" pitchFamily="66" charset="0"/>
              </a:rPr>
              <a:t>GI</a:t>
            </a: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5757874" y="456283"/>
            <a:ext cx="2823209" cy="307777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" sz="1400" b="1" dirty="0" smtClean="0">
                <a:effectLst/>
                <a:latin typeface="Comic Sans MS" pitchFamily="66" charset="0"/>
              </a:rPr>
              <a:t>II. REGULACIÓN HUMORAL </a:t>
            </a:r>
            <a:endParaRPr lang="es-ES" sz="1400" b="1" dirty="0">
              <a:effectLst/>
              <a:latin typeface="Comic Sans MS" pitchFamily="66" charset="0"/>
            </a:endParaRP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6542006" y="6617490"/>
            <a:ext cx="2601994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r>
              <a:rPr lang="es-ES" sz="900" b="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0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Text Box 2"/>
          <p:cNvSpPr txBox="1">
            <a:spLocks noChangeArrowheads="1"/>
          </p:cNvSpPr>
          <p:nvPr/>
        </p:nvSpPr>
        <p:spPr bwMode="auto">
          <a:xfrm>
            <a:off x="1430338" y="1244600"/>
            <a:ext cx="3432175" cy="425450"/>
          </a:xfrm>
          <a:prstGeom prst="rect">
            <a:avLst/>
          </a:prstGeom>
          <a:solidFill>
            <a:srgbClr val="D9EDEF"/>
          </a:solidFill>
          <a:ln w="28575">
            <a:solidFill>
              <a:srgbClr val="0066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2000" b="1">
                <a:effectLst/>
              </a:rPr>
              <a:t>SOMATOSTATINA (SIH)</a:t>
            </a:r>
          </a:p>
        </p:txBody>
      </p:sp>
      <p:sp>
        <p:nvSpPr>
          <p:cNvPr id="222212" name="Oval 4"/>
          <p:cNvSpPr>
            <a:spLocks noChangeArrowheads="1"/>
          </p:cNvSpPr>
          <p:nvPr/>
        </p:nvSpPr>
        <p:spPr bwMode="auto">
          <a:xfrm>
            <a:off x="5940425" y="1557338"/>
            <a:ext cx="1944688" cy="717550"/>
          </a:xfrm>
          <a:prstGeom prst="ellipse">
            <a:avLst/>
          </a:prstGeom>
          <a:noFill/>
          <a:ln w="38100">
            <a:solidFill>
              <a:srgbClr val="0000CC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 b="1" dirty="0"/>
          </a:p>
        </p:txBody>
      </p:sp>
      <p:sp>
        <p:nvSpPr>
          <p:cNvPr id="222214" name="Text Box 6"/>
          <p:cNvSpPr txBox="1">
            <a:spLocks noChangeArrowheads="1"/>
          </p:cNvSpPr>
          <p:nvPr/>
        </p:nvSpPr>
        <p:spPr bwMode="auto">
          <a:xfrm>
            <a:off x="1403350" y="2276475"/>
            <a:ext cx="1308100" cy="336550"/>
          </a:xfrm>
          <a:prstGeom prst="rect">
            <a:avLst/>
          </a:prstGeom>
          <a:solidFill>
            <a:srgbClr val="F4D4E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>
                <a:solidFill>
                  <a:srgbClr val="D40056"/>
                </a:solidFill>
                <a:effectLst/>
              </a:rPr>
              <a:t>ESTÍMULO</a:t>
            </a:r>
          </a:p>
        </p:txBody>
      </p:sp>
      <p:sp>
        <p:nvSpPr>
          <p:cNvPr id="222215" name="Rectangle 7"/>
          <p:cNvSpPr>
            <a:spLocks noChangeArrowheads="1"/>
          </p:cNvSpPr>
          <p:nvPr/>
        </p:nvSpPr>
        <p:spPr bwMode="auto">
          <a:xfrm>
            <a:off x="1838325" y="1806575"/>
            <a:ext cx="792163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2216" name="Text Box 8"/>
          <p:cNvSpPr txBox="1">
            <a:spLocks noChangeArrowheads="1"/>
          </p:cNvSpPr>
          <p:nvPr/>
        </p:nvSpPr>
        <p:spPr bwMode="auto">
          <a:xfrm>
            <a:off x="5940425" y="1628775"/>
            <a:ext cx="20161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2800" b="1" dirty="0">
                <a:effectLst/>
              </a:rPr>
              <a:t>Inhibidor</a:t>
            </a:r>
          </a:p>
        </p:txBody>
      </p:sp>
      <p:sp>
        <p:nvSpPr>
          <p:cNvPr id="222217" name="Text Box 9"/>
          <p:cNvSpPr txBox="1">
            <a:spLocks noChangeArrowheads="1"/>
          </p:cNvSpPr>
          <p:nvPr/>
        </p:nvSpPr>
        <p:spPr bwMode="auto">
          <a:xfrm>
            <a:off x="1423988" y="1819275"/>
            <a:ext cx="1017587" cy="3365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 dirty="0">
                <a:effectLst/>
              </a:rPr>
              <a:t>ORIGEN</a:t>
            </a:r>
          </a:p>
        </p:txBody>
      </p:sp>
      <p:sp>
        <p:nvSpPr>
          <p:cNvPr id="222218" name="Text Box 10"/>
          <p:cNvSpPr txBox="1">
            <a:spLocks noChangeArrowheads="1"/>
          </p:cNvSpPr>
          <p:nvPr/>
        </p:nvSpPr>
        <p:spPr bwMode="auto">
          <a:xfrm>
            <a:off x="1422335" y="2956392"/>
            <a:ext cx="1905621" cy="400110"/>
          </a:xfrm>
          <a:prstGeom prst="rect">
            <a:avLst/>
          </a:prstGeom>
          <a:solidFill>
            <a:srgbClr val="F4D4E9"/>
          </a:solidFill>
          <a:ln w="28575">
            <a:solidFill>
              <a:srgbClr val="FF3399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ES" sz="2000" b="1">
                <a:solidFill>
                  <a:srgbClr val="D4005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FUNCIONES</a:t>
            </a:r>
          </a:p>
        </p:txBody>
      </p:sp>
      <p:sp>
        <p:nvSpPr>
          <p:cNvPr id="222219" name="Text Box 11"/>
          <p:cNvSpPr txBox="1">
            <a:spLocks noChangeArrowheads="1"/>
          </p:cNvSpPr>
          <p:nvPr/>
        </p:nvSpPr>
        <p:spPr bwMode="auto">
          <a:xfrm>
            <a:off x="3611315" y="2905126"/>
            <a:ext cx="4489077" cy="2985433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hlink"/>
            </a:solidFill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marL="285750" indent="-285750" algn="l">
              <a:buClr>
                <a:srgbClr val="C00000"/>
              </a:buClr>
              <a:buSzPct val="150000"/>
              <a:buFont typeface="Arial" panose="020B0604020202020204" pitchFamily="34" charset="0"/>
              <a:buChar char="•"/>
            </a:pP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s-ES" sz="1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Inhibe secreción de mensajeros</a:t>
            </a: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:   </a:t>
            </a:r>
            <a:r>
              <a:rPr lang="es-E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</a:p>
          <a:p>
            <a:pPr algn="l">
              <a:buClr>
                <a:srgbClr val="C00000"/>
              </a:buClr>
              <a:buSzPct val="150000"/>
            </a:pP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gastrina</a:t>
            </a: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 histamina, secretina, </a:t>
            </a:r>
            <a:r>
              <a:rPr lang="es-E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</a:p>
          <a:p>
            <a:pPr algn="l">
              <a:buClr>
                <a:srgbClr val="C00000"/>
              </a:buClr>
              <a:buSzPct val="150000"/>
            </a:pP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GIP</a:t>
            </a: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  <a:r>
              <a:rPr lang="es-E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VIP</a:t>
            </a: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 Motilina</a:t>
            </a:r>
          </a:p>
          <a:p>
            <a:pPr marL="171450" indent="-171450" algn="l">
              <a:buClr>
                <a:srgbClr val="C00000"/>
              </a:buClr>
              <a:buSzPct val="150000"/>
              <a:buFont typeface="Arial" panose="020B0604020202020204" pitchFamily="34" charset="0"/>
              <a:buChar char="•"/>
            </a:pP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285750" indent="-285750" algn="l">
              <a:buClr>
                <a:srgbClr val="C00000"/>
              </a:buClr>
              <a:buSzPct val="150000"/>
              <a:buFont typeface="Arial" panose="020B0604020202020204" pitchFamily="34" charset="0"/>
              <a:buChar char="•"/>
            </a:pP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s-ES" sz="1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Inhibe secreciones: </a:t>
            </a: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gástrica y</a:t>
            </a:r>
          </a:p>
          <a:p>
            <a:pPr algn="l">
              <a:buClr>
                <a:srgbClr val="C00000"/>
              </a:buClr>
              <a:buSzPct val="150000"/>
            </a:pPr>
            <a:r>
              <a:rPr lang="es-E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pancreática</a:t>
            </a:r>
            <a:endParaRPr lang="es-ES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171450" indent="-171450" algn="l">
              <a:buClr>
                <a:srgbClr val="C00000"/>
              </a:buClr>
              <a:buSzPct val="150000"/>
              <a:buFont typeface="Arial" panose="020B0604020202020204" pitchFamily="34" charset="0"/>
              <a:buChar char="•"/>
            </a:pP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285750" indent="-285750" algn="l">
              <a:buClr>
                <a:srgbClr val="C00000"/>
              </a:buClr>
              <a:buSzPct val="150000"/>
              <a:buFont typeface="Arial" panose="020B0604020202020204" pitchFamily="34" charset="0"/>
              <a:buChar char="•"/>
            </a:pP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s-ES" sz="1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Inhibe motilidad </a:t>
            </a: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gástrica y</a:t>
            </a:r>
          </a:p>
          <a:p>
            <a:pPr algn="l">
              <a:buClr>
                <a:srgbClr val="C00000"/>
              </a:buClr>
              <a:buSzPct val="150000"/>
            </a:pPr>
            <a:r>
              <a:rPr lang="es-E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 </a:t>
            </a:r>
            <a:r>
              <a:rPr lang="es-E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vesícular</a:t>
            </a:r>
            <a:endParaRPr lang="es-ES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171450" indent="-171450" algn="l">
              <a:buClr>
                <a:srgbClr val="C00000"/>
              </a:buClr>
              <a:buSzPct val="150000"/>
              <a:buFont typeface="Arial" panose="020B0604020202020204" pitchFamily="34" charset="0"/>
              <a:buChar char="•"/>
            </a:pP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285750" indent="-285750" algn="l">
              <a:buClr>
                <a:srgbClr val="C00000"/>
              </a:buClr>
              <a:buSzPct val="150000"/>
              <a:buFont typeface="Arial" panose="020B0604020202020204" pitchFamily="34" charset="0"/>
              <a:buChar char="•"/>
            </a:pP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s-ES" sz="1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Inhibe absorción </a:t>
            </a: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glucosa, AA y TG</a:t>
            </a:r>
          </a:p>
          <a:p>
            <a:pPr marL="171450" indent="-171450" algn="l">
              <a:buClr>
                <a:srgbClr val="C00000"/>
              </a:buClr>
              <a:buSzPct val="150000"/>
              <a:buFont typeface="Arial" panose="020B0604020202020204" pitchFamily="34" charset="0"/>
              <a:buChar char="•"/>
            </a:pPr>
            <a:endParaRPr lang="es-ES" sz="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22220" name="Text Box 12"/>
          <p:cNvSpPr txBox="1">
            <a:spLocks noChangeArrowheads="1"/>
          </p:cNvSpPr>
          <p:nvPr/>
        </p:nvSpPr>
        <p:spPr bwMode="auto">
          <a:xfrm>
            <a:off x="2771775" y="2300288"/>
            <a:ext cx="15509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 b="1">
                <a:effectLst/>
              </a:rPr>
              <a:t>Ácido</a:t>
            </a:r>
            <a:r>
              <a:rPr lang="es-ES_tradnl" sz="1600">
                <a:effectLst/>
              </a:rPr>
              <a:t> en la luz</a:t>
            </a:r>
          </a:p>
        </p:txBody>
      </p:sp>
      <p:sp>
        <p:nvSpPr>
          <p:cNvPr id="222221" name="Text Box 13"/>
          <p:cNvSpPr txBox="1">
            <a:spLocks noChangeArrowheads="1"/>
          </p:cNvSpPr>
          <p:nvPr/>
        </p:nvSpPr>
        <p:spPr bwMode="auto">
          <a:xfrm>
            <a:off x="457525" y="549275"/>
            <a:ext cx="1377301" cy="769441"/>
          </a:xfrm>
          <a:prstGeom prst="rect">
            <a:avLst/>
          </a:prstGeom>
          <a:noFill/>
          <a:ln>
            <a:noFill/>
          </a:ln>
          <a:effectLst>
            <a:outerShdw dist="45791" dir="2021404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22222" name="Text Box 14"/>
          <p:cNvSpPr txBox="1">
            <a:spLocks noChangeArrowheads="1"/>
          </p:cNvSpPr>
          <p:nvPr/>
        </p:nvSpPr>
        <p:spPr bwMode="auto">
          <a:xfrm>
            <a:off x="2846388" y="1773238"/>
            <a:ext cx="2095500" cy="425450"/>
          </a:xfrm>
          <a:prstGeom prst="rect">
            <a:avLst/>
          </a:prstGeom>
          <a:solidFill>
            <a:schemeClr val="bg1"/>
          </a:solidFill>
          <a:ln w="28575">
            <a:solidFill>
              <a:srgbClr val="D4005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b="1">
                <a:effectLst>
                  <a:outerShdw blurRad="38100" dist="38100" dir="2700000" algn="tl">
                    <a:srgbClr val="C0C0C0"/>
                  </a:outerShdw>
                </a:effectLst>
              </a:rPr>
              <a:t>c. “D” </a:t>
            </a:r>
            <a:r>
              <a:rPr lang="es-ES" sz="1800" b="1">
                <a:effectLst>
                  <a:outerShdw blurRad="38100" dist="38100" dir="2700000" algn="tl">
                    <a:srgbClr val="C0C0C0"/>
                  </a:outerShdw>
                </a:effectLst>
              </a:rPr>
              <a:t>todo TGI</a:t>
            </a:r>
          </a:p>
        </p:txBody>
      </p:sp>
      <p:sp>
        <p:nvSpPr>
          <p:cNvPr id="18" name="Text Box 19"/>
          <p:cNvSpPr txBox="1">
            <a:spLocks noChangeArrowheads="1"/>
          </p:cNvSpPr>
          <p:nvPr/>
        </p:nvSpPr>
        <p:spPr bwMode="auto">
          <a:xfrm>
            <a:off x="6269441" y="902583"/>
            <a:ext cx="1830951" cy="336004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ES" sz="1600" b="1">
                <a:solidFill>
                  <a:srgbClr val="0000CC"/>
                </a:solidFill>
                <a:effectLst/>
              </a:rPr>
              <a:t>Otros péptidos</a:t>
            </a:r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6192091" y="444694"/>
            <a:ext cx="1908301" cy="338554"/>
          </a:xfrm>
          <a:prstGeom prst="rect">
            <a:avLst/>
          </a:prstGeom>
          <a:solidFill>
            <a:srgbClr val="A9E9A9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lvl1pPr marL="171450" indent="-171450" algn="l">
              <a:defRPr>
                <a:solidFill>
                  <a:schemeClr val="tx1"/>
                </a:solidFill>
                <a:latin typeface="Arial" charset="0"/>
              </a:defRPr>
            </a:lvl1pPr>
            <a:lvl2pPr marL="1001713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6383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2274888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911475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33686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8258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42830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7402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>
              <a:buSzPct val="150000"/>
            </a:pPr>
            <a:r>
              <a:rPr lang="es-ES" sz="1600" b="1" dirty="0" smtClean="0">
                <a:effectLst/>
                <a:latin typeface="Comic Sans MS" pitchFamily="66" charset="0"/>
              </a:rPr>
              <a:t>2. PÉPTIDOS </a:t>
            </a:r>
            <a:r>
              <a:rPr lang="es-ES" sz="1600" b="1" dirty="0">
                <a:effectLst/>
                <a:latin typeface="Comic Sans MS" pitchFamily="66" charset="0"/>
              </a:rPr>
              <a:t>GI</a:t>
            </a:r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6542006" y="6617490"/>
            <a:ext cx="2601994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r>
              <a:rPr lang="es-ES" sz="900" b="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0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22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0" dur="500"/>
                                        <p:tgtEl>
                                          <p:spTgt spid="222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222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2212" grpId="0" animBg="1"/>
      <p:bldP spid="222216" grpId="0"/>
      <p:bldP spid="222219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/>
          <p:cNvGrpSpPr/>
          <p:nvPr/>
        </p:nvGrpSpPr>
        <p:grpSpPr>
          <a:xfrm>
            <a:off x="755576" y="752743"/>
            <a:ext cx="4556199" cy="5252770"/>
            <a:chOff x="1692275" y="1700213"/>
            <a:chExt cx="3619500" cy="4305300"/>
          </a:xfrm>
        </p:grpSpPr>
        <p:pic>
          <p:nvPicPr>
            <p:cNvPr id="223234" name="Picture 2" descr="paracrina SIH en GI"/>
            <p:cNvPicPr>
              <a:picLocks noChangeAspect="1" noChangeArrowheads="1"/>
            </p:cNvPicPr>
            <p:nvPr/>
          </p:nvPicPr>
          <p:blipFill>
            <a:blip r:embed="rId2">
              <a:lum bright="-12000" contrast="2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92275" y="1700213"/>
              <a:ext cx="3619500" cy="43053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23235" name="Rectangle 3"/>
            <p:cNvSpPr>
              <a:spLocks noChangeArrowheads="1"/>
            </p:cNvSpPr>
            <p:nvPr/>
          </p:nvSpPr>
          <p:spPr bwMode="auto">
            <a:xfrm>
              <a:off x="2627313" y="2052638"/>
              <a:ext cx="1081087" cy="287337"/>
            </a:xfrm>
            <a:prstGeom prst="rect">
              <a:avLst/>
            </a:prstGeom>
            <a:solidFill>
              <a:srgbClr val="7F649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223236" name="Text Box 4"/>
            <p:cNvSpPr txBox="1">
              <a:spLocks noChangeArrowheads="1"/>
            </p:cNvSpPr>
            <p:nvPr/>
          </p:nvSpPr>
          <p:spPr bwMode="auto">
            <a:xfrm>
              <a:off x="2484438" y="2052638"/>
              <a:ext cx="1412875" cy="366712"/>
            </a:xfrm>
            <a:prstGeom prst="rect">
              <a:avLst/>
            </a:prstGeom>
            <a:solidFill>
              <a:srgbClr val="FEEDE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MX" sz="1800">
                  <a:effectLst/>
                </a:rPr>
                <a:t>enterocitos</a:t>
              </a:r>
            </a:p>
          </p:txBody>
        </p:sp>
        <p:sp>
          <p:nvSpPr>
            <p:cNvPr id="223237" name="Text Box 5"/>
            <p:cNvSpPr txBox="1">
              <a:spLocks noChangeArrowheads="1"/>
            </p:cNvSpPr>
            <p:nvPr/>
          </p:nvSpPr>
          <p:spPr bwMode="auto">
            <a:xfrm>
              <a:off x="2484438" y="2478088"/>
              <a:ext cx="1420812" cy="366712"/>
            </a:xfrm>
            <a:prstGeom prst="rect">
              <a:avLst/>
            </a:prstGeom>
            <a:solidFill>
              <a:srgbClr val="7F649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MX" sz="1800">
                  <a:solidFill>
                    <a:schemeClr val="bg1"/>
                  </a:solidFill>
                  <a:effectLst/>
                </a:rPr>
                <a:t>c. paracrina</a:t>
              </a:r>
            </a:p>
          </p:txBody>
        </p:sp>
        <p:sp>
          <p:nvSpPr>
            <p:cNvPr id="223238" name="Rectangle 6"/>
            <p:cNvSpPr>
              <a:spLocks noChangeArrowheads="1"/>
            </p:cNvSpPr>
            <p:nvPr/>
          </p:nvSpPr>
          <p:spPr bwMode="auto">
            <a:xfrm>
              <a:off x="2555875" y="4860925"/>
              <a:ext cx="863600" cy="215900"/>
            </a:xfrm>
            <a:prstGeom prst="rect">
              <a:avLst/>
            </a:prstGeom>
            <a:solidFill>
              <a:srgbClr val="E17B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223239" name="Rectangle 7"/>
            <p:cNvSpPr>
              <a:spLocks noChangeArrowheads="1"/>
            </p:cNvSpPr>
            <p:nvPr/>
          </p:nvSpPr>
          <p:spPr bwMode="auto">
            <a:xfrm>
              <a:off x="4211638" y="4357688"/>
              <a:ext cx="865187" cy="358775"/>
            </a:xfrm>
            <a:prstGeom prst="rect">
              <a:avLst/>
            </a:prstGeom>
            <a:solidFill>
              <a:srgbClr val="C19E8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223240" name="Text Box 8"/>
            <p:cNvSpPr txBox="1">
              <a:spLocks noChangeArrowheads="1"/>
            </p:cNvSpPr>
            <p:nvPr/>
          </p:nvSpPr>
          <p:spPr bwMode="auto">
            <a:xfrm>
              <a:off x="4030663" y="4292600"/>
              <a:ext cx="1225550" cy="5810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MX" sz="1600">
                  <a:effectLst/>
                </a:rPr>
                <a:t>Espacio </a:t>
              </a:r>
            </a:p>
            <a:p>
              <a:r>
                <a:rPr lang="es-MX" sz="1600">
                  <a:effectLst/>
                </a:rPr>
                <a:t>intersticial</a:t>
              </a:r>
            </a:p>
          </p:txBody>
        </p:sp>
        <p:sp>
          <p:nvSpPr>
            <p:cNvPr id="223241" name="Text Box 9"/>
            <p:cNvSpPr txBox="1">
              <a:spLocks noChangeArrowheads="1"/>
            </p:cNvSpPr>
            <p:nvPr/>
          </p:nvSpPr>
          <p:spPr bwMode="auto">
            <a:xfrm>
              <a:off x="2484438" y="4781550"/>
              <a:ext cx="893762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MX" sz="1800">
                  <a:effectLst/>
                </a:rPr>
                <a:t>capilar</a:t>
              </a:r>
            </a:p>
          </p:txBody>
        </p:sp>
      </p:grpSp>
      <p:sp>
        <p:nvSpPr>
          <p:cNvPr id="223242" name="Text Box 10"/>
          <p:cNvSpPr txBox="1">
            <a:spLocks noChangeArrowheads="1"/>
          </p:cNvSpPr>
          <p:nvPr/>
        </p:nvSpPr>
        <p:spPr bwMode="auto">
          <a:xfrm>
            <a:off x="5580112" y="2562731"/>
            <a:ext cx="2663825" cy="457200"/>
          </a:xfrm>
          <a:prstGeom prst="rect">
            <a:avLst/>
          </a:prstGeom>
          <a:solidFill>
            <a:srgbClr val="BBDDFF"/>
          </a:solidFill>
          <a:ln w="952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>
            <a:spAutoFit/>
          </a:bodyPr>
          <a:lstStyle/>
          <a:p>
            <a:r>
              <a:rPr lang="es-MX" sz="2400">
                <a:effectLst/>
              </a:rPr>
              <a:t>Acción paracrina </a:t>
            </a:r>
          </a:p>
        </p:txBody>
      </p:sp>
      <p:sp>
        <p:nvSpPr>
          <p:cNvPr id="223243" name="Text Box 11"/>
          <p:cNvSpPr txBox="1">
            <a:spLocks noChangeArrowheads="1"/>
          </p:cNvSpPr>
          <p:nvPr/>
        </p:nvSpPr>
        <p:spPr bwMode="auto">
          <a:xfrm>
            <a:off x="5580112" y="3159457"/>
            <a:ext cx="1816523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 dirty="0">
                <a:effectLst/>
              </a:rPr>
              <a:t>También es</a:t>
            </a:r>
          </a:p>
          <a:p>
            <a:pPr algn="l"/>
            <a:r>
              <a:rPr lang="es-ES_tradnl" sz="2000" dirty="0">
                <a:effectLst/>
              </a:rPr>
              <a:t>Hormona,</a:t>
            </a:r>
          </a:p>
          <a:p>
            <a:pPr algn="l"/>
            <a:r>
              <a:rPr lang="es-ES_tradnl" sz="2000" dirty="0">
                <a:effectLst/>
              </a:rPr>
              <a:t>Neuropéptido</a:t>
            </a:r>
          </a:p>
        </p:txBody>
      </p:sp>
      <p:sp>
        <p:nvSpPr>
          <p:cNvPr id="223250" name="Text Box 18"/>
          <p:cNvSpPr txBox="1">
            <a:spLocks noChangeArrowheads="1"/>
          </p:cNvSpPr>
          <p:nvPr/>
        </p:nvSpPr>
        <p:spPr bwMode="auto">
          <a:xfrm>
            <a:off x="6708236" y="823258"/>
            <a:ext cx="1800573" cy="338554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square">
            <a:spAutoFit/>
          </a:bodyPr>
          <a:lstStyle/>
          <a:p>
            <a:r>
              <a:rPr lang="es-ES" sz="1600" b="1">
                <a:solidFill>
                  <a:srgbClr val="0000CC"/>
                </a:solidFill>
                <a:effectLst/>
              </a:rPr>
              <a:t>Otros péptidos</a:t>
            </a:r>
          </a:p>
        </p:txBody>
      </p:sp>
      <p:sp>
        <p:nvSpPr>
          <p:cNvPr id="223251" name="Text Box 19"/>
          <p:cNvSpPr txBox="1">
            <a:spLocks noChangeArrowheads="1"/>
          </p:cNvSpPr>
          <p:nvPr/>
        </p:nvSpPr>
        <p:spPr bwMode="auto">
          <a:xfrm>
            <a:off x="7657621" y="1253480"/>
            <a:ext cx="801823" cy="461665"/>
          </a:xfrm>
          <a:prstGeom prst="rect">
            <a:avLst/>
          </a:prstGeom>
          <a:solidFill>
            <a:srgbClr val="D9EDEF"/>
          </a:solidFill>
          <a:ln w="28575">
            <a:solidFill>
              <a:srgbClr val="0066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2400"/>
              <a:t>SIH</a:t>
            </a:r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6635707" y="405894"/>
            <a:ext cx="1873102" cy="338554"/>
          </a:xfrm>
          <a:prstGeom prst="rect">
            <a:avLst/>
          </a:prstGeom>
          <a:solidFill>
            <a:srgbClr val="A9E9A9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lvl1pPr marL="171450" indent="-171450" algn="l">
              <a:defRPr>
                <a:solidFill>
                  <a:schemeClr val="tx1"/>
                </a:solidFill>
                <a:latin typeface="Arial" charset="0"/>
              </a:defRPr>
            </a:lvl1pPr>
            <a:lvl2pPr marL="1001713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6383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2274888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911475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33686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8258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42830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7402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>
              <a:buSzPct val="150000"/>
            </a:pPr>
            <a:r>
              <a:rPr lang="es-ES" sz="1600" b="1" dirty="0" smtClean="0">
                <a:effectLst/>
                <a:latin typeface="Comic Sans MS" pitchFamily="66" charset="0"/>
              </a:rPr>
              <a:t>2. PÉPTIDOS </a:t>
            </a:r>
            <a:r>
              <a:rPr lang="es-ES" sz="1600" b="1" dirty="0">
                <a:effectLst/>
                <a:latin typeface="Comic Sans MS" pitchFamily="66" charset="0"/>
              </a:rPr>
              <a:t>GI</a:t>
            </a:r>
          </a:p>
        </p:txBody>
      </p:sp>
      <p:sp>
        <p:nvSpPr>
          <p:cNvPr id="19" name="Text Box 8"/>
          <p:cNvSpPr txBox="1">
            <a:spLocks noChangeArrowheads="1"/>
          </p:cNvSpPr>
          <p:nvPr/>
        </p:nvSpPr>
        <p:spPr bwMode="auto">
          <a:xfrm>
            <a:off x="6542006" y="6617490"/>
            <a:ext cx="2601994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r>
              <a:rPr lang="es-ES" sz="900" b="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0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3243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4258" name="Picture 2" descr="regulacion gastrina"/>
          <p:cNvPicPr>
            <a:picLocks noChangeAspect="1" noChangeArrowheads="1"/>
          </p:cNvPicPr>
          <p:nvPr/>
        </p:nvPicPr>
        <p:blipFill>
          <a:blip r:embed="rId2">
            <a:lum bright="-24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548" t="3123" r="25005" b="60854"/>
          <a:stretch>
            <a:fillRect/>
          </a:stretch>
        </p:blipFill>
        <p:spPr bwMode="auto">
          <a:xfrm>
            <a:off x="898525" y="1916113"/>
            <a:ext cx="3744913" cy="3313112"/>
          </a:xfrm>
          <a:prstGeom prst="rect">
            <a:avLst/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4259" name="Picture 3" descr="regulacion gastrina"/>
          <p:cNvPicPr>
            <a:picLocks noChangeAspect="1" noChangeArrowheads="1"/>
          </p:cNvPicPr>
          <p:nvPr/>
        </p:nvPicPr>
        <p:blipFill>
          <a:blip r:embed="rId2">
            <a:lum bright="-30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548" t="46194" r="28896" b="14391"/>
          <a:stretch>
            <a:fillRect/>
          </a:stretch>
        </p:blipFill>
        <p:spPr bwMode="auto">
          <a:xfrm>
            <a:off x="4837113" y="1917700"/>
            <a:ext cx="3190875" cy="3600450"/>
          </a:xfrm>
          <a:prstGeom prst="rect">
            <a:avLst/>
          </a:prstGeom>
          <a:noFill/>
          <a:ln w="28575">
            <a:solidFill>
              <a:srgbClr val="FF996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4260" name="Text Box 4"/>
          <p:cNvSpPr txBox="1">
            <a:spLocks noChangeArrowheads="1"/>
          </p:cNvSpPr>
          <p:nvPr/>
        </p:nvSpPr>
        <p:spPr bwMode="auto">
          <a:xfrm>
            <a:off x="2047701" y="1327448"/>
            <a:ext cx="1316386" cy="461665"/>
          </a:xfrm>
          <a:prstGeom prst="rect">
            <a:avLst/>
          </a:prstGeom>
          <a:solidFill>
            <a:srgbClr val="FFD5E3"/>
          </a:solidFill>
          <a:ln w="9525" algn="ctr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ES_tradnl" sz="2400"/>
              <a:t>ANTRO</a:t>
            </a:r>
          </a:p>
        </p:txBody>
      </p:sp>
      <p:sp>
        <p:nvSpPr>
          <p:cNvPr id="224261" name="Text Box 5"/>
          <p:cNvSpPr txBox="1">
            <a:spLocks noChangeArrowheads="1"/>
          </p:cNvSpPr>
          <p:nvPr/>
        </p:nvSpPr>
        <p:spPr bwMode="auto">
          <a:xfrm>
            <a:off x="5724525" y="1327448"/>
            <a:ext cx="1335623" cy="461665"/>
          </a:xfrm>
          <a:prstGeom prst="rect">
            <a:avLst/>
          </a:prstGeom>
          <a:solidFill>
            <a:srgbClr val="FFD6C1"/>
          </a:solidFill>
          <a:ln w="9525" algn="ctr">
            <a:solidFill>
              <a:srgbClr val="FF9966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ES_tradnl" sz="2400" dirty="0"/>
              <a:t>FONDO</a:t>
            </a:r>
          </a:p>
        </p:txBody>
      </p:sp>
      <p:sp>
        <p:nvSpPr>
          <p:cNvPr id="224262" name="Text Box 6"/>
          <p:cNvSpPr txBox="1">
            <a:spLocks noChangeArrowheads="1"/>
          </p:cNvSpPr>
          <p:nvPr/>
        </p:nvSpPr>
        <p:spPr bwMode="auto">
          <a:xfrm>
            <a:off x="1671638" y="1028700"/>
            <a:ext cx="1841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ES_tradnl" sz="1600">
              <a:effectLst/>
            </a:endParaRPr>
          </a:p>
        </p:txBody>
      </p:sp>
      <p:sp>
        <p:nvSpPr>
          <p:cNvPr id="224263" name="Oval 7"/>
          <p:cNvSpPr>
            <a:spLocks noChangeArrowheads="1"/>
          </p:cNvSpPr>
          <p:nvPr/>
        </p:nvSpPr>
        <p:spPr bwMode="auto">
          <a:xfrm>
            <a:off x="3132138" y="3213100"/>
            <a:ext cx="719137" cy="647700"/>
          </a:xfrm>
          <a:prstGeom prst="ellipse">
            <a:avLst/>
          </a:prstGeom>
          <a:noFill/>
          <a:ln w="28575" algn="ctr">
            <a:solidFill>
              <a:srgbClr val="0066FF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4264" name="Oval 8"/>
          <p:cNvSpPr>
            <a:spLocks noChangeArrowheads="1"/>
          </p:cNvSpPr>
          <p:nvPr/>
        </p:nvSpPr>
        <p:spPr bwMode="auto">
          <a:xfrm>
            <a:off x="6659563" y="3502025"/>
            <a:ext cx="720725" cy="576263"/>
          </a:xfrm>
          <a:prstGeom prst="ellipse">
            <a:avLst/>
          </a:prstGeom>
          <a:noFill/>
          <a:ln w="28575" algn="ctr">
            <a:solidFill>
              <a:srgbClr val="0066FF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4265" name="Text Box 9"/>
          <p:cNvSpPr txBox="1">
            <a:spLocks noChangeArrowheads="1"/>
          </p:cNvSpPr>
          <p:nvPr/>
        </p:nvSpPr>
        <p:spPr bwMode="auto">
          <a:xfrm>
            <a:off x="303085" y="283071"/>
            <a:ext cx="1079143" cy="769441"/>
          </a:xfrm>
          <a:prstGeom prst="rect">
            <a:avLst/>
          </a:prstGeom>
          <a:noFill/>
          <a:ln>
            <a:noFill/>
          </a:ln>
          <a:effectLst>
            <a:outerShdw dist="45791" dir="2021404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24266" name="Rectangle 10"/>
          <p:cNvSpPr>
            <a:spLocks noChangeArrowheads="1"/>
          </p:cNvSpPr>
          <p:nvPr/>
        </p:nvSpPr>
        <p:spPr bwMode="auto">
          <a:xfrm>
            <a:off x="971550" y="2060575"/>
            <a:ext cx="72072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4267" name="Rectangle 11"/>
          <p:cNvSpPr>
            <a:spLocks noChangeArrowheads="1"/>
          </p:cNvSpPr>
          <p:nvPr/>
        </p:nvSpPr>
        <p:spPr bwMode="auto">
          <a:xfrm>
            <a:off x="971550" y="3932238"/>
            <a:ext cx="792163" cy="7921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4268" name="Text Box 12"/>
          <p:cNvSpPr txBox="1">
            <a:spLocks noChangeArrowheads="1"/>
          </p:cNvSpPr>
          <p:nvPr/>
        </p:nvSpPr>
        <p:spPr bwMode="auto">
          <a:xfrm>
            <a:off x="944563" y="3932238"/>
            <a:ext cx="9906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 b="1">
                <a:effectLst/>
              </a:rPr>
              <a:t>AA, </a:t>
            </a:r>
          </a:p>
          <a:p>
            <a:pPr algn="l"/>
            <a:r>
              <a:rPr lang="es-ES_tradnl" sz="1600" b="1">
                <a:effectLst/>
              </a:rPr>
              <a:t>péptidos</a:t>
            </a:r>
          </a:p>
        </p:txBody>
      </p:sp>
      <p:sp>
        <p:nvSpPr>
          <p:cNvPr id="224269" name="Rectangle 13"/>
          <p:cNvSpPr>
            <a:spLocks noChangeArrowheads="1"/>
          </p:cNvSpPr>
          <p:nvPr/>
        </p:nvSpPr>
        <p:spPr bwMode="auto">
          <a:xfrm>
            <a:off x="2411413" y="3932238"/>
            <a:ext cx="504825" cy="144462"/>
          </a:xfrm>
          <a:prstGeom prst="rect">
            <a:avLst/>
          </a:prstGeom>
          <a:solidFill>
            <a:srgbClr val="82C7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4270" name="Rectangle 14"/>
          <p:cNvSpPr>
            <a:spLocks noChangeArrowheads="1"/>
          </p:cNvSpPr>
          <p:nvPr/>
        </p:nvSpPr>
        <p:spPr bwMode="auto">
          <a:xfrm>
            <a:off x="2411413" y="2060575"/>
            <a:ext cx="504825" cy="287338"/>
          </a:xfrm>
          <a:prstGeom prst="rect">
            <a:avLst/>
          </a:prstGeom>
          <a:solidFill>
            <a:srgbClr val="E4F3F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4271" name="Text Box 15"/>
          <p:cNvSpPr txBox="1">
            <a:spLocks noChangeArrowheads="1"/>
          </p:cNvSpPr>
          <p:nvPr/>
        </p:nvSpPr>
        <p:spPr bwMode="auto">
          <a:xfrm>
            <a:off x="2339975" y="3836988"/>
            <a:ext cx="874713" cy="366712"/>
          </a:xfrm>
          <a:prstGeom prst="rect">
            <a:avLst/>
          </a:prstGeom>
          <a:solidFill>
            <a:srgbClr val="8FE2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 b="1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C. “G”</a:t>
            </a:r>
          </a:p>
        </p:txBody>
      </p:sp>
      <p:sp>
        <p:nvSpPr>
          <p:cNvPr id="224272" name="Text Box 16"/>
          <p:cNvSpPr txBox="1">
            <a:spLocks noChangeArrowheads="1"/>
          </p:cNvSpPr>
          <p:nvPr/>
        </p:nvSpPr>
        <p:spPr bwMode="auto">
          <a:xfrm>
            <a:off x="2339975" y="1965325"/>
            <a:ext cx="884238" cy="366713"/>
          </a:xfrm>
          <a:prstGeom prst="rect">
            <a:avLst/>
          </a:prstGeom>
          <a:solidFill>
            <a:srgbClr val="C3BFD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 b="1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C. “D”</a:t>
            </a:r>
          </a:p>
        </p:txBody>
      </p:sp>
      <p:sp>
        <p:nvSpPr>
          <p:cNvPr id="224273" name="Rectangle 17"/>
          <p:cNvSpPr>
            <a:spLocks noChangeArrowheads="1"/>
          </p:cNvSpPr>
          <p:nvPr/>
        </p:nvSpPr>
        <p:spPr bwMode="auto">
          <a:xfrm>
            <a:off x="2771775" y="2852738"/>
            <a:ext cx="1152525" cy="215900"/>
          </a:xfrm>
          <a:prstGeom prst="rect">
            <a:avLst/>
          </a:prstGeom>
          <a:solidFill>
            <a:srgbClr val="E4F3F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4274" name="Text Box 18"/>
          <p:cNvSpPr txBox="1">
            <a:spLocks noChangeArrowheads="1"/>
          </p:cNvSpPr>
          <p:nvPr/>
        </p:nvSpPr>
        <p:spPr bwMode="auto">
          <a:xfrm>
            <a:off x="3059113" y="2781300"/>
            <a:ext cx="699230" cy="40011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0066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SIH</a:t>
            </a:r>
          </a:p>
        </p:txBody>
      </p:sp>
      <p:sp>
        <p:nvSpPr>
          <p:cNvPr id="224275" name="Rectangle 19"/>
          <p:cNvSpPr>
            <a:spLocks noChangeArrowheads="1"/>
          </p:cNvSpPr>
          <p:nvPr/>
        </p:nvSpPr>
        <p:spPr bwMode="auto">
          <a:xfrm>
            <a:off x="3275013" y="5084763"/>
            <a:ext cx="720725" cy="144462"/>
          </a:xfrm>
          <a:prstGeom prst="rect">
            <a:avLst/>
          </a:prstGeom>
          <a:solidFill>
            <a:srgbClr val="E4F3F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4276" name="Rectangle 20"/>
          <p:cNvSpPr>
            <a:spLocks noChangeArrowheads="1"/>
          </p:cNvSpPr>
          <p:nvPr/>
        </p:nvSpPr>
        <p:spPr bwMode="auto">
          <a:xfrm>
            <a:off x="6011863" y="2278063"/>
            <a:ext cx="647700" cy="215900"/>
          </a:xfrm>
          <a:prstGeom prst="rect">
            <a:avLst/>
          </a:prstGeom>
          <a:solidFill>
            <a:srgbClr val="E4F3F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4277" name="Text Box 21"/>
          <p:cNvSpPr txBox="1">
            <a:spLocks noChangeArrowheads="1"/>
          </p:cNvSpPr>
          <p:nvPr/>
        </p:nvSpPr>
        <p:spPr bwMode="auto">
          <a:xfrm>
            <a:off x="6011863" y="2181225"/>
            <a:ext cx="884237" cy="366713"/>
          </a:xfrm>
          <a:prstGeom prst="rect">
            <a:avLst/>
          </a:prstGeom>
          <a:solidFill>
            <a:srgbClr val="C3BFD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 b="1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C. “D”</a:t>
            </a:r>
          </a:p>
        </p:txBody>
      </p:sp>
      <p:sp>
        <p:nvSpPr>
          <p:cNvPr id="224278" name="Rectangle 22"/>
          <p:cNvSpPr>
            <a:spLocks noChangeArrowheads="1"/>
          </p:cNvSpPr>
          <p:nvPr/>
        </p:nvSpPr>
        <p:spPr bwMode="auto">
          <a:xfrm>
            <a:off x="6300788" y="3033713"/>
            <a:ext cx="1152525" cy="215900"/>
          </a:xfrm>
          <a:prstGeom prst="rect">
            <a:avLst/>
          </a:prstGeom>
          <a:solidFill>
            <a:srgbClr val="E4F3F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4279" name="Text Box 23"/>
          <p:cNvSpPr txBox="1">
            <a:spLocks noChangeArrowheads="1"/>
          </p:cNvSpPr>
          <p:nvPr/>
        </p:nvSpPr>
        <p:spPr bwMode="auto">
          <a:xfrm>
            <a:off x="6588125" y="2973388"/>
            <a:ext cx="699230" cy="40011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0066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SIH</a:t>
            </a:r>
          </a:p>
        </p:txBody>
      </p:sp>
      <p:sp>
        <p:nvSpPr>
          <p:cNvPr id="224280" name="Rectangle 24"/>
          <p:cNvSpPr>
            <a:spLocks noChangeArrowheads="1"/>
          </p:cNvSpPr>
          <p:nvPr/>
        </p:nvSpPr>
        <p:spPr bwMode="auto">
          <a:xfrm>
            <a:off x="6443663" y="4437063"/>
            <a:ext cx="360362" cy="217487"/>
          </a:xfrm>
          <a:prstGeom prst="rect">
            <a:avLst/>
          </a:prstGeom>
          <a:solidFill>
            <a:srgbClr val="E4F3F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4285" name="Text Box 29"/>
          <p:cNvSpPr txBox="1">
            <a:spLocks noChangeArrowheads="1"/>
          </p:cNvSpPr>
          <p:nvPr/>
        </p:nvSpPr>
        <p:spPr bwMode="auto">
          <a:xfrm>
            <a:off x="1562792" y="5300663"/>
            <a:ext cx="2286203" cy="1107996"/>
          </a:xfrm>
          <a:prstGeom prst="rect">
            <a:avLst/>
          </a:prstGeom>
          <a:solidFill>
            <a:srgbClr val="8BBAFF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_tradnl" sz="2400" dirty="0">
                <a:effectLst/>
              </a:rPr>
              <a:t>SIH inhibe </a:t>
            </a:r>
            <a:endParaRPr lang="es-ES_tradnl" sz="2400" dirty="0" smtClean="0">
              <a:effectLst/>
            </a:endParaRPr>
          </a:p>
          <a:p>
            <a:r>
              <a:rPr lang="es-ES_tradnl" sz="2400" b="1" dirty="0" smtClean="0">
                <a:solidFill>
                  <a:srgbClr val="DA5800"/>
                </a:solidFill>
              </a:rPr>
              <a:t>c</a:t>
            </a:r>
            <a:r>
              <a:rPr lang="es-ES_tradnl" sz="2400" b="1" dirty="0">
                <a:solidFill>
                  <a:srgbClr val="DA5800"/>
                </a:solidFill>
              </a:rPr>
              <a:t>. “G</a:t>
            </a:r>
            <a:r>
              <a:rPr lang="es-ES_tradnl" sz="2400" b="1" dirty="0" smtClean="0">
                <a:solidFill>
                  <a:srgbClr val="DA5800"/>
                </a:solidFill>
              </a:rPr>
              <a:t>”</a:t>
            </a:r>
          </a:p>
          <a:p>
            <a:r>
              <a:rPr lang="es-ES_tradnl" sz="1800" b="1" dirty="0" smtClean="0">
                <a:solidFill>
                  <a:srgbClr val="DA5800"/>
                </a:solidFill>
              </a:rPr>
              <a:t>Receptores SSTR2</a:t>
            </a:r>
            <a:endParaRPr lang="es-ES_tradnl" sz="1800" b="1" dirty="0">
              <a:solidFill>
                <a:srgbClr val="DA5800"/>
              </a:solidFill>
            </a:endParaRPr>
          </a:p>
        </p:txBody>
      </p:sp>
      <p:sp>
        <p:nvSpPr>
          <p:cNvPr id="224286" name="Text Box 30"/>
          <p:cNvSpPr txBox="1">
            <a:spLocks noChangeArrowheads="1"/>
          </p:cNvSpPr>
          <p:nvPr/>
        </p:nvSpPr>
        <p:spPr bwMode="auto">
          <a:xfrm>
            <a:off x="5341837" y="5589588"/>
            <a:ext cx="2286203" cy="1107996"/>
          </a:xfrm>
          <a:prstGeom prst="rect">
            <a:avLst/>
          </a:prstGeom>
          <a:solidFill>
            <a:srgbClr val="8BBAFF"/>
          </a:solidFill>
          <a:ln>
            <a:noFill/>
          </a:ln>
          <a:effectLst>
            <a:outerShdw dist="35560" dir="2700000" algn="tl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_tradnl" sz="2400" dirty="0">
                <a:effectLst/>
              </a:rPr>
              <a:t>SIH inhibe </a:t>
            </a:r>
            <a:endParaRPr lang="es-ES_tradnl" sz="2400" dirty="0" smtClean="0">
              <a:effectLst/>
            </a:endParaRPr>
          </a:p>
          <a:p>
            <a:r>
              <a:rPr lang="es-ES_tradnl" sz="2400" b="1" dirty="0" smtClean="0">
                <a:solidFill>
                  <a:srgbClr val="DA5800"/>
                </a:solidFill>
              </a:rPr>
              <a:t>c</a:t>
            </a:r>
            <a:r>
              <a:rPr lang="es-ES_tradnl" sz="2400" b="1" dirty="0">
                <a:solidFill>
                  <a:srgbClr val="DA5800"/>
                </a:solidFill>
              </a:rPr>
              <a:t>. </a:t>
            </a:r>
            <a:r>
              <a:rPr lang="es-ES_tradnl" sz="2400" b="1" dirty="0" smtClean="0">
                <a:solidFill>
                  <a:srgbClr val="DA5800"/>
                </a:solidFill>
              </a:rPr>
              <a:t>Parietal</a:t>
            </a:r>
          </a:p>
          <a:p>
            <a:r>
              <a:rPr lang="es-ES_tradnl" sz="1800" b="1" dirty="0" smtClean="0">
                <a:solidFill>
                  <a:srgbClr val="DA5800"/>
                </a:solidFill>
              </a:rPr>
              <a:t>Receptores SSTR2</a:t>
            </a:r>
            <a:endParaRPr lang="es-ES_tradnl" sz="1800" b="1" dirty="0">
              <a:solidFill>
                <a:srgbClr val="DA5800"/>
              </a:solidFill>
            </a:endParaRPr>
          </a:p>
        </p:txBody>
      </p:sp>
      <p:sp>
        <p:nvSpPr>
          <p:cNvPr id="224289" name="Text Box 33"/>
          <p:cNvSpPr txBox="1">
            <a:spLocks noChangeArrowheads="1"/>
          </p:cNvSpPr>
          <p:nvPr/>
        </p:nvSpPr>
        <p:spPr bwMode="auto">
          <a:xfrm>
            <a:off x="6659562" y="476250"/>
            <a:ext cx="1946275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ES" sz="1800" b="1">
                <a:solidFill>
                  <a:srgbClr val="0000CC"/>
                </a:solidFill>
                <a:effectLst/>
              </a:rPr>
              <a:t>Otros péptidos</a:t>
            </a:r>
          </a:p>
        </p:txBody>
      </p:sp>
      <p:sp>
        <p:nvSpPr>
          <p:cNvPr id="224290" name="Text Box 34"/>
          <p:cNvSpPr txBox="1">
            <a:spLocks noChangeArrowheads="1"/>
          </p:cNvSpPr>
          <p:nvPr/>
        </p:nvSpPr>
        <p:spPr bwMode="auto">
          <a:xfrm>
            <a:off x="7812088" y="981075"/>
            <a:ext cx="722312" cy="425450"/>
          </a:xfrm>
          <a:prstGeom prst="rect">
            <a:avLst/>
          </a:prstGeom>
          <a:solidFill>
            <a:srgbClr val="D9EDEF"/>
          </a:solidFill>
          <a:ln w="28575">
            <a:solidFill>
              <a:srgbClr val="0066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2000" b="1">
                <a:effectLst/>
              </a:rPr>
              <a:t>SIH</a:t>
            </a:r>
          </a:p>
        </p:txBody>
      </p:sp>
      <p:sp>
        <p:nvSpPr>
          <p:cNvPr id="224291" name="Rectangle 35"/>
          <p:cNvSpPr>
            <a:spLocks noChangeArrowheads="1"/>
          </p:cNvSpPr>
          <p:nvPr/>
        </p:nvSpPr>
        <p:spPr bwMode="auto">
          <a:xfrm>
            <a:off x="5724525" y="4437063"/>
            <a:ext cx="719138" cy="1444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4292" name="Text Box 36"/>
          <p:cNvSpPr txBox="1">
            <a:spLocks noChangeArrowheads="1"/>
          </p:cNvSpPr>
          <p:nvPr/>
        </p:nvSpPr>
        <p:spPr bwMode="auto">
          <a:xfrm>
            <a:off x="5651500" y="4365625"/>
            <a:ext cx="1241425" cy="3365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ES" sz="1600" b="1" dirty="0">
                <a:solidFill>
                  <a:srgbClr val="DA5800"/>
                </a:solidFill>
              </a:rPr>
              <a:t>C. Parietal</a:t>
            </a:r>
          </a:p>
        </p:txBody>
      </p:sp>
      <p:sp>
        <p:nvSpPr>
          <p:cNvPr id="32" name="Text Box 8"/>
          <p:cNvSpPr txBox="1">
            <a:spLocks noChangeArrowheads="1"/>
          </p:cNvSpPr>
          <p:nvPr/>
        </p:nvSpPr>
        <p:spPr bwMode="auto">
          <a:xfrm>
            <a:off x="0" y="6589862"/>
            <a:ext cx="234872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r>
              <a:rPr lang="es-ES" sz="800" b="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800" b="0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800" b="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9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0" fill="hold"/>
                                        <p:tgtEl>
                                          <p:spTgt spid="2242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0" fill="hold"/>
                                        <p:tgtEl>
                                          <p:spTgt spid="2242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0" fill="hold"/>
                                        <p:tgtEl>
                                          <p:spTgt spid="2242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0" fill="hold"/>
                                        <p:tgtEl>
                                          <p:spTgt spid="2242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4260" grpId="0" animBg="1"/>
      <p:bldP spid="224261" grpId="0" animBg="1"/>
      <p:bldP spid="224263" grpId="0" animBg="1"/>
      <p:bldP spid="224263" grpId="1" animBg="1"/>
      <p:bldP spid="224264" grpId="0" animBg="1"/>
      <p:bldP spid="224264" grpId="1" animBg="1"/>
      <p:bldP spid="224266" grpId="0" animBg="1"/>
      <p:bldP spid="224267" grpId="0" animBg="1"/>
      <p:bldP spid="224268" grpId="0"/>
      <p:bldP spid="224269" grpId="0" animBg="1"/>
      <p:bldP spid="224270" grpId="0" animBg="1"/>
      <p:bldP spid="224271" grpId="0" animBg="1"/>
      <p:bldP spid="224272" grpId="0" animBg="1"/>
      <p:bldP spid="224273" grpId="0" animBg="1"/>
      <p:bldP spid="224274" grpId="0" animBg="1"/>
      <p:bldP spid="224275" grpId="0" animBg="1"/>
      <p:bldP spid="224276" grpId="0" animBg="1"/>
      <p:bldP spid="224277" grpId="0" animBg="1"/>
      <p:bldP spid="224278" grpId="0" animBg="1"/>
      <p:bldP spid="224279" grpId="0" animBg="1"/>
      <p:bldP spid="224280" grpId="0" animBg="1"/>
      <p:bldP spid="224285" grpId="0" animBg="1"/>
      <p:bldP spid="22428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7" name="Text Box 9"/>
          <p:cNvSpPr txBox="1">
            <a:spLocks noChangeArrowheads="1"/>
          </p:cNvSpPr>
          <p:nvPr/>
        </p:nvSpPr>
        <p:spPr bwMode="auto">
          <a:xfrm>
            <a:off x="1581150" y="2286000"/>
            <a:ext cx="5981700" cy="2677656"/>
          </a:xfrm>
          <a:prstGeom prst="rect">
            <a:avLst/>
          </a:prstGeom>
          <a:solidFill>
            <a:srgbClr val="FCEF92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s-ES_tradnl" sz="800" b="1" dirty="0" smtClean="0">
              <a:effectLst/>
            </a:endParaRPr>
          </a:p>
          <a:p>
            <a:r>
              <a:rPr lang="es-ES_tradnl" sz="4000" b="1" dirty="0" smtClean="0">
                <a:effectLst/>
              </a:rPr>
              <a:t>MUY </a:t>
            </a:r>
            <a:r>
              <a:rPr lang="es-ES_tradnl" sz="4000" b="1" dirty="0">
                <a:effectLst/>
              </a:rPr>
              <a:t>IMPORTANTE</a:t>
            </a:r>
            <a:r>
              <a:rPr lang="es-ES_tradnl" sz="3200" dirty="0">
                <a:effectLst/>
              </a:rPr>
              <a:t>:</a:t>
            </a:r>
          </a:p>
          <a:p>
            <a:endParaRPr lang="es-ES_tradnl" sz="1600" dirty="0">
              <a:effectLst/>
            </a:endParaRPr>
          </a:p>
          <a:p>
            <a:r>
              <a:rPr lang="es-ES_tradnl" sz="3200" dirty="0">
                <a:effectLst/>
              </a:rPr>
              <a:t>Este material NO sustituye</a:t>
            </a:r>
          </a:p>
          <a:p>
            <a:r>
              <a:rPr lang="es-ES_tradnl" sz="3200" dirty="0">
                <a:effectLst/>
              </a:rPr>
              <a:t> el uso de los libros para el estudio de la </a:t>
            </a:r>
            <a:r>
              <a:rPr lang="es-ES_tradnl" sz="3200" dirty="0" smtClean="0">
                <a:effectLst/>
              </a:rPr>
              <a:t>fisiología</a:t>
            </a:r>
          </a:p>
          <a:p>
            <a:endParaRPr lang="es-ES_tradnl" sz="800" dirty="0">
              <a:effectLst/>
            </a:endParaRPr>
          </a:p>
        </p:txBody>
      </p:sp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6507986" y="6582544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r>
              <a:rPr lang="es-ES" sz="900" b="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0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5" name="Text Box 3"/>
          <p:cNvSpPr txBox="1">
            <a:spLocks noChangeArrowheads="1"/>
          </p:cNvSpPr>
          <p:nvPr/>
        </p:nvSpPr>
        <p:spPr bwMode="auto">
          <a:xfrm>
            <a:off x="1506538" y="1955800"/>
            <a:ext cx="1017587" cy="3365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ORIGEN</a:t>
            </a:r>
          </a:p>
        </p:txBody>
      </p:sp>
      <p:sp>
        <p:nvSpPr>
          <p:cNvPr id="228356" name="Text Box 4"/>
          <p:cNvSpPr txBox="1">
            <a:spLocks noChangeArrowheads="1"/>
          </p:cNvSpPr>
          <p:nvPr/>
        </p:nvSpPr>
        <p:spPr bwMode="auto">
          <a:xfrm>
            <a:off x="1571625" y="1452563"/>
            <a:ext cx="4727575" cy="395287"/>
          </a:xfrm>
          <a:prstGeom prst="rect">
            <a:avLst/>
          </a:prstGeom>
          <a:solidFill>
            <a:srgbClr val="D9EDEF"/>
          </a:solidFill>
          <a:ln w="28575">
            <a:solidFill>
              <a:srgbClr val="0066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800" b="1">
                <a:effectLst/>
              </a:rPr>
              <a:t>PÉPTIDO LIBERADOR GASTRINA (GRP)</a:t>
            </a:r>
          </a:p>
        </p:txBody>
      </p:sp>
      <p:pic>
        <p:nvPicPr>
          <p:cNvPr id="228357" name="Picture 5" descr="regulacion gastrina"/>
          <p:cNvPicPr>
            <a:picLocks noChangeAspect="1" noChangeArrowheads="1"/>
          </p:cNvPicPr>
          <p:nvPr/>
        </p:nvPicPr>
        <p:blipFill>
          <a:blip r:embed="rId2">
            <a:lum bright="-24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79" t="25171" r="4901" b="61092"/>
          <a:stretch>
            <a:fillRect/>
          </a:stretch>
        </p:blipFill>
        <p:spPr bwMode="auto">
          <a:xfrm>
            <a:off x="2374900" y="3644900"/>
            <a:ext cx="3925888" cy="1317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8358" name="Rectangle 6"/>
          <p:cNvSpPr>
            <a:spLocks noChangeArrowheads="1"/>
          </p:cNvSpPr>
          <p:nvPr/>
        </p:nvSpPr>
        <p:spPr bwMode="auto">
          <a:xfrm>
            <a:off x="2374900" y="3141663"/>
            <a:ext cx="2535238" cy="995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8360" name="Text Box 8"/>
          <p:cNvSpPr txBox="1">
            <a:spLocks noChangeArrowheads="1"/>
          </p:cNvSpPr>
          <p:nvPr/>
        </p:nvSpPr>
        <p:spPr bwMode="auto">
          <a:xfrm>
            <a:off x="2902857" y="1943555"/>
            <a:ext cx="343876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 dirty="0">
                <a:effectLst/>
              </a:rPr>
              <a:t>Se libera de </a:t>
            </a:r>
            <a:r>
              <a:rPr lang="es-ES_tradnl" sz="1600" b="1" dirty="0">
                <a:effectLst/>
              </a:rPr>
              <a:t>terminales</a:t>
            </a:r>
            <a:r>
              <a:rPr lang="es-ES_tradnl" sz="1600" dirty="0">
                <a:effectLst/>
              </a:rPr>
              <a:t> </a:t>
            </a:r>
            <a:r>
              <a:rPr lang="es-ES_tradnl" sz="1600" b="1" dirty="0">
                <a:effectLst/>
              </a:rPr>
              <a:t>entéricos</a:t>
            </a:r>
            <a:r>
              <a:rPr lang="es-ES_tradnl" sz="1600" dirty="0">
                <a:effectLst/>
              </a:rPr>
              <a:t> </a:t>
            </a:r>
            <a:endParaRPr lang="es-ES_tradnl" sz="1600" dirty="0" smtClean="0">
              <a:effectLst/>
            </a:endParaRPr>
          </a:p>
          <a:p>
            <a:pPr algn="l"/>
            <a:r>
              <a:rPr lang="es-ES_tradnl" sz="1600" dirty="0">
                <a:effectLst/>
              </a:rPr>
              <a:t>q</a:t>
            </a:r>
            <a:r>
              <a:rPr lang="es-ES_tradnl" sz="1600" dirty="0" smtClean="0">
                <a:effectLst/>
              </a:rPr>
              <a:t>ue estimulan </a:t>
            </a:r>
            <a:r>
              <a:rPr lang="es-ES_tradnl" sz="1600" b="1" dirty="0">
                <a:effectLst/>
              </a:rPr>
              <a:t>c. “G” </a:t>
            </a:r>
          </a:p>
          <a:p>
            <a:pPr algn="l"/>
            <a:r>
              <a:rPr lang="es-ES_tradnl" sz="1600" b="1" dirty="0">
                <a:effectLst/>
              </a:rPr>
              <a:t>Todo</a:t>
            </a:r>
            <a:r>
              <a:rPr lang="es-ES_tradnl" sz="1600" dirty="0">
                <a:effectLst/>
              </a:rPr>
              <a:t> el TGI</a:t>
            </a:r>
          </a:p>
        </p:txBody>
      </p:sp>
      <p:sp>
        <p:nvSpPr>
          <p:cNvPr id="228361" name="Text Box 9"/>
          <p:cNvSpPr txBox="1">
            <a:spLocks noChangeArrowheads="1"/>
          </p:cNvSpPr>
          <p:nvPr/>
        </p:nvSpPr>
        <p:spPr bwMode="auto">
          <a:xfrm>
            <a:off x="2902857" y="2826090"/>
            <a:ext cx="4248279" cy="40011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marL="185738" indent="-185738" algn="l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s-ES_tradnl" sz="2000" dirty="0"/>
              <a:t>Aumenta secreción de Gastrina</a:t>
            </a:r>
          </a:p>
        </p:txBody>
      </p:sp>
      <p:sp>
        <p:nvSpPr>
          <p:cNvPr id="228362" name="Text Box 10"/>
          <p:cNvSpPr txBox="1">
            <a:spLocks noChangeArrowheads="1"/>
          </p:cNvSpPr>
          <p:nvPr/>
        </p:nvSpPr>
        <p:spPr bwMode="auto">
          <a:xfrm>
            <a:off x="6372225" y="1450975"/>
            <a:ext cx="1295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 dirty="0" err="1">
                <a:effectLst/>
              </a:rPr>
              <a:t>Bombesin</a:t>
            </a:r>
            <a:endParaRPr lang="es-ES_tradnl" sz="2000" dirty="0">
              <a:effectLst/>
            </a:endParaRPr>
          </a:p>
        </p:txBody>
      </p:sp>
      <p:sp>
        <p:nvSpPr>
          <p:cNvPr id="228363" name="Rectangle 11"/>
          <p:cNvSpPr>
            <a:spLocks noChangeArrowheads="1"/>
          </p:cNvSpPr>
          <p:nvPr/>
        </p:nvSpPr>
        <p:spPr bwMode="auto">
          <a:xfrm>
            <a:off x="4859338" y="4581525"/>
            <a:ext cx="792162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8364" name="Rectangle 12"/>
          <p:cNvSpPr>
            <a:spLocks noChangeArrowheads="1"/>
          </p:cNvSpPr>
          <p:nvPr/>
        </p:nvSpPr>
        <p:spPr bwMode="auto">
          <a:xfrm>
            <a:off x="5795963" y="3429000"/>
            <a:ext cx="863600" cy="1152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8365" name="Text Box 13"/>
          <p:cNvSpPr txBox="1">
            <a:spLocks noChangeArrowheads="1"/>
          </p:cNvSpPr>
          <p:nvPr/>
        </p:nvSpPr>
        <p:spPr bwMode="auto">
          <a:xfrm>
            <a:off x="6156325" y="3741738"/>
            <a:ext cx="2263761" cy="707886"/>
          </a:xfrm>
          <a:prstGeom prst="rect">
            <a:avLst/>
          </a:prstGeom>
          <a:noFill/>
          <a:ln>
            <a:noFill/>
          </a:ln>
          <a:effectLst>
            <a:outerShdw dist="12700" dir="54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 dirty="0">
                <a:solidFill>
                  <a:srgbClr val="0000FF"/>
                </a:solidFill>
              </a:rPr>
              <a:t>N. </a:t>
            </a:r>
            <a:r>
              <a:rPr lang="es-ES_tradnl" sz="2000" dirty="0" smtClean="0">
                <a:solidFill>
                  <a:srgbClr val="0000FF"/>
                </a:solidFill>
              </a:rPr>
              <a:t>colinérgicas </a:t>
            </a:r>
            <a:endParaRPr lang="es-ES_tradnl" sz="2000" dirty="0">
              <a:solidFill>
                <a:srgbClr val="0000FF"/>
              </a:solidFill>
            </a:endParaRPr>
          </a:p>
          <a:p>
            <a:pPr algn="l"/>
            <a:r>
              <a:rPr lang="es-ES_tradnl" sz="2000" dirty="0" err="1" smtClean="0">
                <a:solidFill>
                  <a:srgbClr val="0000FF"/>
                </a:solidFill>
              </a:rPr>
              <a:t>PREgangl</a:t>
            </a:r>
            <a:r>
              <a:rPr lang="es-ES_tradnl" sz="2000" dirty="0" smtClean="0">
                <a:solidFill>
                  <a:srgbClr val="0000FF"/>
                </a:solidFill>
              </a:rPr>
              <a:t>. N. vago</a:t>
            </a:r>
            <a:endParaRPr lang="es-ES_tradnl" sz="2000" dirty="0">
              <a:solidFill>
                <a:srgbClr val="0000FF"/>
              </a:solidFill>
            </a:endParaRPr>
          </a:p>
        </p:txBody>
      </p:sp>
      <p:sp>
        <p:nvSpPr>
          <p:cNvPr id="228366" name="Oval 14"/>
          <p:cNvSpPr>
            <a:spLocks noChangeArrowheads="1"/>
          </p:cNvSpPr>
          <p:nvPr/>
        </p:nvSpPr>
        <p:spPr bwMode="auto">
          <a:xfrm>
            <a:off x="4067175" y="3213100"/>
            <a:ext cx="288925" cy="8636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8367" name="Text Box 15"/>
          <p:cNvSpPr txBox="1">
            <a:spLocks noChangeArrowheads="1"/>
          </p:cNvSpPr>
          <p:nvPr/>
        </p:nvSpPr>
        <p:spPr bwMode="auto">
          <a:xfrm>
            <a:off x="2700338" y="4365625"/>
            <a:ext cx="803275" cy="3365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l"/>
            <a:r>
              <a:rPr lang="es-ES_tradnl" sz="1600" b="1" dirty="0">
                <a:solidFill>
                  <a:srgbClr val="DA58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C. “G”</a:t>
            </a:r>
          </a:p>
        </p:txBody>
      </p:sp>
      <p:sp>
        <p:nvSpPr>
          <p:cNvPr id="228368" name="Oval 16"/>
          <p:cNvSpPr>
            <a:spLocks noChangeArrowheads="1"/>
          </p:cNvSpPr>
          <p:nvPr/>
        </p:nvSpPr>
        <p:spPr bwMode="auto">
          <a:xfrm>
            <a:off x="5940425" y="4797425"/>
            <a:ext cx="360363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8369" name="Rectangle 17"/>
          <p:cNvSpPr>
            <a:spLocks noChangeArrowheads="1"/>
          </p:cNvSpPr>
          <p:nvPr/>
        </p:nvSpPr>
        <p:spPr bwMode="auto">
          <a:xfrm>
            <a:off x="3130550" y="4797425"/>
            <a:ext cx="865188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8370" name="Text Box 18"/>
          <p:cNvSpPr txBox="1">
            <a:spLocks noChangeArrowheads="1"/>
          </p:cNvSpPr>
          <p:nvPr/>
        </p:nvSpPr>
        <p:spPr bwMode="auto">
          <a:xfrm>
            <a:off x="1065536" y="5140325"/>
            <a:ext cx="2428870" cy="769441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 dirty="0">
                <a:solidFill>
                  <a:srgbClr val="0000CC"/>
                </a:solidFill>
              </a:rPr>
              <a:t>N. </a:t>
            </a:r>
            <a:r>
              <a:rPr lang="es-ES_tradnl" sz="2000" u="sng" dirty="0">
                <a:solidFill>
                  <a:srgbClr val="0000CC"/>
                </a:solidFill>
              </a:rPr>
              <a:t>No</a:t>
            </a:r>
            <a:r>
              <a:rPr lang="es-ES_tradnl" sz="2000" dirty="0">
                <a:solidFill>
                  <a:srgbClr val="0000CC"/>
                </a:solidFill>
              </a:rPr>
              <a:t> colinérgicas </a:t>
            </a:r>
          </a:p>
          <a:p>
            <a:pPr algn="l"/>
            <a:r>
              <a:rPr lang="es-ES_tradnl" sz="2000" dirty="0" err="1" smtClean="0">
                <a:solidFill>
                  <a:srgbClr val="0000CC"/>
                </a:solidFill>
              </a:rPr>
              <a:t>POSgangl</a:t>
            </a:r>
            <a:r>
              <a:rPr lang="es-ES_tradnl" sz="2000" dirty="0" smtClean="0">
                <a:solidFill>
                  <a:srgbClr val="0000CC"/>
                </a:solidFill>
              </a:rPr>
              <a:t>.</a:t>
            </a:r>
            <a:r>
              <a:rPr lang="es-ES_tradnl" sz="2000" b="1" dirty="0" smtClean="0">
                <a:solidFill>
                  <a:srgbClr val="0000CC"/>
                </a:solidFill>
              </a:rPr>
              <a:t> </a:t>
            </a:r>
            <a:r>
              <a:rPr lang="es-ES_tradnl" sz="2400" b="1" dirty="0">
                <a:solidFill>
                  <a:srgbClr val="0000CC"/>
                </a:solidFill>
              </a:rPr>
              <a:t>GRP</a:t>
            </a:r>
          </a:p>
        </p:txBody>
      </p:sp>
      <p:sp>
        <p:nvSpPr>
          <p:cNvPr id="228371" name="Line 19"/>
          <p:cNvSpPr>
            <a:spLocks noChangeShapeType="1"/>
          </p:cNvSpPr>
          <p:nvPr/>
        </p:nvSpPr>
        <p:spPr bwMode="auto">
          <a:xfrm flipV="1">
            <a:off x="3387091" y="4940299"/>
            <a:ext cx="1256347" cy="538579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28372" name="Oval 20"/>
          <p:cNvSpPr>
            <a:spLocks noChangeArrowheads="1"/>
          </p:cNvSpPr>
          <p:nvPr/>
        </p:nvSpPr>
        <p:spPr bwMode="auto">
          <a:xfrm>
            <a:off x="5867400" y="3860800"/>
            <a:ext cx="288925" cy="12239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8373" name="Line 21"/>
          <p:cNvSpPr>
            <a:spLocks noChangeShapeType="1"/>
          </p:cNvSpPr>
          <p:nvPr/>
        </p:nvSpPr>
        <p:spPr bwMode="auto">
          <a:xfrm>
            <a:off x="6084888" y="3716338"/>
            <a:ext cx="0" cy="1008062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28374" name="Line 22"/>
          <p:cNvSpPr>
            <a:spLocks noChangeShapeType="1"/>
          </p:cNvSpPr>
          <p:nvPr/>
        </p:nvSpPr>
        <p:spPr bwMode="auto">
          <a:xfrm flipH="1">
            <a:off x="5938838" y="4725988"/>
            <a:ext cx="146050" cy="144462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28375" name="Line 23"/>
          <p:cNvSpPr>
            <a:spLocks noChangeShapeType="1"/>
          </p:cNvSpPr>
          <p:nvPr/>
        </p:nvSpPr>
        <p:spPr bwMode="auto">
          <a:xfrm>
            <a:off x="6084888" y="4725988"/>
            <a:ext cx="71437" cy="142875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28376" name="Text Box 24"/>
          <p:cNvSpPr txBox="1">
            <a:spLocks noChangeArrowheads="1"/>
          </p:cNvSpPr>
          <p:nvPr/>
        </p:nvSpPr>
        <p:spPr bwMode="auto">
          <a:xfrm>
            <a:off x="5724525" y="4838700"/>
            <a:ext cx="77777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400" b="1" dirty="0">
                <a:solidFill>
                  <a:srgbClr val="0000CC"/>
                </a:solidFill>
                <a:effectLst/>
              </a:rPr>
              <a:t>ACh</a:t>
            </a:r>
          </a:p>
        </p:txBody>
      </p:sp>
      <p:sp>
        <p:nvSpPr>
          <p:cNvPr id="228377" name="Oval 25"/>
          <p:cNvSpPr>
            <a:spLocks noChangeArrowheads="1"/>
          </p:cNvSpPr>
          <p:nvPr/>
        </p:nvSpPr>
        <p:spPr bwMode="auto">
          <a:xfrm>
            <a:off x="3708400" y="4365625"/>
            <a:ext cx="1150938" cy="1008063"/>
          </a:xfrm>
          <a:prstGeom prst="ellipse">
            <a:avLst/>
          </a:prstGeom>
          <a:noFill/>
          <a:ln w="28575" algn="ctr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8381" name="Text Box 29"/>
          <p:cNvSpPr txBox="1">
            <a:spLocks noChangeArrowheads="1"/>
          </p:cNvSpPr>
          <p:nvPr/>
        </p:nvSpPr>
        <p:spPr bwMode="auto">
          <a:xfrm>
            <a:off x="1547813" y="2852738"/>
            <a:ext cx="1214437" cy="365125"/>
          </a:xfrm>
          <a:prstGeom prst="rect">
            <a:avLst/>
          </a:prstGeom>
          <a:solidFill>
            <a:srgbClr val="F4D4E9"/>
          </a:solidFill>
          <a:ln w="28575">
            <a:solidFill>
              <a:srgbClr val="FF3399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1600" b="1">
                <a:solidFill>
                  <a:srgbClr val="D4005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FUNCIÓN</a:t>
            </a:r>
          </a:p>
        </p:txBody>
      </p:sp>
      <p:sp>
        <p:nvSpPr>
          <p:cNvPr id="228383" name="Oval 31"/>
          <p:cNvSpPr>
            <a:spLocks noChangeArrowheads="1"/>
          </p:cNvSpPr>
          <p:nvPr/>
        </p:nvSpPr>
        <p:spPr bwMode="auto">
          <a:xfrm>
            <a:off x="4643438" y="3500438"/>
            <a:ext cx="1081087" cy="2889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8384" name="Oval 32"/>
          <p:cNvSpPr>
            <a:spLocks noChangeArrowheads="1"/>
          </p:cNvSpPr>
          <p:nvPr/>
        </p:nvSpPr>
        <p:spPr bwMode="auto">
          <a:xfrm>
            <a:off x="5148263" y="3573015"/>
            <a:ext cx="431800" cy="42834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8385" name="Oval 33"/>
          <p:cNvSpPr>
            <a:spLocks noChangeArrowheads="1"/>
          </p:cNvSpPr>
          <p:nvPr/>
        </p:nvSpPr>
        <p:spPr bwMode="auto">
          <a:xfrm>
            <a:off x="4211638" y="3933825"/>
            <a:ext cx="576262" cy="2873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8388" name="Text Box 36"/>
          <p:cNvSpPr txBox="1">
            <a:spLocks noChangeArrowheads="1"/>
          </p:cNvSpPr>
          <p:nvPr/>
        </p:nvSpPr>
        <p:spPr bwMode="auto">
          <a:xfrm>
            <a:off x="796958" y="681534"/>
            <a:ext cx="780984" cy="769441"/>
          </a:xfrm>
          <a:prstGeom prst="rect">
            <a:avLst/>
          </a:prstGeom>
          <a:noFill/>
          <a:ln>
            <a:noFill/>
          </a:ln>
          <a:effectLst>
            <a:outerShdw dist="45791" dir="2021404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6" name="Text Box 19"/>
          <p:cNvSpPr txBox="1">
            <a:spLocks noChangeArrowheads="1"/>
          </p:cNvSpPr>
          <p:nvPr/>
        </p:nvSpPr>
        <p:spPr bwMode="auto">
          <a:xfrm>
            <a:off x="6773497" y="836712"/>
            <a:ext cx="1830951" cy="336004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ES" sz="1600" b="1">
                <a:solidFill>
                  <a:srgbClr val="0000CC"/>
                </a:solidFill>
                <a:effectLst/>
              </a:rPr>
              <a:t>Otros péptidos</a:t>
            </a:r>
          </a:p>
        </p:txBody>
      </p:sp>
      <p:sp>
        <p:nvSpPr>
          <p:cNvPr id="2" name="1 Arco"/>
          <p:cNvSpPr/>
          <p:nvPr/>
        </p:nvSpPr>
        <p:spPr bwMode="auto">
          <a:xfrm>
            <a:off x="3959384" y="3719196"/>
            <a:ext cx="923926" cy="431800"/>
          </a:xfrm>
          <a:prstGeom prst="arc">
            <a:avLst>
              <a:gd name="adj1" fmla="val 8559772"/>
              <a:gd name="adj2" fmla="val 20795500"/>
            </a:avLst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3 Elipse"/>
          <p:cNvSpPr/>
          <p:nvPr/>
        </p:nvSpPr>
        <p:spPr bwMode="auto">
          <a:xfrm>
            <a:off x="4283869" y="4533900"/>
            <a:ext cx="359569" cy="264319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9" name="Text Box 24"/>
          <p:cNvSpPr txBox="1">
            <a:spLocks noChangeArrowheads="1"/>
          </p:cNvSpPr>
          <p:nvPr/>
        </p:nvSpPr>
        <p:spPr bwMode="auto">
          <a:xfrm>
            <a:off x="4079430" y="4365104"/>
            <a:ext cx="56457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 b="1" dirty="0" smtClean="0">
                <a:solidFill>
                  <a:srgbClr val="0000CC"/>
                </a:solidFill>
                <a:effectLst/>
              </a:rPr>
              <a:t>GRP</a:t>
            </a:r>
            <a:endParaRPr lang="es-ES_tradnl" sz="1600" b="1" dirty="0">
              <a:solidFill>
                <a:srgbClr val="0000CC"/>
              </a:solidFill>
              <a:effectLst/>
            </a:endParaRPr>
          </a:p>
        </p:txBody>
      </p:sp>
      <p:sp>
        <p:nvSpPr>
          <p:cNvPr id="5" name="4 Rectángulo"/>
          <p:cNvSpPr/>
          <p:nvPr/>
        </p:nvSpPr>
        <p:spPr bwMode="auto">
          <a:xfrm>
            <a:off x="4859338" y="3500438"/>
            <a:ext cx="396081" cy="57705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0" name="Text Box 2"/>
          <p:cNvSpPr txBox="1">
            <a:spLocks noChangeArrowheads="1"/>
          </p:cNvSpPr>
          <p:nvPr/>
        </p:nvSpPr>
        <p:spPr bwMode="auto">
          <a:xfrm>
            <a:off x="6748719" y="389176"/>
            <a:ext cx="1880505" cy="338554"/>
          </a:xfrm>
          <a:prstGeom prst="rect">
            <a:avLst/>
          </a:prstGeom>
          <a:solidFill>
            <a:srgbClr val="A9E9A9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lvl1pPr marL="171450" indent="-171450" algn="l">
              <a:defRPr>
                <a:solidFill>
                  <a:schemeClr val="tx1"/>
                </a:solidFill>
                <a:latin typeface="Arial" charset="0"/>
              </a:defRPr>
            </a:lvl1pPr>
            <a:lvl2pPr marL="1001713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6383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2274888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911475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33686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8258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42830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7402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>
              <a:buSzPct val="150000"/>
            </a:pPr>
            <a:r>
              <a:rPr lang="es-ES" sz="1600" b="1" dirty="0" smtClean="0">
                <a:effectLst/>
                <a:latin typeface="Comic Sans MS" pitchFamily="66" charset="0"/>
              </a:rPr>
              <a:t>2. PÉPTIDOS </a:t>
            </a:r>
            <a:r>
              <a:rPr lang="es-ES" sz="1600" b="1" dirty="0">
                <a:effectLst/>
                <a:latin typeface="Comic Sans MS" pitchFamily="66" charset="0"/>
              </a:rPr>
              <a:t>GI</a:t>
            </a:r>
          </a:p>
        </p:txBody>
      </p:sp>
      <p:sp>
        <p:nvSpPr>
          <p:cNvPr id="228382" name="Text Box 30"/>
          <p:cNvSpPr txBox="1">
            <a:spLocks noChangeArrowheads="1"/>
          </p:cNvSpPr>
          <p:nvPr/>
        </p:nvSpPr>
        <p:spPr bwMode="auto">
          <a:xfrm>
            <a:off x="4530015" y="4061683"/>
            <a:ext cx="1003300" cy="336550"/>
          </a:xfrm>
          <a:prstGeom prst="rect">
            <a:avLst/>
          </a:prstGeom>
          <a:solidFill>
            <a:srgbClr val="88C9C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 dirty="0">
                <a:effectLst/>
              </a:rPr>
              <a:t>Gastrina</a:t>
            </a:r>
          </a:p>
        </p:txBody>
      </p:sp>
      <p:sp>
        <p:nvSpPr>
          <p:cNvPr id="38" name="Text Box 8"/>
          <p:cNvSpPr txBox="1">
            <a:spLocks noChangeArrowheads="1"/>
          </p:cNvSpPr>
          <p:nvPr/>
        </p:nvSpPr>
        <p:spPr bwMode="auto">
          <a:xfrm>
            <a:off x="6542006" y="6617490"/>
            <a:ext cx="2601994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r>
              <a:rPr lang="es-ES" sz="900" b="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0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32" dur="2000" fill="hold"/>
                                        <p:tgtEl>
                                          <p:spTgt spid="2283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8365" grpId="0"/>
      <p:bldP spid="228368" grpId="0" animBg="1"/>
      <p:bldP spid="228370" grpId="0" animBg="1"/>
      <p:bldP spid="228371" grpId="0" animBg="1"/>
      <p:bldP spid="228372" grpId="0" animBg="1"/>
      <p:bldP spid="228373" grpId="0" animBg="1"/>
      <p:bldP spid="228374" grpId="0" animBg="1"/>
      <p:bldP spid="228375" grpId="0" animBg="1"/>
      <p:bldP spid="228376" grpId="0"/>
      <p:bldP spid="228377" grpId="0" animBg="1"/>
      <p:bldP spid="228377" grpId="1" animBg="1"/>
      <p:bldP spid="2" grpId="0" animBg="1"/>
      <p:bldP spid="39" grpId="0"/>
      <p:bldP spid="5" grpId="0" animBg="1"/>
      <p:bldP spid="228382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2" name="Text Box 2"/>
          <p:cNvSpPr txBox="1">
            <a:spLocks noChangeArrowheads="1"/>
          </p:cNvSpPr>
          <p:nvPr/>
        </p:nvSpPr>
        <p:spPr bwMode="auto">
          <a:xfrm>
            <a:off x="1604963" y="2057400"/>
            <a:ext cx="2046287" cy="425450"/>
          </a:xfrm>
          <a:prstGeom prst="rect">
            <a:avLst/>
          </a:prstGeom>
          <a:solidFill>
            <a:srgbClr val="D9EDEF"/>
          </a:solidFill>
          <a:ln w="28575">
            <a:solidFill>
              <a:srgbClr val="0066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2000" b="1">
                <a:effectLst/>
              </a:rPr>
              <a:t>SUSTANCIA P</a:t>
            </a:r>
          </a:p>
        </p:txBody>
      </p:sp>
      <p:sp>
        <p:nvSpPr>
          <p:cNvPr id="225283" name="Text Box 3"/>
          <p:cNvSpPr txBox="1">
            <a:spLocks noChangeArrowheads="1"/>
          </p:cNvSpPr>
          <p:nvPr/>
        </p:nvSpPr>
        <p:spPr bwMode="auto">
          <a:xfrm>
            <a:off x="1601788" y="3635375"/>
            <a:ext cx="1627370" cy="369332"/>
          </a:xfrm>
          <a:prstGeom prst="rect">
            <a:avLst/>
          </a:prstGeom>
          <a:solidFill>
            <a:srgbClr val="F4D4E9"/>
          </a:solidFill>
          <a:ln w="28575">
            <a:solidFill>
              <a:srgbClr val="FF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1">
                <a:solidFill>
                  <a:srgbClr val="D4005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FUNCIONES</a:t>
            </a:r>
          </a:p>
        </p:txBody>
      </p:sp>
      <p:sp>
        <p:nvSpPr>
          <p:cNvPr id="225284" name="Text Box 4"/>
          <p:cNvSpPr txBox="1">
            <a:spLocks noChangeArrowheads="1"/>
          </p:cNvSpPr>
          <p:nvPr/>
        </p:nvSpPr>
        <p:spPr bwMode="auto">
          <a:xfrm>
            <a:off x="693917" y="1295400"/>
            <a:ext cx="1079143" cy="769441"/>
          </a:xfrm>
          <a:prstGeom prst="rect">
            <a:avLst/>
          </a:prstGeom>
          <a:noFill/>
          <a:ln>
            <a:noFill/>
          </a:ln>
          <a:effectLst>
            <a:outerShdw dist="45791" dir="2021404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25285" name="Text Box 5"/>
          <p:cNvSpPr txBox="1">
            <a:spLocks noChangeArrowheads="1"/>
          </p:cNvSpPr>
          <p:nvPr/>
        </p:nvSpPr>
        <p:spPr bwMode="auto">
          <a:xfrm>
            <a:off x="2963069" y="2578100"/>
            <a:ext cx="3217862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 dirty="0">
                <a:effectLst/>
              </a:rPr>
              <a:t>Coexiste con </a:t>
            </a:r>
            <a:r>
              <a:rPr lang="es-ES_tradnl" sz="1600" b="1" dirty="0">
                <a:effectLst/>
              </a:rPr>
              <a:t>5-HT</a:t>
            </a:r>
            <a:r>
              <a:rPr lang="es-ES_tradnl" sz="1600" dirty="0">
                <a:effectLst/>
              </a:rPr>
              <a:t> y </a:t>
            </a:r>
            <a:r>
              <a:rPr lang="es-ES_tradnl" sz="1600" b="1" dirty="0" err="1">
                <a:solidFill>
                  <a:srgbClr val="0000CC"/>
                </a:solidFill>
                <a:effectLst/>
              </a:rPr>
              <a:t>ACh</a:t>
            </a:r>
            <a:r>
              <a:rPr lang="es-ES_tradnl" sz="1600" b="1" dirty="0">
                <a:effectLst/>
              </a:rPr>
              <a:t> </a:t>
            </a:r>
          </a:p>
          <a:p>
            <a:pPr algn="l"/>
            <a:r>
              <a:rPr lang="es-ES_tradnl" sz="1600" b="1" dirty="0">
                <a:effectLst/>
              </a:rPr>
              <a:t>TODO</a:t>
            </a:r>
            <a:r>
              <a:rPr lang="es-ES_tradnl" sz="1600" dirty="0">
                <a:effectLst/>
              </a:rPr>
              <a:t> tracto GI</a:t>
            </a:r>
          </a:p>
          <a:p>
            <a:pPr algn="l"/>
            <a:r>
              <a:rPr lang="es-ES_tradnl" sz="1600" b="1" dirty="0">
                <a:effectLst/>
              </a:rPr>
              <a:t>N. Sensoriales y motoras SNE</a:t>
            </a:r>
          </a:p>
        </p:txBody>
      </p:sp>
      <p:sp>
        <p:nvSpPr>
          <p:cNvPr id="225286" name="Text Box 6"/>
          <p:cNvSpPr txBox="1">
            <a:spLocks noChangeArrowheads="1"/>
          </p:cNvSpPr>
          <p:nvPr/>
        </p:nvSpPr>
        <p:spPr bwMode="auto">
          <a:xfrm>
            <a:off x="3323432" y="3635375"/>
            <a:ext cx="3120231" cy="1631216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spAutoFit/>
          </a:bodyPr>
          <a:lstStyle/>
          <a:p>
            <a:pPr algn="l">
              <a:buClr>
                <a:srgbClr val="CC0000"/>
              </a:buClr>
              <a:buFontTx/>
              <a:buChar char="•"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Aumenta </a:t>
            </a:r>
            <a:r>
              <a:rPr lang="es-ES_tradnl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Secreción </a:t>
            </a:r>
            <a:endParaRPr lang="es-ES_tradnl" sz="18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CC0000"/>
              </a:buClr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saliva acuosa </a:t>
            </a:r>
          </a:p>
          <a:p>
            <a:pPr algn="l">
              <a:buClr>
                <a:srgbClr val="CC0000"/>
              </a:buClr>
              <a:buFontTx/>
              <a:buChar char="•"/>
            </a:pPr>
            <a:endParaRPr lang="es-ES_tradnl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CC0000"/>
              </a:buClr>
              <a:buFontTx/>
              <a:buChar char="•"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Aumenta </a:t>
            </a:r>
            <a:r>
              <a:rPr lang="es-ES_tradnl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Motilidad</a:t>
            </a:r>
            <a:endParaRPr lang="es-ES_tradnl" sz="18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CC0000"/>
              </a:buClr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s-ES_tradnl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Peristaltismo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: contracción </a:t>
            </a:r>
            <a:endParaRPr lang="es-ES_tradnl" sz="18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CC0000"/>
              </a:buClr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por 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detrás</a:t>
            </a:r>
          </a:p>
        </p:txBody>
      </p:sp>
      <p:sp>
        <p:nvSpPr>
          <p:cNvPr id="225287" name="Text Box 7"/>
          <p:cNvSpPr txBox="1">
            <a:spLocks noChangeArrowheads="1"/>
          </p:cNvSpPr>
          <p:nvPr/>
        </p:nvSpPr>
        <p:spPr bwMode="auto">
          <a:xfrm>
            <a:off x="1620838" y="2654300"/>
            <a:ext cx="1017587" cy="3365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ORIGEN</a:t>
            </a:r>
          </a:p>
        </p:txBody>
      </p:sp>
      <p:sp>
        <p:nvSpPr>
          <p:cNvPr id="14" name="Text Box 19"/>
          <p:cNvSpPr txBox="1">
            <a:spLocks noChangeArrowheads="1"/>
          </p:cNvSpPr>
          <p:nvPr/>
        </p:nvSpPr>
        <p:spPr bwMode="auto">
          <a:xfrm>
            <a:off x="6846604" y="822598"/>
            <a:ext cx="1830951" cy="336004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ES" sz="1600" b="1">
                <a:solidFill>
                  <a:srgbClr val="0000CC"/>
                </a:solidFill>
                <a:effectLst/>
              </a:rPr>
              <a:t>Otros péptidos</a:t>
            </a:r>
          </a:p>
        </p:txBody>
      </p:sp>
      <p:sp>
        <p:nvSpPr>
          <p:cNvPr id="13" name="Text Box 2"/>
          <p:cNvSpPr txBox="1">
            <a:spLocks noChangeArrowheads="1"/>
          </p:cNvSpPr>
          <p:nvPr/>
        </p:nvSpPr>
        <p:spPr bwMode="auto">
          <a:xfrm>
            <a:off x="6756704" y="404664"/>
            <a:ext cx="1920851" cy="338554"/>
          </a:xfrm>
          <a:prstGeom prst="rect">
            <a:avLst/>
          </a:prstGeom>
          <a:solidFill>
            <a:srgbClr val="A9E9A9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lvl1pPr marL="171450" indent="-171450" algn="l">
              <a:defRPr>
                <a:solidFill>
                  <a:schemeClr val="tx1"/>
                </a:solidFill>
                <a:latin typeface="Arial" charset="0"/>
              </a:defRPr>
            </a:lvl1pPr>
            <a:lvl2pPr marL="1001713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6383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2274888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911475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33686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8258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42830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7402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>
              <a:buSzPct val="150000"/>
            </a:pPr>
            <a:r>
              <a:rPr lang="es-ES" sz="1600" b="1" dirty="0" smtClean="0">
                <a:effectLst/>
                <a:latin typeface="Comic Sans MS" pitchFamily="66" charset="0"/>
              </a:rPr>
              <a:t>2. PÉPTIDOS </a:t>
            </a:r>
            <a:r>
              <a:rPr lang="es-ES" sz="1600" b="1" dirty="0">
                <a:effectLst/>
                <a:latin typeface="Comic Sans MS" pitchFamily="66" charset="0"/>
              </a:rPr>
              <a:t>GI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6542006" y="6617490"/>
            <a:ext cx="2601994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r>
              <a:rPr lang="es-ES" sz="900" b="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0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6306" name="Picture 2" descr="img32"/>
          <p:cNvPicPr>
            <a:picLocks noChangeAspect="1" noChangeArrowheads="1"/>
          </p:cNvPicPr>
          <p:nvPr/>
        </p:nvPicPr>
        <p:blipFill>
          <a:blip r:embed="rId2" cstate="print">
            <a:lum bright="-30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414" b="33147"/>
          <a:stretch>
            <a:fillRect/>
          </a:stretch>
        </p:blipFill>
        <p:spPr bwMode="auto">
          <a:xfrm>
            <a:off x="5148263" y="3703464"/>
            <a:ext cx="3529012" cy="2608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6308" name="Rectangle 4"/>
          <p:cNvSpPr>
            <a:spLocks noChangeArrowheads="1"/>
          </p:cNvSpPr>
          <p:nvPr/>
        </p:nvSpPr>
        <p:spPr bwMode="auto">
          <a:xfrm>
            <a:off x="1012825" y="1340768"/>
            <a:ext cx="1800225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6309" name="Rectangle 5"/>
          <p:cNvSpPr>
            <a:spLocks noChangeArrowheads="1"/>
          </p:cNvSpPr>
          <p:nvPr/>
        </p:nvSpPr>
        <p:spPr bwMode="auto">
          <a:xfrm>
            <a:off x="1157288" y="4293518"/>
            <a:ext cx="2087562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6311" name="Text Box 7"/>
          <p:cNvSpPr txBox="1">
            <a:spLocks noChangeArrowheads="1"/>
          </p:cNvSpPr>
          <p:nvPr/>
        </p:nvSpPr>
        <p:spPr bwMode="auto">
          <a:xfrm>
            <a:off x="1042988" y="2059905"/>
            <a:ext cx="1017587" cy="3365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 dirty="0">
                <a:effectLst/>
              </a:rPr>
              <a:t>ORIGEN</a:t>
            </a:r>
          </a:p>
        </p:txBody>
      </p:sp>
      <p:sp>
        <p:nvSpPr>
          <p:cNvPr id="226312" name="Text Box 8"/>
          <p:cNvSpPr txBox="1">
            <a:spLocks noChangeArrowheads="1"/>
          </p:cNvSpPr>
          <p:nvPr/>
        </p:nvSpPr>
        <p:spPr bwMode="auto">
          <a:xfrm>
            <a:off x="899228" y="2918743"/>
            <a:ext cx="1627370" cy="369332"/>
          </a:xfrm>
          <a:prstGeom prst="rect">
            <a:avLst/>
          </a:prstGeom>
          <a:solidFill>
            <a:srgbClr val="F4D4E9"/>
          </a:solidFill>
          <a:ln w="28575">
            <a:solidFill>
              <a:srgbClr val="FF3399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1800" b="1">
                <a:solidFill>
                  <a:srgbClr val="D4005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FUNCIONES</a:t>
            </a:r>
          </a:p>
        </p:txBody>
      </p:sp>
      <p:sp>
        <p:nvSpPr>
          <p:cNvPr id="226313" name="Text Box 9"/>
          <p:cNvSpPr txBox="1">
            <a:spLocks noChangeArrowheads="1"/>
          </p:cNvSpPr>
          <p:nvPr/>
        </p:nvSpPr>
        <p:spPr bwMode="auto">
          <a:xfrm>
            <a:off x="452041" y="452935"/>
            <a:ext cx="780984" cy="769441"/>
          </a:xfrm>
          <a:prstGeom prst="rect">
            <a:avLst/>
          </a:prstGeom>
          <a:noFill/>
          <a:ln>
            <a:noFill/>
          </a:ln>
          <a:effectLst>
            <a:outerShdw dist="45791" dir="2021404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26315" name="Text Box 11"/>
          <p:cNvSpPr txBox="1">
            <a:spLocks noChangeArrowheads="1"/>
          </p:cNvSpPr>
          <p:nvPr/>
        </p:nvSpPr>
        <p:spPr bwMode="auto">
          <a:xfrm>
            <a:off x="878944" y="3443981"/>
            <a:ext cx="4032250" cy="1138773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>
            <a:spAutoFit/>
          </a:bodyPr>
          <a:lstStyle/>
          <a:p>
            <a:pPr algn="l">
              <a:buClr>
                <a:srgbClr val="CC0000"/>
              </a:buClr>
              <a:buFontTx/>
              <a:buChar char="•"/>
            </a:pPr>
            <a:r>
              <a:rPr lang="es-ES_tradnl" sz="1800" dirty="0">
                <a:effectLst/>
              </a:rPr>
              <a:t> Regula </a:t>
            </a:r>
            <a:r>
              <a:rPr lang="es-ES_tradnl" sz="2000" dirty="0"/>
              <a:t>motilidad </a:t>
            </a:r>
            <a:r>
              <a:rPr lang="es-ES_tradnl" sz="2000" u="sng" dirty="0" err="1"/>
              <a:t>interdigestiva</a:t>
            </a:r>
            <a:r>
              <a:rPr lang="es-ES_tradnl" sz="2000" u="sng" dirty="0"/>
              <a:t> </a:t>
            </a:r>
          </a:p>
          <a:p>
            <a:pPr algn="l">
              <a:buClr>
                <a:srgbClr val="CC0000"/>
              </a:buClr>
            </a:pPr>
            <a:r>
              <a:rPr lang="es-ES_tradnl" sz="1800" dirty="0">
                <a:effectLst/>
              </a:rPr>
              <a:t>  CMM “ruidos de hambre”</a:t>
            </a:r>
          </a:p>
          <a:p>
            <a:pPr algn="l">
              <a:buClr>
                <a:srgbClr val="CC0000"/>
              </a:buClr>
              <a:buFontTx/>
              <a:buChar char="•"/>
            </a:pPr>
            <a:endParaRPr lang="es-ES_tradnl" dirty="0">
              <a:effectLst/>
            </a:endParaRPr>
          </a:p>
          <a:p>
            <a:pPr algn="l">
              <a:buClr>
                <a:srgbClr val="CC0000"/>
              </a:buClr>
              <a:buFontTx/>
              <a:buChar char="•"/>
            </a:pPr>
            <a:r>
              <a:rPr lang="es-ES_tradnl" sz="1800" dirty="0">
                <a:effectLst/>
              </a:rPr>
              <a:t> Facilita vaciamiento gástrico </a:t>
            </a:r>
            <a:r>
              <a:rPr lang="es-ES_tradnl" sz="1800" dirty="0" smtClean="0">
                <a:effectLst/>
              </a:rPr>
              <a:t>débil</a:t>
            </a:r>
            <a:endParaRPr lang="es-ES_tradnl" sz="1800" dirty="0">
              <a:effectLst/>
            </a:endParaRPr>
          </a:p>
        </p:txBody>
      </p:sp>
      <p:sp>
        <p:nvSpPr>
          <p:cNvPr id="226316" name="Text Box 12"/>
          <p:cNvSpPr txBox="1">
            <a:spLocks noChangeArrowheads="1"/>
          </p:cNvSpPr>
          <p:nvPr/>
        </p:nvSpPr>
        <p:spPr bwMode="auto">
          <a:xfrm>
            <a:off x="5580943" y="2589823"/>
            <a:ext cx="2663651" cy="954107"/>
          </a:xfrm>
          <a:prstGeom prst="rect">
            <a:avLst/>
          </a:prstGeom>
          <a:solidFill>
            <a:srgbClr val="FFCCFF"/>
          </a:solidFill>
          <a:ln w="28575" algn="ctr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square">
            <a:spAutoFit/>
          </a:bodyPr>
          <a:lstStyle/>
          <a:p>
            <a:r>
              <a:rPr lang="es-ES_tradnl" sz="2000" dirty="0">
                <a:effectLst/>
              </a:rPr>
              <a:t>Complejos </a:t>
            </a:r>
            <a:r>
              <a:rPr lang="es-ES_tradnl" sz="2000" dirty="0" smtClean="0">
                <a:effectLst/>
              </a:rPr>
              <a:t>Motores </a:t>
            </a:r>
          </a:p>
          <a:p>
            <a:r>
              <a:rPr lang="es-ES_tradnl" sz="2000" dirty="0" smtClean="0">
                <a:effectLst/>
              </a:rPr>
              <a:t>Migratorios </a:t>
            </a:r>
            <a:r>
              <a:rPr lang="es-ES_tradnl" sz="2000" dirty="0">
                <a:effectLst/>
              </a:rPr>
              <a:t>(</a:t>
            </a:r>
            <a:r>
              <a:rPr lang="es-ES_tradnl" sz="2000" dirty="0" smtClean="0">
                <a:effectLst/>
              </a:rPr>
              <a:t>CCM)  </a:t>
            </a:r>
          </a:p>
          <a:p>
            <a:r>
              <a:rPr lang="es-ES_tradnl" sz="1600" b="1" dirty="0" smtClean="0">
                <a:effectLst/>
              </a:rPr>
              <a:t>Limpieza</a:t>
            </a:r>
            <a:endParaRPr lang="es-ES_tradnl" sz="1600" b="1" dirty="0">
              <a:effectLst/>
            </a:endParaRPr>
          </a:p>
        </p:txBody>
      </p:sp>
      <p:sp>
        <p:nvSpPr>
          <p:cNvPr id="226320" name="Oval 16"/>
          <p:cNvSpPr>
            <a:spLocks noChangeArrowheads="1"/>
          </p:cNvSpPr>
          <p:nvPr/>
        </p:nvSpPr>
        <p:spPr bwMode="auto">
          <a:xfrm>
            <a:off x="5292725" y="4508326"/>
            <a:ext cx="1079500" cy="108108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6322" name="Text Box 18"/>
          <p:cNvSpPr txBox="1">
            <a:spLocks noChangeArrowheads="1"/>
          </p:cNvSpPr>
          <p:nvPr/>
        </p:nvSpPr>
        <p:spPr bwMode="auto">
          <a:xfrm>
            <a:off x="1042988" y="1412205"/>
            <a:ext cx="1624012" cy="425450"/>
          </a:xfrm>
          <a:prstGeom prst="rect">
            <a:avLst/>
          </a:prstGeom>
          <a:solidFill>
            <a:srgbClr val="D9EDEF"/>
          </a:solidFill>
          <a:ln w="28575">
            <a:solidFill>
              <a:srgbClr val="0066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2000" b="1">
                <a:effectLst/>
              </a:rPr>
              <a:t>MOTILINA</a:t>
            </a:r>
          </a:p>
        </p:txBody>
      </p:sp>
      <p:sp>
        <p:nvSpPr>
          <p:cNvPr id="226323" name="Text Box 19"/>
          <p:cNvSpPr txBox="1">
            <a:spLocks noChangeArrowheads="1"/>
          </p:cNvSpPr>
          <p:nvPr/>
        </p:nvSpPr>
        <p:spPr bwMode="auto">
          <a:xfrm>
            <a:off x="6846324" y="835816"/>
            <a:ext cx="1830951" cy="336004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ES" sz="1600" b="1">
                <a:solidFill>
                  <a:srgbClr val="0000CC"/>
                </a:solidFill>
                <a:effectLst/>
              </a:rPr>
              <a:t>Otros péptidos</a:t>
            </a:r>
          </a:p>
        </p:txBody>
      </p:sp>
      <p:sp>
        <p:nvSpPr>
          <p:cNvPr id="226307" name="Oval 3"/>
          <p:cNvSpPr>
            <a:spLocks noChangeArrowheads="1"/>
          </p:cNvSpPr>
          <p:nvPr/>
        </p:nvSpPr>
        <p:spPr bwMode="auto">
          <a:xfrm>
            <a:off x="5364163" y="3789189"/>
            <a:ext cx="3240087" cy="3037308"/>
          </a:xfrm>
          <a:prstGeom prst="ellips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6325" name="Text Box 21"/>
          <p:cNvSpPr txBox="1">
            <a:spLocks noChangeArrowheads="1"/>
          </p:cNvSpPr>
          <p:nvPr/>
        </p:nvSpPr>
        <p:spPr bwMode="auto">
          <a:xfrm>
            <a:off x="2235190" y="2093865"/>
            <a:ext cx="2262159" cy="400110"/>
          </a:xfrm>
          <a:prstGeom prst="rect">
            <a:avLst/>
          </a:prstGeom>
          <a:solidFill>
            <a:schemeClr val="bg1"/>
          </a:solidFill>
          <a:ln w="28575">
            <a:solidFill>
              <a:srgbClr val="D40056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2000" b="1" dirty="0">
                <a:effectLst/>
              </a:rPr>
              <a:t>c. “Mo” </a:t>
            </a:r>
            <a:r>
              <a:rPr lang="es-ES" sz="1800" b="1" dirty="0">
                <a:effectLst/>
              </a:rPr>
              <a:t>todo TGI</a:t>
            </a:r>
          </a:p>
        </p:txBody>
      </p:sp>
      <p:sp>
        <p:nvSpPr>
          <p:cNvPr id="20" name="Text Box 6"/>
          <p:cNvSpPr txBox="1">
            <a:spLocks noChangeArrowheads="1"/>
          </p:cNvSpPr>
          <p:nvPr/>
        </p:nvSpPr>
        <p:spPr bwMode="auto">
          <a:xfrm>
            <a:off x="116169" y="6525344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6749363" y="411537"/>
            <a:ext cx="1920851" cy="338554"/>
          </a:xfrm>
          <a:prstGeom prst="rect">
            <a:avLst/>
          </a:prstGeom>
          <a:solidFill>
            <a:srgbClr val="A9E9A9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lvl1pPr marL="171450" indent="-171450" algn="l">
              <a:defRPr>
                <a:solidFill>
                  <a:schemeClr val="tx1"/>
                </a:solidFill>
                <a:latin typeface="Arial" charset="0"/>
              </a:defRPr>
            </a:lvl1pPr>
            <a:lvl2pPr marL="1001713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6383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2274888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911475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33686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8258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42830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7402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>
              <a:buSzPct val="150000"/>
            </a:pPr>
            <a:r>
              <a:rPr lang="es-ES" sz="1600" b="1" dirty="0" smtClean="0">
                <a:effectLst/>
                <a:latin typeface="Comic Sans MS" pitchFamily="66" charset="0"/>
              </a:rPr>
              <a:t>2. PÉPTIDOS </a:t>
            </a:r>
            <a:r>
              <a:rPr lang="es-ES" sz="1600" b="1" dirty="0">
                <a:effectLst/>
                <a:latin typeface="Comic Sans MS" pitchFamily="66" charset="0"/>
              </a:rPr>
              <a:t>GI</a:t>
            </a:r>
          </a:p>
        </p:txBody>
      </p:sp>
      <p:sp>
        <p:nvSpPr>
          <p:cNvPr id="17" name="Text Box 11"/>
          <p:cNvSpPr txBox="1">
            <a:spLocks noChangeArrowheads="1"/>
          </p:cNvSpPr>
          <p:nvPr/>
        </p:nvSpPr>
        <p:spPr bwMode="auto">
          <a:xfrm>
            <a:off x="902601" y="4805430"/>
            <a:ext cx="2845907" cy="1138773"/>
          </a:xfrm>
          <a:prstGeom prst="rect">
            <a:avLst/>
          </a:prstGeom>
          <a:solidFill>
            <a:schemeClr val="accent5"/>
          </a:solidFill>
          <a:ln w="9525" algn="ctr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spAutoFit/>
          </a:bodyPr>
          <a:lstStyle/>
          <a:p>
            <a:pPr algn="l">
              <a:buClr>
                <a:srgbClr val="CC0000"/>
              </a:buClr>
            </a:pPr>
            <a:endParaRPr lang="es-ES_tradnl" sz="800" dirty="0"/>
          </a:p>
          <a:p>
            <a:pPr algn="l">
              <a:buClr>
                <a:srgbClr val="CC0000"/>
              </a:buClr>
            </a:pPr>
            <a:r>
              <a:rPr lang="es-ES_tradnl" sz="1800" dirty="0" err="1" smtClean="0"/>
              <a:t>Eritromicina</a:t>
            </a:r>
            <a:r>
              <a:rPr lang="es-ES_tradnl" sz="1800" dirty="0" smtClean="0"/>
              <a:t> </a:t>
            </a:r>
            <a:r>
              <a:rPr lang="es-ES_tradnl" sz="1800" dirty="0"/>
              <a:t>actúa sobre </a:t>
            </a:r>
          </a:p>
          <a:p>
            <a:pPr algn="l">
              <a:buClr>
                <a:srgbClr val="CC0000"/>
              </a:buClr>
            </a:pPr>
            <a:r>
              <a:rPr lang="es-ES_tradnl" sz="1800" dirty="0" smtClean="0"/>
              <a:t>receptores </a:t>
            </a:r>
            <a:r>
              <a:rPr lang="es-ES_tradnl" sz="1800" dirty="0"/>
              <a:t>Mo (diarrea</a:t>
            </a:r>
            <a:r>
              <a:rPr lang="es-ES_tradnl" sz="1800" dirty="0" smtClean="0"/>
              <a:t>)</a:t>
            </a:r>
            <a:endParaRPr lang="es-ES_tradnl" sz="1600" i="1" dirty="0" smtClean="0"/>
          </a:p>
          <a:p>
            <a:pPr>
              <a:buClr>
                <a:srgbClr val="CC0000"/>
              </a:buClr>
            </a:pPr>
            <a:r>
              <a:rPr lang="es-ES_tradnl" sz="1600" i="1" dirty="0" smtClean="0"/>
              <a:t>Mimetismo molecular</a:t>
            </a:r>
          </a:p>
          <a:p>
            <a:pPr algn="l">
              <a:buClr>
                <a:srgbClr val="CC0000"/>
              </a:buClr>
            </a:pPr>
            <a:endParaRPr lang="es-ES_tradnl" sz="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26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23" dur="2000" fill="hold"/>
                                        <p:tgtEl>
                                          <p:spTgt spid="22630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6315" grpId="0" animBg="1"/>
      <p:bldP spid="226316" grpId="0" animBg="1"/>
      <p:bldP spid="226307" grpId="0" animBg="1"/>
      <p:bldP spid="226307" grpId="1" animBg="1"/>
      <p:bldP spid="17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79" name="Text Box 3"/>
          <p:cNvSpPr txBox="1">
            <a:spLocks noChangeArrowheads="1"/>
          </p:cNvSpPr>
          <p:nvPr/>
        </p:nvSpPr>
        <p:spPr bwMode="auto">
          <a:xfrm>
            <a:off x="2613426" y="3315181"/>
            <a:ext cx="2795958" cy="707886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>
              <a:buClr>
                <a:srgbClr val="CC0000"/>
              </a:buClr>
              <a:buFontTx/>
              <a:buChar char="•"/>
            </a:pPr>
            <a:r>
              <a:rPr lang="es-ES" sz="1600" b="1" dirty="0">
                <a:solidFill>
                  <a:srgbClr val="3333CC"/>
                </a:solidFill>
              </a:rPr>
              <a:t> </a:t>
            </a:r>
            <a:r>
              <a:rPr lang="es-ES" sz="2000" dirty="0"/>
              <a:t>Regulación paracrina</a:t>
            </a:r>
          </a:p>
          <a:p>
            <a:pPr algn="l">
              <a:buClr>
                <a:srgbClr val="CC0000"/>
              </a:buClr>
            </a:pPr>
            <a:r>
              <a:rPr lang="es-ES" sz="2000" dirty="0"/>
              <a:t>   secreción de </a:t>
            </a:r>
            <a:r>
              <a:rPr lang="es-ES" sz="2000" dirty="0" smtClean="0"/>
              <a:t>cloro</a:t>
            </a:r>
            <a:endParaRPr lang="es-ES" dirty="0"/>
          </a:p>
        </p:txBody>
      </p:sp>
      <p:sp>
        <p:nvSpPr>
          <p:cNvPr id="229380" name="Text Box 4"/>
          <p:cNvSpPr txBox="1">
            <a:spLocks noChangeArrowheads="1"/>
          </p:cNvSpPr>
          <p:nvPr/>
        </p:nvSpPr>
        <p:spPr bwMode="auto">
          <a:xfrm>
            <a:off x="1315459" y="1268760"/>
            <a:ext cx="1827212" cy="425450"/>
          </a:xfrm>
          <a:prstGeom prst="rect">
            <a:avLst/>
          </a:prstGeom>
          <a:solidFill>
            <a:srgbClr val="D9EDEF"/>
          </a:solidFill>
          <a:ln w="28575">
            <a:solidFill>
              <a:srgbClr val="0066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l"/>
            <a:r>
              <a:rPr lang="es-ES" sz="2000" b="1">
                <a:effectLst/>
              </a:rPr>
              <a:t>GUANILINA</a:t>
            </a:r>
          </a:p>
        </p:txBody>
      </p:sp>
      <p:sp>
        <p:nvSpPr>
          <p:cNvPr id="229383" name="Text Box 7"/>
          <p:cNvSpPr txBox="1">
            <a:spLocks noChangeArrowheads="1"/>
          </p:cNvSpPr>
          <p:nvPr/>
        </p:nvSpPr>
        <p:spPr bwMode="auto">
          <a:xfrm>
            <a:off x="1346374" y="1973074"/>
            <a:ext cx="1017587" cy="3365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 dirty="0">
                <a:effectLst/>
              </a:rPr>
              <a:t>ORIGEN</a:t>
            </a:r>
          </a:p>
        </p:txBody>
      </p:sp>
      <p:sp>
        <p:nvSpPr>
          <p:cNvPr id="229384" name="Text Box 8"/>
          <p:cNvSpPr txBox="1">
            <a:spLocks noChangeArrowheads="1"/>
          </p:cNvSpPr>
          <p:nvPr/>
        </p:nvSpPr>
        <p:spPr bwMode="auto">
          <a:xfrm>
            <a:off x="1259632" y="3315181"/>
            <a:ext cx="1214438" cy="365125"/>
          </a:xfrm>
          <a:prstGeom prst="rect">
            <a:avLst/>
          </a:prstGeom>
          <a:solidFill>
            <a:srgbClr val="F4D4E9"/>
          </a:solidFill>
          <a:ln w="28575">
            <a:solidFill>
              <a:srgbClr val="FF3399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1600" b="1">
                <a:solidFill>
                  <a:srgbClr val="D4005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FUNCIÓN</a:t>
            </a:r>
          </a:p>
        </p:txBody>
      </p:sp>
      <p:sp>
        <p:nvSpPr>
          <p:cNvPr id="229385" name="Text Box 9"/>
          <p:cNvSpPr txBox="1">
            <a:spLocks noChangeArrowheads="1"/>
          </p:cNvSpPr>
          <p:nvPr/>
        </p:nvSpPr>
        <p:spPr bwMode="auto">
          <a:xfrm>
            <a:off x="2422079" y="1979285"/>
            <a:ext cx="3187091" cy="830997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l"/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c. mucosa intestinal </a:t>
            </a:r>
          </a:p>
          <a:p>
            <a:pPr algn="l"/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píloro a recto</a:t>
            </a:r>
          </a:p>
          <a:p>
            <a:pPr algn="l"/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c. </a:t>
            </a:r>
            <a:r>
              <a:rPr lang="es-ES_tradnl" sz="16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Paneth</a:t>
            </a: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en criptas </a:t>
            </a:r>
            <a:r>
              <a:rPr lang="es-ES_tradnl" sz="16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Lieberkühn</a:t>
            </a:r>
            <a:endParaRPr lang="es-ES_tradnl" sz="16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29407" name="Text Box 31"/>
          <p:cNvSpPr txBox="1">
            <a:spLocks noChangeArrowheads="1"/>
          </p:cNvSpPr>
          <p:nvPr/>
        </p:nvSpPr>
        <p:spPr bwMode="auto">
          <a:xfrm>
            <a:off x="315323" y="477198"/>
            <a:ext cx="1079143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29408" name="Text Box 32"/>
          <p:cNvSpPr txBox="1">
            <a:spLocks noChangeArrowheads="1"/>
          </p:cNvSpPr>
          <p:nvPr/>
        </p:nvSpPr>
        <p:spPr bwMode="auto">
          <a:xfrm>
            <a:off x="6914852" y="858198"/>
            <a:ext cx="1730148" cy="338554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ES" sz="1600" b="1">
                <a:solidFill>
                  <a:srgbClr val="0000CC"/>
                </a:solidFill>
                <a:effectLst/>
              </a:rPr>
              <a:t>Otros péptidos</a:t>
            </a:r>
          </a:p>
        </p:txBody>
      </p:sp>
      <p:sp>
        <p:nvSpPr>
          <p:cNvPr id="13" name="Text Box 2"/>
          <p:cNvSpPr txBox="1">
            <a:spLocks noChangeArrowheads="1"/>
          </p:cNvSpPr>
          <p:nvPr/>
        </p:nvSpPr>
        <p:spPr bwMode="auto">
          <a:xfrm>
            <a:off x="6724149" y="438738"/>
            <a:ext cx="1920851" cy="338554"/>
          </a:xfrm>
          <a:prstGeom prst="rect">
            <a:avLst/>
          </a:prstGeom>
          <a:solidFill>
            <a:srgbClr val="A9E9A9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lvl1pPr marL="171450" indent="-171450" algn="l">
              <a:defRPr>
                <a:solidFill>
                  <a:schemeClr val="tx1"/>
                </a:solidFill>
                <a:latin typeface="Arial" charset="0"/>
              </a:defRPr>
            </a:lvl1pPr>
            <a:lvl2pPr marL="1001713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6383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2274888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911475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33686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8258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42830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7402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>
              <a:buSzPct val="150000"/>
            </a:pPr>
            <a:r>
              <a:rPr lang="es-ES" sz="1600" b="1" dirty="0" smtClean="0">
                <a:effectLst/>
                <a:latin typeface="Comic Sans MS" pitchFamily="66" charset="0"/>
              </a:rPr>
              <a:t>2. PÉPTIDOS </a:t>
            </a:r>
            <a:r>
              <a:rPr lang="es-ES" sz="1600" b="1" dirty="0">
                <a:effectLst/>
                <a:latin typeface="Comic Sans MS" pitchFamily="66" charset="0"/>
              </a:rPr>
              <a:t>GI</a:t>
            </a:r>
          </a:p>
        </p:txBody>
      </p:sp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2613426" y="4508764"/>
            <a:ext cx="2662908" cy="923330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>
              <a:buClr>
                <a:srgbClr val="CC0000"/>
              </a:buClr>
            </a:pPr>
            <a:r>
              <a:rPr lang="es-ES" sz="1800" dirty="0" smtClean="0"/>
              <a:t>Toxinas </a:t>
            </a:r>
            <a:r>
              <a:rPr lang="es-ES" sz="1800" i="1" dirty="0"/>
              <a:t>E. </a:t>
            </a:r>
            <a:r>
              <a:rPr lang="es-ES" sz="1800" i="1" dirty="0" err="1"/>
              <a:t>Coli</a:t>
            </a:r>
            <a:endParaRPr lang="es-ES" sz="1800" i="1" dirty="0"/>
          </a:p>
          <a:p>
            <a:r>
              <a:rPr lang="es-ES" sz="1800" dirty="0"/>
              <a:t> </a:t>
            </a:r>
            <a:r>
              <a:rPr lang="es-ES" sz="1800" dirty="0" smtClean="0"/>
              <a:t>“</a:t>
            </a:r>
            <a:r>
              <a:rPr lang="es-ES" sz="1800" dirty="0"/>
              <a:t>mimetismo molecular”</a:t>
            </a:r>
          </a:p>
          <a:p>
            <a:r>
              <a:rPr lang="es-ES" sz="1800" dirty="0"/>
              <a:t> </a:t>
            </a:r>
            <a:r>
              <a:rPr lang="es-ES" sz="1800" dirty="0" smtClean="0"/>
              <a:t>causan diarrea </a:t>
            </a:r>
            <a:r>
              <a:rPr lang="es-ES" sz="1800" dirty="0"/>
              <a:t>viajero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5586979" y="3274248"/>
            <a:ext cx="253466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s-VE" sz="1400" dirty="0" smtClean="0"/>
              <a:t>Familia de Péptidos </a:t>
            </a:r>
          </a:p>
          <a:p>
            <a:pPr algn="l"/>
            <a:r>
              <a:rPr lang="es-VE" sz="1400" dirty="0" err="1"/>
              <a:t>N</a:t>
            </a:r>
            <a:r>
              <a:rPr lang="es-VE" sz="1400" dirty="0" err="1" smtClean="0"/>
              <a:t>atriuréticos</a:t>
            </a:r>
            <a:r>
              <a:rPr lang="es-VE" sz="1400" dirty="0" smtClean="0"/>
              <a:t>  intestinales</a:t>
            </a:r>
          </a:p>
          <a:p>
            <a:pPr algn="l"/>
            <a:r>
              <a:rPr lang="es-VE" sz="1400" dirty="0"/>
              <a:t>r</a:t>
            </a:r>
            <a:r>
              <a:rPr lang="es-VE" sz="1400" dirty="0" smtClean="0"/>
              <a:t>egula transporte de agua y </a:t>
            </a:r>
          </a:p>
          <a:p>
            <a:pPr algn="l"/>
            <a:r>
              <a:rPr lang="es-VE" sz="1400" dirty="0" smtClean="0"/>
              <a:t>electrolitos en </a:t>
            </a:r>
            <a:r>
              <a:rPr lang="es-VE" sz="1400" dirty="0" smtClean="0"/>
              <a:t>intestino.</a:t>
            </a:r>
            <a:endParaRPr lang="es-VE" sz="1400" dirty="0"/>
          </a:p>
        </p:txBody>
      </p:sp>
      <p:sp>
        <p:nvSpPr>
          <p:cNvPr id="3" name="CuadroTexto 2"/>
          <p:cNvSpPr txBox="1"/>
          <p:nvPr/>
        </p:nvSpPr>
        <p:spPr>
          <a:xfrm>
            <a:off x="5575242" y="4399198"/>
            <a:ext cx="2546405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dirty="0" smtClean="0"/>
              <a:t>Los </a:t>
            </a:r>
            <a:r>
              <a:rPr lang="en-US" sz="1400" dirty="0" err="1" smtClean="0"/>
              <a:t>péptidos</a:t>
            </a:r>
            <a:r>
              <a:rPr lang="en-US" sz="1400" dirty="0" smtClean="0"/>
              <a:t> </a:t>
            </a:r>
            <a:r>
              <a:rPr lang="en-US" sz="1400" dirty="0" err="1" smtClean="0"/>
              <a:t>natriuréticos</a:t>
            </a:r>
            <a:r>
              <a:rPr lang="en-US" sz="1400" dirty="0" smtClean="0"/>
              <a:t> se </a:t>
            </a:r>
            <a:r>
              <a:rPr lang="en-US" sz="1400" dirty="0" err="1" smtClean="0"/>
              <a:t>liberan</a:t>
            </a:r>
            <a:r>
              <a:rPr lang="en-US" sz="1400" dirty="0" smtClean="0"/>
              <a:t> del </a:t>
            </a:r>
            <a:r>
              <a:rPr lang="en-US" sz="1400" dirty="0" err="1" smtClean="0"/>
              <a:t>intestino</a:t>
            </a:r>
            <a:r>
              <a:rPr lang="en-US" sz="1400" dirty="0" smtClean="0"/>
              <a:t> a la </a:t>
            </a:r>
            <a:r>
              <a:rPr lang="en-US" sz="1400" dirty="0" err="1" smtClean="0"/>
              <a:t>circulación</a:t>
            </a:r>
            <a:r>
              <a:rPr lang="en-US" sz="1400" dirty="0" smtClean="0"/>
              <a:t> en </a:t>
            </a:r>
            <a:r>
              <a:rPr lang="en-US" sz="1400" dirty="0" err="1" smtClean="0"/>
              <a:t>respuesta</a:t>
            </a:r>
            <a:r>
              <a:rPr lang="en-US" sz="1400" dirty="0" smtClean="0"/>
              <a:t> a la </a:t>
            </a:r>
            <a:r>
              <a:rPr lang="en-US" sz="1400" dirty="0" err="1" smtClean="0"/>
              <a:t>ingesta</a:t>
            </a:r>
            <a:r>
              <a:rPr lang="en-US" sz="1400" dirty="0" smtClean="0"/>
              <a:t> oral de </a:t>
            </a:r>
            <a:r>
              <a:rPr lang="en-US" sz="1400" dirty="0" err="1" smtClean="0"/>
              <a:t>sal</a:t>
            </a:r>
            <a:r>
              <a:rPr lang="en-US" sz="1400" dirty="0" smtClean="0"/>
              <a:t> y </a:t>
            </a:r>
            <a:r>
              <a:rPr lang="en-US" sz="1400" dirty="0" err="1" smtClean="0"/>
              <a:t>actúan</a:t>
            </a:r>
            <a:r>
              <a:rPr lang="en-US" sz="1400" dirty="0" smtClean="0"/>
              <a:t> </a:t>
            </a:r>
            <a:r>
              <a:rPr lang="en-US" sz="1400" dirty="0" err="1" smtClean="0"/>
              <a:t>sobre</a:t>
            </a:r>
            <a:r>
              <a:rPr lang="en-US" sz="1400" dirty="0" smtClean="0"/>
              <a:t> el </a:t>
            </a:r>
            <a:r>
              <a:rPr lang="en-US" sz="1400" dirty="0" err="1" smtClean="0"/>
              <a:t>riñón</a:t>
            </a:r>
            <a:r>
              <a:rPr lang="en-US" sz="1400" dirty="0" smtClean="0"/>
              <a:t> </a:t>
            </a:r>
            <a:r>
              <a:rPr lang="en-US" sz="1400" dirty="0" err="1" smtClean="0"/>
              <a:t>como</a:t>
            </a:r>
            <a:r>
              <a:rPr lang="en-US" sz="1400" dirty="0" smtClean="0"/>
              <a:t> </a:t>
            </a:r>
            <a:r>
              <a:rPr lang="en-US" sz="1400" dirty="0" err="1" smtClean="0"/>
              <a:t>hormonas</a:t>
            </a:r>
            <a:r>
              <a:rPr lang="en-US" sz="1400" dirty="0" smtClean="0"/>
              <a:t> para </a:t>
            </a:r>
            <a:r>
              <a:rPr lang="en-US" sz="1400" dirty="0" err="1" smtClean="0"/>
              <a:t>aumentar</a:t>
            </a:r>
            <a:r>
              <a:rPr lang="en-US" sz="1400" dirty="0" smtClean="0"/>
              <a:t> la </a:t>
            </a:r>
            <a:r>
              <a:rPr lang="en-US" sz="1400" dirty="0" err="1" smtClean="0"/>
              <a:t>excreción</a:t>
            </a:r>
            <a:r>
              <a:rPr lang="en-US" sz="1400" dirty="0" smtClean="0"/>
              <a:t> de </a:t>
            </a:r>
            <a:r>
              <a:rPr lang="en-US" sz="1400" dirty="0" err="1" smtClean="0"/>
              <a:t>sodio</a:t>
            </a:r>
            <a:r>
              <a:rPr lang="en-US" sz="1400" dirty="0" smtClean="0"/>
              <a:t>. </a:t>
            </a:r>
            <a:endParaRPr lang="es-VE" sz="1400" dirty="0"/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6542006" y="6617490"/>
            <a:ext cx="2601994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r>
              <a:rPr lang="es-ES" sz="900" b="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0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9379" grpId="0" animBg="1"/>
      <p:bldP spid="229383" grpId="0" animBg="1"/>
      <p:bldP spid="229384" grpId="0" animBg="1"/>
      <p:bldP spid="229385" grpId="0" animBg="1"/>
      <p:bldP spid="11" grpId="0" animBg="1"/>
      <p:bldP spid="2" grpId="0"/>
      <p:bldP spid="3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0402" name="Picture 2" descr="img15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6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454" b="7278"/>
          <a:stretch>
            <a:fillRect/>
          </a:stretch>
        </p:blipFill>
        <p:spPr>
          <a:xfrm>
            <a:off x="1150938" y="1700213"/>
            <a:ext cx="6840537" cy="39608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30403" name="Text Box 3"/>
          <p:cNvSpPr txBox="1">
            <a:spLocks noChangeArrowheads="1"/>
          </p:cNvSpPr>
          <p:nvPr/>
        </p:nvSpPr>
        <p:spPr bwMode="auto">
          <a:xfrm>
            <a:off x="3141961" y="930609"/>
            <a:ext cx="2860078" cy="707886"/>
          </a:xfrm>
          <a:prstGeom prst="rect">
            <a:avLst/>
          </a:prstGeom>
          <a:solidFill>
            <a:srgbClr val="DDFF7D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2000" dirty="0"/>
              <a:t>“mimetismo </a:t>
            </a:r>
            <a:r>
              <a:rPr lang="es-ES" sz="2000" dirty="0" smtClean="0"/>
              <a:t>molecular</a:t>
            </a:r>
            <a:r>
              <a:rPr lang="es-ES" sz="2000" dirty="0"/>
              <a:t>”</a:t>
            </a:r>
          </a:p>
          <a:p>
            <a:r>
              <a:rPr lang="es-ES" sz="2000" dirty="0"/>
              <a:t>Diarrea </a:t>
            </a:r>
            <a:r>
              <a:rPr lang="es-ES" sz="2000" dirty="0" smtClean="0"/>
              <a:t>del viajero</a:t>
            </a:r>
            <a:endParaRPr lang="es-ES" sz="2000" dirty="0"/>
          </a:p>
        </p:txBody>
      </p:sp>
      <p:sp>
        <p:nvSpPr>
          <p:cNvPr id="230404" name="Text Box 4"/>
          <p:cNvSpPr txBox="1">
            <a:spLocks noChangeArrowheads="1"/>
          </p:cNvSpPr>
          <p:nvPr/>
        </p:nvSpPr>
        <p:spPr bwMode="auto">
          <a:xfrm>
            <a:off x="6843146" y="770549"/>
            <a:ext cx="1841500" cy="639762"/>
          </a:xfrm>
          <a:prstGeom prst="rect">
            <a:avLst/>
          </a:prstGeom>
          <a:solidFill>
            <a:srgbClr val="D9EDEF"/>
          </a:solidFill>
          <a:ln w="28575">
            <a:solidFill>
              <a:srgbClr val="0066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800" b="1">
                <a:effectLst/>
              </a:rPr>
              <a:t>GUANILINA</a:t>
            </a:r>
          </a:p>
          <a:p>
            <a:r>
              <a:rPr lang="es-ES" sz="1600" b="1">
                <a:effectLst/>
              </a:rPr>
              <a:t>Acción paracrina</a:t>
            </a:r>
          </a:p>
        </p:txBody>
      </p:sp>
      <p:sp>
        <p:nvSpPr>
          <p:cNvPr id="230405" name="Text Box 5"/>
          <p:cNvSpPr txBox="1">
            <a:spLocks noChangeArrowheads="1"/>
          </p:cNvSpPr>
          <p:nvPr/>
        </p:nvSpPr>
        <p:spPr bwMode="auto">
          <a:xfrm>
            <a:off x="611366" y="515111"/>
            <a:ext cx="1079143" cy="769441"/>
          </a:xfrm>
          <a:prstGeom prst="rect">
            <a:avLst/>
          </a:prstGeom>
          <a:noFill/>
          <a:ln>
            <a:noFill/>
          </a:ln>
          <a:effectLst>
            <a:outerShdw dist="45791" dir="2021404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30406" name="Rectangle 6"/>
          <p:cNvSpPr>
            <a:spLocks noChangeArrowheads="1"/>
          </p:cNvSpPr>
          <p:nvPr/>
        </p:nvSpPr>
        <p:spPr bwMode="auto">
          <a:xfrm>
            <a:off x="3419475" y="4221163"/>
            <a:ext cx="865188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0407" name="Text Box 7"/>
          <p:cNvSpPr txBox="1">
            <a:spLocks noChangeArrowheads="1"/>
          </p:cNvSpPr>
          <p:nvPr/>
        </p:nvSpPr>
        <p:spPr bwMode="auto">
          <a:xfrm>
            <a:off x="2483768" y="2471341"/>
            <a:ext cx="1139825" cy="3667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l"/>
            <a:r>
              <a:rPr lang="es-ES_tradnl" sz="1800" b="1" dirty="0">
                <a:solidFill>
                  <a:srgbClr val="C00000"/>
                </a:solidFill>
                <a:effectLst/>
              </a:rPr>
              <a:t>Guanilina</a:t>
            </a:r>
          </a:p>
        </p:txBody>
      </p:sp>
      <p:sp>
        <p:nvSpPr>
          <p:cNvPr id="230409" name="Text Box 9"/>
          <p:cNvSpPr txBox="1">
            <a:spLocks noChangeArrowheads="1"/>
          </p:cNvSpPr>
          <p:nvPr/>
        </p:nvSpPr>
        <p:spPr bwMode="auto">
          <a:xfrm>
            <a:off x="773908" y="4381677"/>
            <a:ext cx="111601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400" b="1" dirty="0" smtClean="0">
                <a:effectLst/>
              </a:rPr>
              <a:t>Cripta </a:t>
            </a:r>
            <a:endParaRPr lang="es-ES_tradnl" sz="1400" b="1" dirty="0">
              <a:effectLst/>
            </a:endParaRPr>
          </a:p>
          <a:p>
            <a:r>
              <a:rPr lang="es-ES_tradnl" sz="1400" b="1" dirty="0" err="1" smtClean="0">
                <a:effectLst/>
              </a:rPr>
              <a:t>Lieberkühn</a:t>
            </a:r>
            <a:endParaRPr lang="es-ES_tradnl" sz="1400" b="1" dirty="0">
              <a:effectLst/>
            </a:endParaRPr>
          </a:p>
        </p:txBody>
      </p:sp>
      <p:sp>
        <p:nvSpPr>
          <p:cNvPr id="230410" name="Text Box 10"/>
          <p:cNvSpPr txBox="1">
            <a:spLocks noChangeArrowheads="1"/>
          </p:cNvSpPr>
          <p:nvPr/>
        </p:nvSpPr>
        <p:spPr bwMode="auto">
          <a:xfrm>
            <a:off x="3482670" y="5790747"/>
            <a:ext cx="1287532" cy="400110"/>
          </a:xfrm>
          <a:prstGeom prst="rect">
            <a:avLst/>
          </a:prstGeom>
          <a:solidFill>
            <a:srgbClr val="9AD2D6"/>
          </a:solidFill>
          <a:ln w="9525" algn="ctr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_tradnl" sz="2000"/>
              <a:t>C. Paneth</a:t>
            </a:r>
          </a:p>
        </p:txBody>
      </p:sp>
      <p:sp>
        <p:nvSpPr>
          <p:cNvPr id="230411" name="Text Box 11"/>
          <p:cNvSpPr txBox="1">
            <a:spLocks noChangeArrowheads="1"/>
          </p:cNvSpPr>
          <p:nvPr/>
        </p:nvSpPr>
        <p:spPr bwMode="auto">
          <a:xfrm>
            <a:off x="5734484" y="4562696"/>
            <a:ext cx="1459054" cy="400110"/>
          </a:xfrm>
          <a:prstGeom prst="rect">
            <a:avLst/>
          </a:prstGeom>
          <a:solidFill>
            <a:srgbClr val="9AD2D6"/>
          </a:solidFill>
          <a:ln w="9525" algn="ctr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_tradnl" sz="2000" dirty="0"/>
              <a:t>Enterocito</a:t>
            </a:r>
          </a:p>
        </p:txBody>
      </p:sp>
      <p:sp>
        <p:nvSpPr>
          <p:cNvPr id="230412" name="Rectangle 12"/>
          <p:cNvSpPr>
            <a:spLocks noChangeArrowheads="1"/>
          </p:cNvSpPr>
          <p:nvPr/>
        </p:nvSpPr>
        <p:spPr bwMode="auto">
          <a:xfrm>
            <a:off x="1331913" y="5157788"/>
            <a:ext cx="1511300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0413" name="Rectangle 13"/>
          <p:cNvSpPr>
            <a:spLocks noChangeArrowheads="1"/>
          </p:cNvSpPr>
          <p:nvPr/>
        </p:nvSpPr>
        <p:spPr bwMode="auto">
          <a:xfrm>
            <a:off x="4211638" y="1773238"/>
            <a:ext cx="1008062" cy="503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0414" name="Text Box 14"/>
          <p:cNvSpPr txBox="1">
            <a:spLocks noChangeArrowheads="1"/>
          </p:cNvSpPr>
          <p:nvPr/>
        </p:nvSpPr>
        <p:spPr bwMode="auto">
          <a:xfrm>
            <a:off x="3995738" y="1811656"/>
            <a:ext cx="1531937" cy="517525"/>
          </a:xfrm>
          <a:prstGeom prst="rect">
            <a:avLst/>
          </a:prstGeom>
          <a:solidFill>
            <a:srgbClr val="DDFF7D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l"/>
            <a:r>
              <a:rPr lang="es-ES_tradnl" sz="1400" b="1" dirty="0">
                <a:effectLst/>
              </a:rPr>
              <a:t>EXOTOXINAS </a:t>
            </a:r>
          </a:p>
          <a:p>
            <a:pPr algn="l"/>
            <a:r>
              <a:rPr lang="es-ES_tradnl" sz="1400" b="1" dirty="0">
                <a:effectLst/>
              </a:rPr>
              <a:t>BACTERIANAS</a:t>
            </a:r>
          </a:p>
        </p:txBody>
      </p:sp>
      <p:sp>
        <p:nvSpPr>
          <p:cNvPr id="230419" name="Text Box 19"/>
          <p:cNvSpPr txBox="1">
            <a:spLocks noChangeArrowheads="1"/>
          </p:cNvSpPr>
          <p:nvPr/>
        </p:nvSpPr>
        <p:spPr bwMode="auto">
          <a:xfrm>
            <a:off x="6251547" y="1773309"/>
            <a:ext cx="793808" cy="46166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LUZ</a:t>
            </a:r>
          </a:p>
        </p:txBody>
      </p:sp>
      <p:cxnSp>
        <p:nvCxnSpPr>
          <p:cNvPr id="3" name="2 Conector recto"/>
          <p:cNvCxnSpPr/>
          <p:nvPr/>
        </p:nvCxnSpPr>
        <p:spPr bwMode="auto">
          <a:xfrm flipV="1">
            <a:off x="3995738" y="5481638"/>
            <a:ext cx="0" cy="309109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" name="3 Rectángulo"/>
          <p:cNvSpPr/>
          <p:nvPr/>
        </p:nvSpPr>
        <p:spPr bwMode="auto">
          <a:xfrm>
            <a:off x="6659563" y="2899569"/>
            <a:ext cx="1459054" cy="529431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0" name="Text Box 11"/>
          <p:cNvSpPr txBox="1">
            <a:spLocks noChangeArrowheads="1"/>
          </p:cNvSpPr>
          <p:nvPr/>
        </p:nvSpPr>
        <p:spPr bwMode="auto">
          <a:xfrm>
            <a:off x="6464011" y="2714211"/>
            <a:ext cx="2198038" cy="984885"/>
          </a:xfrm>
          <a:prstGeom prst="rect">
            <a:avLst/>
          </a:prstGeom>
          <a:solidFill>
            <a:schemeClr val="accent5"/>
          </a:solidFill>
          <a:ln w="9525" algn="ctr">
            <a:noFill/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r>
              <a:rPr lang="es-ES_tradnl" sz="1600" dirty="0" smtClean="0"/>
              <a:t>Canal Cl</a:t>
            </a:r>
            <a:r>
              <a:rPr lang="es-ES_tradnl" sz="1600" baseline="30000" dirty="0" smtClean="0"/>
              <a:t>-</a:t>
            </a:r>
            <a:r>
              <a:rPr lang="es-ES_tradnl" sz="1600" dirty="0" smtClean="0"/>
              <a:t> CFTR</a:t>
            </a:r>
          </a:p>
          <a:p>
            <a:r>
              <a:rPr lang="es-ES_tradnl" sz="1400" b="1" dirty="0" smtClean="0">
                <a:effectLst/>
              </a:rPr>
              <a:t>R</a:t>
            </a:r>
            <a:r>
              <a:rPr lang="es-ES_tradnl" sz="1400" dirty="0" smtClean="0">
                <a:effectLst/>
              </a:rPr>
              <a:t>egulador conductancia </a:t>
            </a:r>
          </a:p>
          <a:p>
            <a:r>
              <a:rPr lang="es-ES_tradnl" sz="1400" b="1" dirty="0" smtClean="0">
                <a:effectLst/>
              </a:rPr>
              <a:t>T</a:t>
            </a:r>
            <a:r>
              <a:rPr lang="es-ES_tradnl" sz="1400" dirty="0" smtClean="0">
                <a:effectLst/>
              </a:rPr>
              <a:t>ransmembrana</a:t>
            </a:r>
          </a:p>
          <a:p>
            <a:r>
              <a:rPr lang="es-ES_tradnl" sz="1400" b="1" dirty="0" smtClean="0">
                <a:effectLst/>
              </a:rPr>
              <a:t>F</a:t>
            </a:r>
            <a:r>
              <a:rPr lang="es-ES_tradnl" sz="1400" dirty="0" smtClean="0">
                <a:effectLst/>
              </a:rPr>
              <a:t>ibrosis </a:t>
            </a:r>
            <a:r>
              <a:rPr lang="es-ES_tradnl" sz="1400" b="1" dirty="0" smtClean="0">
                <a:effectLst/>
              </a:rPr>
              <a:t>Q</a:t>
            </a:r>
            <a:r>
              <a:rPr lang="es-ES_tradnl" sz="1400" dirty="0" smtClean="0">
                <a:effectLst/>
              </a:rPr>
              <a:t>uística</a:t>
            </a:r>
            <a:endParaRPr lang="es-ES_tradnl" sz="1400" dirty="0">
              <a:effectLst/>
            </a:endParaRPr>
          </a:p>
        </p:txBody>
      </p:sp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6804325" y="332656"/>
            <a:ext cx="1880321" cy="338554"/>
          </a:xfrm>
          <a:prstGeom prst="rect">
            <a:avLst/>
          </a:prstGeom>
          <a:solidFill>
            <a:srgbClr val="A9E9A9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lvl1pPr marL="171450" indent="-171450" algn="l">
              <a:defRPr>
                <a:solidFill>
                  <a:schemeClr val="tx1"/>
                </a:solidFill>
                <a:latin typeface="Arial" charset="0"/>
              </a:defRPr>
            </a:lvl1pPr>
            <a:lvl2pPr marL="1001713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6383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2274888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911475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33686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8258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42830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7402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>
              <a:buSzPct val="150000"/>
            </a:pPr>
            <a:r>
              <a:rPr lang="es-ES" sz="1600" b="1" dirty="0" smtClean="0">
                <a:effectLst/>
                <a:latin typeface="Comic Sans MS" pitchFamily="66" charset="0"/>
              </a:rPr>
              <a:t>2. PÉPTIDOS </a:t>
            </a:r>
            <a:r>
              <a:rPr lang="es-ES" sz="1600" b="1" dirty="0">
                <a:effectLst/>
                <a:latin typeface="Comic Sans MS" pitchFamily="66" charset="0"/>
              </a:rPr>
              <a:t>GI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6488056" y="3735346"/>
            <a:ext cx="21739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s-VE" dirty="0" smtClean="0"/>
              <a:t>Aumenta sec. Cl</a:t>
            </a:r>
            <a:r>
              <a:rPr lang="es-VE" baseline="30000" dirty="0" smtClean="0"/>
              <a:t>-</a:t>
            </a:r>
          </a:p>
          <a:p>
            <a:pPr algn="l"/>
            <a:r>
              <a:rPr lang="es-VE" dirty="0" smtClean="0"/>
              <a:t>Aumenta sec. Bicarbonato</a:t>
            </a:r>
          </a:p>
          <a:p>
            <a:pPr algn="l"/>
            <a:r>
              <a:rPr lang="es-VE" dirty="0" smtClean="0"/>
              <a:t>Disminuye absorción de </a:t>
            </a:r>
            <a:r>
              <a:rPr lang="es-VE" dirty="0" err="1" smtClean="0"/>
              <a:t>Na</a:t>
            </a:r>
            <a:r>
              <a:rPr lang="es-VE" baseline="30000" dirty="0" smtClean="0"/>
              <a:t>+</a:t>
            </a:r>
            <a:endParaRPr lang="es-VE" baseline="30000" dirty="0"/>
          </a:p>
        </p:txBody>
      </p:sp>
      <p:sp>
        <p:nvSpPr>
          <p:cNvPr id="22" name="Text Box 8"/>
          <p:cNvSpPr txBox="1">
            <a:spLocks noChangeArrowheads="1"/>
          </p:cNvSpPr>
          <p:nvPr/>
        </p:nvSpPr>
        <p:spPr bwMode="auto">
          <a:xfrm>
            <a:off x="6542006" y="6617490"/>
            <a:ext cx="2601994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r>
              <a:rPr lang="es-ES" sz="900" b="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0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0403" grpId="0" animBg="1"/>
      <p:bldP spid="230407" grpId="0" animBg="1"/>
      <p:bldP spid="230410" grpId="0" animBg="1"/>
      <p:bldP spid="230411" grpId="0" animBg="1"/>
      <p:bldP spid="230414" grpId="0" animBg="1"/>
      <p:bldP spid="20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426" name="Rectangle 2"/>
          <p:cNvSpPr>
            <a:spLocks noChangeArrowheads="1"/>
          </p:cNvSpPr>
          <p:nvPr/>
        </p:nvSpPr>
        <p:spPr bwMode="auto">
          <a:xfrm>
            <a:off x="1714128" y="1124744"/>
            <a:ext cx="2019300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1428" name="Text Box 4"/>
          <p:cNvSpPr txBox="1">
            <a:spLocks noChangeArrowheads="1"/>
          </p:cNvSpPr>
          <p:nvPr/>
        </p:nvSpPr>
        <p:spPr bwMode="auto">
          <a:xfrm>
            <a:off x="1547491" y="3603065"/>
            <a:ext cx="1571625" cy="425450"/>
          </a:xfrm>
          <a:prstGeom prst="rect">
            <a:avLst/>
          </a:prstGeom>
          <a:solidFill>
            <a:srgbClr val="D9EDEF"/>
          </a:solidFill>
          <a:ln w="28575">
            <a:solidFill>
              <a:srgbClr val="0066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2000" b="1">
                <a:effectLst/>
              </a:rPr>
              <a:t>GHRELINA</a:t>
            </a:r>
          </a:p>
        </p:txBody>
      </p:sp>
      <p:sp>
        <p:nvSpPr>
          <p:cNvPr id="231429" name="Text Box 5"/>
          <p:cNvSpPr txBox="1">
            <a:spLocks noChangeArrowheads="1"/>
          </p:cNvSpPr>
          <p:nvPr/>
        </p:nvSpPr>
        <p:spPr bwMode="auto">
          <a:xfrm>
            <a:off x="2843807" y="4783059"/>
            <a:ext cx="3695773" cy="1692771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spAutoFit/>
          </a:bodyPr>
          <a:lstStyle/>
          <a:p>
            <a:pPr marL="185738" indent="-185738" algn="l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s-ES" sz="1600" b="1" dirty="0" smtClean="0">
                <a:effectLst/>
              </a:rPr>
              <a:t>Estimula </a:t>
            </a:r>
            <a:r>
              <a:rPr lang="es-ES" sz="1600" b="1" dirty="0">
                <a:effectLst/>
              </a:rPr>
              <a:t>débilmente </a:t>
            </a:r>
            <a:r>
              <a:rPr lang="es-ES" sz="1600" b="1" dirty="0" smtClean="0">
                <a:effectLst/>
              </a:rPr>
              <a:t>vaciamiento</a:t>
            </a:r>
            <a:r>
              <a:rPr lang="es-ES" sz="1600" dirty="0" smtClean="0">
                <a:effectLst/>
              </a:rPr>
              <a:t> gástrico</a:t>
            </a:r>
            <a:endParaRPr lang="es-ES" sz="1600" dirty="0">
              <a:effectLst/>
            </a:endParaRPr>
          </a:p>
          <a:p>
            <a:pPr marL="171450" indent="-171450" algn="l">
              <a:buClr>
                <a:srgbClr val="C00000"/>
              </a:buClr>
              <a:buFont typeface="Arial" panose="020B0604020202020204" pitchFamily="34" charset="0"/>
              <a:buChar char="•"/>
            </a:pPr>
            <a:endParaRPr lang="es-ES" sz="800" dirty="0">
              <a:effectLst/>
            </a:endParaRPr>
          </a:p>
          <a:p>
            <a:pPr marL="185738" indent="-185738" algn="l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s-ES" sz="1600" b="1" dirty="0" smtClean="0">
                <a:effectLst/>
              </a:rPr>
              <a:t>Regula</a:t>
            </a:r>
            <a:r>
              <a:rPr lang="es-ES" sz="1600" dirty="0" smtClean="0">
                <a:effectLst/>
              </a:rPr>
              <a:t> </a:t>
            </a:r>
            <a:r>
              <a:rPr lang="es-ES" sz="1600" b="1" dirty="0">
                <a:effectLst/>
              </a:rPr>
              <a:t>balance de energía</a:t>
            </a:r>
          </a:p>
          <a:p>
            <a:pPr algn="l"/>
            <a:r>
              <a:rPr lang="es-ES" sz="1600" dirty="0">
                <a:effectLst/>
              </a:rPr>
              <a:t>   Niveles altos antes de la comida y  </a:t>
            </a:r>
          </a:p>
          <a:p>
            <a:pPr algn="l"/>
            <a:r>
              <a:rPr lang="es-ES" sz="1600" dirty="0">
                <a:effectLst/>
              </a:rPr>
              <a:t>   bajos después</a:t>
            </a:r>
          </a:p>
          <a:p>
            <a:pPr algn="l"/>
            <a:r>
              <a:rPr lang="es-ES" sz="1600" dirty="0">
                <a:effectLst/>
              </a:rPr>
              <a:t>   M</a:t>
            </a:r>
            <a:r>
              <a:rPr lang="es-ES" sz="1600" dirty="0" smtClean="0">
                <a:effectLst/>
              </a:rPr>
              <a:t>uy </a:t>
            </a:r>
            <a:r>
              <a:rPr lang="es-ES" sz="1600" b="1" dirty="0">
                <a:effectLst/>
              </a:rPr>
              <a:t>elevado en obesidad </a:t>
            </a:r>
            <a:r>
              <a:rPr lang="es-ES" sz="1600" dirty="0">
                <a:effectLst/>
              </a:rPr>
              <a:t>extrema</a:t>
            </a:r>
            <a:r>
              <a:rPr lang="es-ES" sz="1600" b="1" dirty="0">
                <a:effectLst/>
              </a:rPr>
              <a:t> </a:t>
            </a:r>
            <a:endParaRPr lang="es-ES" sz="800" b="1" dirty="0">
              <a:effectLst/>
            </a:endParaRPr>
          </a:p>
        </p:txBody>
      </p:sp>
      <p:sp>
        <p:nvSpPr>
          <p:cNvPr id="231430" name="Rectangle 6"/>
          <p:cNvSpPr>
            <a:spLocks noChangeArrowheads="1"/>
          </p:cNvSpPr>
          <p:nvPr/>
        </p:nvSpPr>
        <p:spPr bwMode="auto">
          <a:xfrm>
            <a:off x="1450653" y="1556891"/>
            <a:ext cx="936625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1431" name="Text Box 7"/>
          <p:cNvSpPr txBox="1">
            <a:spLocks noChangeArrowheads="1"/>
          </p:cNvSpPr>
          <p:nvPr/>
        </p:nvSpPr>
        <p:spPr bwMode="auto">
          <a:xfrm>
            <a:off x="4409381" y="926405"/>
            <a:ext cx="13001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Inhibidor</a:t>
            </a:r>
          </a:p>
        </p:txBody>
      </p:sp>
      <p:sp>
        <p:nvSpPr>
          <p:cNvPr id="231432" name="Oval 8"/>
          <p:cNvSpPr>
            <a:spLocks noChangeArrowheads="1"/>
          </p:cNvSpPr>
          <p:nvPr/>
        </p:nvSpPr>
        <p:spPr bwMode="auto">
          <a:xfrm>
            <a:off x="4370561" y="836712"/>
            <a:ext cx="1425575" cy="576262"/>
          </a:xfrm>
          <a:prstGeom prst="ellipse">
            <a:avLst/>
          </a:prstGeom>
          <a:noFill/>
          <a:ln w="28575">
            <a:solidFill>
              <a:srgbClr val="0000CC"/>
            </a:solidFill>
            <a:prstDash val="sys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_tradnl" sz="2000" b="1">
              <a:effectLst/>
            </a:endParaRPr>
          </a:p>
        </p:txBody>
      </p:sp>
      <p:sp>
        <p:nvSpPr>
          <p:cNvPr id="231433" name="Text Box 9"/>
          <p:cNvSpPr txBox="1">
            <a:spLocks noChangeArrowheads="1"/>
          </p:cNvSpPr>
          <p:nvPr/>
        </p:nvSpPr>
        <p:spPr bwMode="auto">
          <a:xfrm>
            <a:off x="1453122" y="1438613"/>
            <a:ext cx="2956259" cy="477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 b="1" dirty="0" err="1">
                <a:effectLst/>
              </a:rPr>
              <a:t>Neuropéptidos</a:t>
            </a:r>
            <a:r>
              <a:rPr lang="es-ES_tradnl" sz="1600" b="1" dirty="0">
                <a:effectLst/>
              </a:rPr>
              <a:t> Cerebro–TGI</a:t>
            </a:r>
          </a:p>
          <a:p>
            <a:pPr algn="l"/>
            <a:endParaRPr lang="es-ES_tradnl" sz="900" b="1" dirty="0">
              <a:effectLst/>
            </a:endParaRPr>
          </a:p>
        </p:txBody>
      </p:sp>
      <p:sp>
        <p:nvSpPr>
          <p:cNvPr id="231434" name="Text Box 10"/>
          <p:cNvSpPr txBox="1">
            <a:spLocks noChangeArrowheads="1"/>
          </p:cNvSpPr>
          <p:nvPr/>
        </p:nvSpPr>
        <p:spPr bwMode="auto">
          <a:xfrm>
            <a:off x="4913180" y="1744057"/>
            <a:ext cx="2545890" cy="1384995"/>
          </a:xfrm>
          <a:prstGeom prst="rect">
            <a:avLst/>
          </a:prstGeom>
          <a:noFill/>
          <a:ln w="28575" algn="ctr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 b="1" dirty="0">
                <a:solidFill>
                  <a:srgbClr val="CC0000"/>
                </a:solidFill>
                <a:effectLst/>
              </a:rPr>
              <a:t>*</a:t>
            </a:r>
            <a:r>
              <a:rPr lang="es-ES_tradnl" sz="2000" dirty="0">
                <a:effectLst/>
              </a:rPr>
              <a:t>Antidiarreicos</a:t>
            </a:r>
          </a:p>
          <a:p>
            <a:pPr algn="l"/>
            <a:r>
              <a:rPr lang="es-ES_tradnl" sz="1600" dirty="0">
                <a:effectLst/>
              </a:rPr>
              <a:t>   Actúan sobre </a:t>
            </a:r>
          </a:p>
          <a:p>
            <a:pPr algn="l"/>
            <a:r>
              <a:rPr lang="es-ES_tradnl" sz="1600" dirty="0">
                <a:effectLst/>
              </a:rPr>
              <a:t>   </a:t>
            </a:r>
            <a:r>
              <a:rPr lang="es-ES_tradnl" sz="1600" dirty="0" smtClean="0">
                <a:effectLst/>
              </a:rPr>
              <a:t>receptores opiáceos</a:t>
            </a:r>
          </a:p>
          <a:p>
            <a:pPr algn="l"/>
            <a:r>
              <a:rPr lang="es-ES_tradnl" sz="1600" dirty="0" smtClean="0">
                <a:effectLst/>
              </a:rPr>
              <a:t>   Uso de </a:t>
            </a:r>
            <a:r>
              <a:rPr lang="es-ES_tradnl" sz="1600" dirty="0" err="1" smtClean="0">
                <a:effectLst/>
              </a:rPr>
              <a:t>opiodes</a:t>
            </a:r>
            <a:r>
              <a:rPr lang="es-ES_tradnl" sz="1600" dirty="0" smtClean="0">
                <a:effectLst/>
              </a:rPr>
              <a:t> causan </a:t>
            </a:r>
          </a:p>
          <a:p>
            <a:pPr algn="l"/>
            <a:r>
              <a:rPr lang="es-ES_tradnl" sz="1600" dirty="0" smtClean="0">
                <a:effectLst/>
              </a:rPr>
              <a:t>   estreñimiento</a:t>
            </a:r>
            <a:endParaRPr lang="es-ES_tradnl" sz="1600" dirty="0">
              <a:effectLst/>
            </a:endParaRPr>
          </a:p>
        </p:txBody>
      </p:sp>
      <p:sp>
        <p:nvSpPr>
          <p:cNvPr id="231438" name="Rectangle 14"/>
          <p:cNvSpPr>
            <a:spLocks noChangeArrowheads="1"/>
          </p:cNvSpPr>
          <p:nvPr/>
        </p:nvSpPr>
        <p:spPr bwMode="auto">
          <a:xfrm>
            <a:off x="2800276" y="4278661"/>
            <a:ext cx="23844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dirty="0">
                <a:effectLst/>
              </a:rPr>
              <a:t> c. epiteliales </a:t>
            </a:r>
            <a:r>
              <a:rPr lang="es-ES" sz="1600" b="1" dirty="0">
                <a:effectLst/>
              </a:rPr>
              <a:t>estómago</a:t>
            </a:r>
          </a:p>
        </p:txBody>
      </p:sp>
      <p:sp>
        <p:nvSpPr>
          <p:cNvPr id="231439" name="Text Box 15"/>
          <p:cNvSpPr txBox="1">
            <a:spLocks noChangeArrowheads="1"/>
          </p:cNvSpPr>
          <p:nvPr/>
        </p:nvSpPr>
        <p:spPr bwMode="auto">
          <a:xfrm>
            <a:off x="1547491" y="4276166"/>
            <a:ext cx="1017587" cy="3365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>
                <a:effectLst/>
              </a:rPr>
              <a:t>ORIGEN</a:t>
            </a:r>
          </a:p>
        </p:txBody>
      </p:sp>
      <p:sp>
        <p:nvSpPr>
          <p:cNvPr id="231440" name="Text Box 16"/>
          <p:cNvSpPr txBox="1">
            <a:spLocks noChangeArrowheads="1"/>
          </p:cNvSpPr>
          <p:nvPr/>
        </p:nvSpPr>
        <p:spPr bwMode="auto">
          <a:xfrm>
            <a:off x="1531962" y="4783059"/>
            <a:ext cx="1214437" cy="365125"/>
          </a:xfrm>
          <a:prstGeom prst="rect">
            <a:avLst/>
          </a:prstGeom>
          <a:solidFill>
            <a:srgbClr val="F4D4E9"/>
          </a:solidFill>
          <a:ln w="28575">
            <a:solidFill>
              <a:srgbClr val="FF3399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1600" b="1">
                <a:solidFill>
                  <a:srgbClr val="D4005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FUNCIÓN</a:t>
            </a:r>
          </a:p>
        </p:txBody>
      </p:sp>
      <p:sp>
        <p:nvSpPr>
          <p:cNvPr id="231442" name="Text Box 18"/>
          <p:cNvSpPr txBox="1">
            <a:spLocks noChangeArrowheads="1"/>
          </p:cNvSpPr>
          <p:nvPr/>
        </p:nvSpPr>
        <p:spPr bwMode="auto">
          <a:xfrm>
            <a:off x="447452" y="358497"/>
            <a:ext cx="780984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31443" name="Text Box 19"/>
          <p:cNvSpPr txBox="1">
            <a:spLocks noChangeArrowheads="1"/>
          </p:cNvSpPr>
          <p:nvPr/>
        </p:nvSpPr>
        <p:spPr bwMode="auto">
          <a:xfrm>
            <a:off x="6915643" y="854006"/>
            <a:ext cx="1728565" cy="338554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ES" sz="1600" b="1" dirty="0">
                <a:solidFill>
                  <a:srgbClr val="0000CC"/>
                </a:solidFill>
                <a:effectLst/>
              </a:rPr>
              <a:t>Otros </a:t>
            </a:r>
            <a:r>
              <a:rPr lang="es-ES" sz="1600" b="1" dirty="0" smtClean="0">
                <a:solidFill>
                  <a:srgbClr val="0000CC"/>
                </a:solidFill>
                <a:effectLst/>
              </a:rPr>
              <a:t>péptidos</a:t>
            </a:r>
            <a:endParaRPr lang="es-ES" sz="1600" b="1" dirty="0">
              <a:solidFill>
                <a:srgbClr val="0000CC"/>
              </a:solidFill>
              <a:effectLst/>
            </a:endParaRPr>
          </a:p>
        </p:txBody>
      </p:sp>
      <p:sp>
        <p:nvSpPr>
          <p:cNvPr id="231427" name="Text Box 3"/>
          <p:cNvSpPr txBox="1">
            <a:spLocks noChangeArrowheads="1"/>
          </p:cNvSpPr>
          <p:nvPr/>
        </p:nvSpPr>
        <p:spPr bwMode="auto">
          <a:xfrm>
            <a:off x="1578901" y="856803"/>
            <a:ext cx="2079625" cy="425450"/>
          </a:xfrm>
          <a:prstGeom prst="rect">
            <a:avLst/>
          </a:prstGeom>
          <a:solidFill>
            <a:srgbClr val="D9EDEF"/>
          </a:solidFill>
          <a:ln w="28575">
            <a:solidFill>
              <a:srgbClr val="0066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2000" b="1" dirty="0">
                <a:effectLst/>
              </a:rPr>
              <a:t>ENCEFALINAS</a:t>
            </a:r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6515585" y="6597352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2" name="1 Rectángulo"/>
          <p:cNvSpPr/>
          <p:nvPr/>
        </p:nvSpPr>
        <p:spPr>
          <a:xfrm>
            <a:off x="2843808" y="1916832"/>
            <a:ext cx="1710279" cy="923330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accent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185738" lvl="0" indent="-185738" algn="l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s-ES_tradnl" sz="1800" b="1" dirty="0">
                <a:solidFill>
                  <a:srgbClr val="000000"/>
                </a:solidFill>
                <a:effectLst/>
              </a:rPr>
              <a:t>Disminuyen </a:t>
            </a:r>
            <a:r>
              <a:rPr lang="es-ES_tradnl" sz="1800" b="1" dirty="0" smtClean="0">
                <a:solidFill>
                  <a:srgbClr val="000000"/>
                </a:solidFill>
                <a:effectLst/>
              </a:rPr>
              <a:t>motilidad intestinal</a:t>
            </a:r>
            <a:endParaRPr lang="es-ES_tradnl" sz="1800" b="1" dirty="0">
              <a:solidFill>
                <a:srgbClr val="000000"/>
              </a:solidFill>
              <a:effectLst/>
            </a:endParaRPr>
          </a:p>
        </p:txBody>
      </p:sp>
      <p:sp>
        <p:nvSpPr>
          <p:cNvPr id="20" name="Text Box 16"/>
          <p:cNvSpPr txBox="1">
            <a:spLocks noChangeArrowheads="1"/>
          </p:cNvSpPr>
          <p:nvPr/>
        </p:nvSpPr>
        <p:spPr bwMode="auto">
          <a:xfrm>
            <a:off x="1547491" y="1936453"/>
            <a:ext cx="1214437" cy="365125"/>
          </a:xfrm>
          <a:prstGeom prst="rect">
            <a:avLst/>
          </a:prstGeom>
          <a:solidFill>
            <a:srgbClr val="F4D4E9"/>
          </a:solidFill>
          <a:ln w="28575">
            <a:solidFill>
              <a:srgbClr val="FF3399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1600" b="1">
                <a:solidFill>
                  <a:srgbClr val="D4005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FUNCIÓN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7459070" y="1820823"/>
            <a:ext cx="159691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800" b="1" dirty="0" smtClean="0">
                <a:solidFill>
                  <a:srgbClr val="FF0000"/>
                </a:solidFill>
              </a:rPr>
              <a:t>Ojo! Pueden </a:t>
            </a:r>
          </a:p>
          <a:p>
            <a:r>
              <a:rPr lang="es-VE" sz="1800" b="1" dirty="0" smtClean="0">
                <a:solidFill>
                  <a:srgbClr val="FF0000"/>
                </a:solidFill>
              </a:rPr>
              <a:t>provocar </a:t>
            </a:r>
          </a:p>
          <a:p>
            <a:r>
              <a:rPr lang="es-VE" sz="1800" b="1" dirty="0" smtClean="0">
                <a:solidFill>
                  <a:srgbClr val="FF0000"/>
                </a:solidFill>
              </a:rPr>
              <a:t>parálisis </a:t>
            </a:r>
          </a:p>
          <a:p>
            <a:r>
              <a:rPr lang="es-VE" sz="1800" b="1" dirty="0" smtClean="0">
                <a:solidFill>
                  <a:srgbClr val="FF0000"/>
                </a:solidFill>
              </a:rPr>
              <a:t>intestinal</a:t>
            </a:r>
            <a:endParaRPr lang="es-VE" sz="1800" b="1" dirty="0">
              <a:solidFill>
                <a:srgbClr val="FF0000"/>
              </a:solidFill>
            </a:endParaRPr>
          </a:p>
        </p:txBody>
      </p:sp>
      <p:cxnSp>
        <p:nvCxnSpPr>
          <p:cNvPr id="5" name="4 Conector recto"/>
          <p:cNvCxnSpPr/>
          <p:nvPr/>
        </p:nvCxnSpPr>
        <p:spPr bwMode="auto">
          <a:xfrm>
            <a:off x="447452" y="3212976"/>
            <a:ext cx="8424936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9999"/>
            </a:solidFill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chemeClr val="bg2"/>
            </a:outerShdw>
          </a:effectLst>
          <a:extLst/>
        </p:spPr>
      </p:cxnSp>
      <p:sp>
        <p:nvSpPr>
          <p:cNvPr id="22" name="Text Box 2"/>
          <p:cNvSpPr txBox="1">
            <a:spLocks noChangeArrowheads="1"/>
          </p:cNvSpPr>
          <p:nvPr/>
        </p:nvSpPr>
        <p:spPr bwMode="auto">
          <a:xfrm>
            <a:off x="6730200" y="414494"/>
            <a:ext cx="1920851" cy="338554"/>
          </a:xfrm>
          <a:prstGeom prst="rect">
            <a:avLst/>
          </a:prstGeom>
          <a:solidFill>
            <a:srgbClr val="A9E9A9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lvl1pPr marL="171450" indent="-171450" algn="l">
              <a:defRPr>
                <a:solidFill>
                  <a:schemeClr val="tx1"/>
                </a:solidFill>
                <a:latin typeface="Arial" charset="0"/>
              </a:defRPr>
            </a:lvl1pPr>
            <a:lvl2pPr marL="1001713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6383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2274888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911475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33686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8258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42830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7402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>
              <a:buSzPct val="150000"/>
            </a:pPr>
            <a:r>
              <a:rPr lang="es-ES" sz="1600" b="1" dirty="0" smtClean="0">
                <a:effectLst/>
                <a:latin typeface="Comic Sans MS" pitchFamily="66" charset="0"/>
              </a:rPr>
              <a:t>2. PÉPTIDOS </a:t>
            </a:r>
            <a:r>
              <a:rPr lang="es-ES" sz="1600" b="1" dirty="0">
                <a:effectLst/>
                <a:latin typeface="Comic Sans MS" pitchFamily="66" charset="0"/>
              </a:rPr>
              <a:t>GI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1428" grpId="0" animBg="1"/>
      <p:bldP spid="231429" grpId="0" animBg="1"/>
      <p:bldP spid="231431" grpId="0"/>
      <p:bldP spid="231432" grpId="0" animBg="1"/>
      <p:bldP spid="231434" grpId="0" animBg="1"/>
      <p:bldP spid="231438" grpId="0"/>
      <p:bldP spid="231439" grpId="0" animBg="1"/>
      <p:bldP spid="231440" grpId="0" animBg="1"/>
      <p:bldP spid="2" grpId="0" animBg="1"/>
      <p:bldP spid="20" grpId="0" animBg="1"/>
      <p:bldP spid="3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2" name="Text Box 4"/>
          <p:cNvSpPr txBox="1">
            <a:spLocks noChangeArrowheads="1"/>
          </p:cNvSpPr>
          <p:nvPr/>
        </p:nvSpPr>
        <p:spPr bwMode="auto">
          <a:xfrm>
            <a:off x="2327796" y="3429000"/>
            <a:ext cx="1308100" cy="336550"/>
          </a:xfrm>
          <a:prstGeom prst="rect">
            <a:avLst/>
          </a:prstGeom>
          <a:solidFill>
            <a:srgbClr val="F4D4E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>
                <a:solidFill>
                  <a:srgbClr val="D4005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ESTÍMULO</a:t>
            </a:r>
          </a:p>
        </p:txBody>
      </p:sp>
      <p:sp>
        <p:nvSpPr>
          <p:cNvPr id="227333" name="Rectangle 5"/>
          <p:cNvSpPr>
            <a:spLocks noChangeArrowheads="1"/>
          </p:cNvSpPr>
          <p:nvPr/>
        </p:nvSpPr>
        <p:spPr bwMode="auto">
          <a:xfrm>
            <a:off x="6943551" y="2277889"/>
            <a:ext cx="865187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7334" name="Text Box 6"/>
          <p:cNvSpPr txBox="1">
            <a:spLocks noChangeArrowheads="1"/>
          </p:cNvSpPr>
          <p:nvPr/>
        </p:nvSpPr>
        <p:spPr bwMode="auto">
          <a:xfrm>
            <a:off x="6656213" y="2277889"/>
            <a:ext cx="13001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Inhibidor</a:t>
            </a:r>
          </a:p>
        </p:txBody>
      </p:sp>
      <p:sp>
        <p:nvSpPr>
          <p:cNvPr id="227335" name="Oval 7"/>
          <p:cNvSpPr>
            <a:spLocks noChangeArrowheads="1"/>
          </p:cNvSpPr>
          <p:nvPr/>
        </p:nvSpPr>
        <p:spPr bwMode="auto">
          <a:xfrm>
            <a:off x="6656213" y="2204864"/>
            <a:ext cx="1300163" cy="576263"/>
          </a:xfrm>
          <a:prstGeom prst="ellipse">
            <a:avLst/>
          </a:prstGeom>
          <a:noFill/>
          <a:ln w="28575">
            <a:solidFill>
              <a:srgbClr val="0000CC"/>
            </a:solidFill>
            <a:prstDash val="sys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_tradnl" sz="2000" b="1">
              <a:effectLst/>
            </a:endParaRPr>
          </a:p>
        </p:txBody>
      </p:sp>
      <p:sp>
        <p:nvSpPr>
          <p:cNvPr id="227336" name="Text Box 8"/>
          <p:cNvSpPr txBox="1">
            <a:spLocks noChangeArrowheads="1"/>
          </p:cNvSpPr>
          <p:nvPr/>
        </p:nvSpPr>
        <p:spPr bwMode="auto">
          <a:xfrm>
            <a:off x="2339975" y="2852738"/>
            <a:ext cx="1017588" cy="3365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>
                <a:effectLst/>
              </a:rPr>
              <a:t>ORIGEN</a:t>
            </a:r>
          </a:p>
        </p:txBody>
      </p:sp>
      <p:sp>
        <p:nvSpPr>
          <p:cNvPr id="227337" name="Text Box 9"/>
          <p:cNvSpPr txBox="1">
            <a:spLocks noChangeArrowheads="1"/>
          </p:cNvSpPr>
          <p:nvPr/>
        </p:nvSpPr>
        <p:spPr bwMode="auto">
          <a:xfrm>
            <a:off x="2324100" y="4076700"/>
            <a:ext cx="1323975" cy="333375"/>
          </a:xfrm>
          <a:prstGeom prst="rect">
            <a:avLst/>
          </a:prstGeom>
          <a:solidFill>
            <a:srgbClr val="F4D4E9"/>
          </a:solidFill>
          <a:ln w="28575">
            <a:solidFill>
              <a:srgbClr val="FF3399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1400" b="1">
                <a:solidFill>
                  <a:srgbClr val="D4005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FUNCIONES</a:t>
            </a:r>
          </a:p>
        </p:txBody>
      </p:sp>
      <p:sp>
        <p:nvSpPr>
          <p:cNvPr id="227338" name="Text Box 10"/>
          <p:cNvSpPr txBox="1">
            <a:spLocks noChangeArrowheads="1"/>
          </p:cNvSpPr>
          <p:nvPr/>
        </p:nvSpPr>
        <p:spPr bwMode="auto">
          <a:xfrm>
            <a:off x="3622184" y="2852738"/>
            <a:ext cx="27305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 dirty="0">
                <a:effectLst/>
              </a:rPr>
              <a:t>Neuropéptido en </a:t>
            </a:r>
            <a:r>
              <a:rPr lang="es-ES_tradnl" sz="1600" b="1" dirty="0">
                <a:effectLst/>
              </a:rPr>
              <a:t>TGI íleon</a:t>
            </a:r>
          </a:p>
        </p:txBody>
      </p:sp>
      <p:sp>
        <p:nvSpPr>
          <p:cNvPr id="227339" name="Text Box 11"/>
          <p:cNvSpPr txBox="1">
            <a:spLocks noChangeArrowheads="1"/>
          </p:cNvSpPr>
          <p:nvPr/>
        </p:nvSpPr>
        <p:spPr bwMode="auto">
          <a:xfrm>
            <a:off x="3833111" y="4058721"/>
            <a:ext cx="2496517" cy="369332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marL="185738" indent="-185738" algn="l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s-ES_tradnl" sz="1800" b="1" dirty="0">
                <a:effectLst/>
              </a:rPr>
              <a:t>Inhibe</a:t>
            </a:r>
            <a:r>
              <a:rPr lang="es-ES_tradnl" sz="1800" dirty="0">
                <a:effectLst/>
              </a:rPr>
              <a:t> motilidad GI</a:t>
            </a:r>
          </a:p>
        </p:txBody>
      </p:sp>
      <p:sp>
        <p:nvSpPr>
          <p:cNvPr id="227340" name="Text Box 12"/>
          <p:cNvSpPr txBox="1">
            <a:spLocks noChangeArrowheads="1"/>
          </p:cNvSpPr>
          <p:nvPr/>
        </p:nvSpPr>
        <p:spPr bwMode="auto">
          <a:xfrm>
            <a:off x="3648075" y="3429000"/>
            <a:ext cx="210343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 dirty="0">
                <a:effectLst/>
              </a:rPr>
              <a:t>Ácidos grasos en luz</a:t>
            </a:r>
          </a:p>
        </p:txBody>
      </p:sp>
      <p:sp>
        <p:nvSpPr>
          <p:cNvPr id="227345" name="Text Box 17"/>
          <p:cNvSpPr txBox="1">
            <a:spLocks noChangeArrowheads="1"/>
          </p:cNvSpPr>
          <p:nvPr/>
        </p:nvSpPr>
        <p:spPr bwMode="auto">
          <a:xfrm>
            <a:off x="6858000" y="1236403"/>
            <a:ext cx="1765300" cy="338554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ES" sz="1600" b="1">
                <a:solidFill>
                  <a:srgbClr val="0000CC"/>
                </a:solidFill>
                <a:effectLst/>
              </a:rPr>
              <a:t>Otros péptidos</a:t>
            </a:r>
          </a:p>
        </p:txBody>
      </p:sp>
      <p:sp>
        <p:nvSpPr>
          <p:cNvPr id="227346" name="Text Box 18"/>
          <p:cNvSpPr txBox="1">
            <a:spLocks noChangeArrowheads="1"/>
          </p:cNvSpPr>
          <p:nvPr/>
        </p:nvSpPr>
        <p:spPr bwMode="auto">
          <a:xfrm>
            <a:off x="2339975" y="2211388"/>
            <a:ext cx="3057525" cy="425450"/>
          </a:xfrm>
          <a:prstGeom prst="rect">
            <a:avLst/>
          </a:prstGeom>
          <a:solidFill>
            <a:srgbClr val="D9EDEF"/>
          </a:solidFill>
          <a:ln w="28575">
            <a:solidFill>
              <a:srgbClr val="0066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2000" b="1">
                <a:effectLst/>
              </a:rPr>
              <a:t>NEUROTENSINA (NT)</a:t>
            </a:r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6723641" y="782289"/>
            <a:ext cx="1899659" cy="347751"/>
          </a:xfrm>
          <a:prstGeom prst="rect">
            <a:avLst/>
          </a:prstGeom>
          <a:solidFill>
            <a:srgbClr val="A9E9A9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lvl1pPr marL="171450" indent="-171450" algn="l">
              <a:defRPr>
                <a:solidFill>
                  <a:schemeClr val="tx1"/>
                </a:solidFill>
                <a:latin typeface="Arial" charset="0"/>
              </a:defRPr>
            </a:lvl1pPr>
            <a:lvl2pPr marL="1001713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6383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2274888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911475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33686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8258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42830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7402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>
              <a:buSzPct val="150000"/>
            </a:pPr>
            <a:r>
              <a:rPr lang="es-ES" sz="1600" b="1" dirty="0" smtClean="0">
                <a:effectLst/>
                <a:latin typeface="Comic Sans MS" pitchFamily="66" charset="0"/>
              </a:rPr>
              <a:t>2. PÉPTIDOS </a:t>
            </a:r>
            <a:r>
              <a:rPr lang="es-ES" sz="1600" b="1" dirty="0">
                <a:effectLst/>
                <a:latin typeface="Comic Sans MS" pitchFamily="66" charset="0"/>
              </a:rPr>
              <a:t>GI</a:t>
            </a:r>
          </a:p>
        </p:txBody>
      </p:sp>
      <p:sp>
        <p:nvSpPr>
          <p:cNvPr id="16" name="Text Box 4"/>
          <p:cNvSpPr txBox="1">
            <a:spLocks noChangeArrowheads="1"/>
          </p:cNvSpPr>
          <p:nvPr/>
        </p:nvSpPr>
        <p:spPr bwMode="auto">
          <a:xfrm>
            <a:off x="5879361" y="368149"/>
            <a:ext cx="2743939" cy="307777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" sz="1400" b="1" dirty="0" smtClean="0">
                <a:effectLst/>
                <a:latin typeface="Comic Sans MS" pitchFamily="66" charset="0"/>
              </a:rPr>
              <a:t>II. REGULACIÓN HUMORAL </a:t>
            </a:r>
            <a:endParaRPr lang="es-ES" sz="1400" b="1" dirty="0">
              <a:effectLst/>
              <a:latin typeface="Comic Sans MS" pitchFamily="66" charset="0"/>
            </a:endParaRPr>
          </a:p>
        </p:txBody>
      </p:sp>
      <p:sp>
        <p:nvSpPr>
          <p:cNvPr id="19" name="Text Box 8"/>
          <p:cNvSpPr txBox="1">
            <a:spLocks noChangeArrowheads="1"/>
          </p:cNvSpPr>
          <p:nvPr/>
        </p:nvSpPr>
        <p:spPr bwMode="auto">
          <a:xfrm>
            <a:off x="6542006" y="6617490"/>
            <a:ext cx="2601994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r>
              <a:rPr lang="es-ES" sz="900" b="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0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Text Box 2"/>
          <p:cNvSpPr txBox="1">
            <a:spLocks noChangeArrowheads="1"/>
          </p:cNvSpPr>
          <p:nvPr/>
        </p:nvSpPr>
        <p:spPr bwMode="auto">
          <a:xfrm>
            <a:off x="4063566" y="3538170"/>
            <a:ext cx="3689155" cy="2339102"/>
          </a:xfrm>
          <a:prstGeom prst="rect">
            <a:avLst/>
          </a:prstGeom>
          <a:solidFill>
            <a:srgbClr val="F4D4E9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s-ES" sz="1800" dirty="0">
                <a:effectLst/>
              </a:rPr>
              <a:t>* </a:t>
            </a:r>
            <a:r>
              <a:rPr lang="es-ES" sz="1800" b="1" dirty="0">
                <a:effectLst/>
              </a:rPr>
              <a:t>Secretan: </a:t>
            </a:r>
          </a:p>
          <a:p>
            <a:pPr algn="l"/>
            <a:r>
              <a:rPr lang="es-ES" sz="1800" b="1" dirty="0" smtClean="0">
                <a:effectLst/>
              </a:rPr>
              <a:t>   - Aminas:</a:t>
            </a:r>
            <a:r>
              <a:rPr lang="es-ES" sz="1800" dirty="0" smtClean="0">
                <a:effectLst/>
              </a:rPr>
              <a:t> </a:t>
            </a:r>
            <a:r>
              <a:rPr lang="es-ES" sz="1600" b="1" dirty="0" smtClean="0">
                <a:effectLst/>
              </a:rPr>
              <a:t>CA</a:t>
            </a:r>
            <a:r>
              <a:rPr lang="es-ES" sz="1600" b="1" dirty="0">
                <a:effectLst/>
              </a:rPr>
              <a:t>, histamina, </a:t>
            </a:r>
            <a:r>
              <a:rPr lang="es-ES" sz="1600" b="1" dirty="0" smtClean="0">
                <a:effectLst/>
              </a:rPr>
              <a:t>5HT</a:t>
            </a:r>
            <a:endParaRPr lang="es-ES" sz="1600" b="1" dirty="0">
              <a:effectLst/>
            </a:endParaRPr>
          </a:p>
          <a:p>
            <a:pPr algn="l"/>
            <a:r>
              <a:rPr lang="es-ES" sz="1800" b="1" dirty="0">
                <a:effectLst/>
              </a:rPr>
              <a:t>   </a:t>
            </a:r>
            <a:r>
              <a:rPr lang="es-ES" sz="1800" b="1" dirty="0" smtClean="0">
                <a:effectLst/>
              </a:rPr>
              <a:t>- Péptidos</a:t>
            </a:r>
            <a:endParaRPr lang="es-ES" sz="1800" b="1" dirty="0">
              <a:effectLst/>
            </a:endParaRPr>
          </a:p>
          <a:p>
            <a:pPr algn="l"/>
            <a:endParaRPr lang="es-ES" sz="1000" dirty="0">
              <a:effectLst/>
            </a:endParaRPr>
          </a:p>
          <a:p>
            <a:pPr algn="l"/>
            <a:r>
              <a:rPr lang="es-ES" sz="1800" dirty="0">
                <a:effectLst/>
              </a:rPr>
              <a:t>* Mismo origen que neuronas: </a:t>
            </a:r>
          </a:p>
          <a:p>
            <a:pPr algn="l"/>
            <a:r>
              <a:rPr lang="es-ES" sz="1800" b="1" dirty="0">
                <a:effectLst/>
              </a:rPr>
              <a:t>   Cresta neural</a:t>
            </a:r>
            <a:r>
              <a:rPr lang="es-ES" sz="1800" dirty="0">
                <a:effectLst/>
              </a:rPr>
              <a:t> </a:t>
            </a:r>
          </a:p>
          <a:p>
            <a:pPr algn="l"/>
            <a:endParaRPr lang="es-ES" sz="1000" dirty="0">
              <a:effectLst/>
            </a:endParaRPr>
          </a:p>
          <a:p>
            <a:pPr algn="l"/>
            <a:r>
              <a:rPr lang="es-ES" sz="1800" dirty="0">
                <a:effectLst/>
              </a:rPr>
              <a:t>* Maquinaria para captar y </a:t>
            </a:r>
          </a:p>
          <a:p>
            <a:pPr algn="l"/>
            <a:r>
              <a:rPr lang="es-ES" sz="1800" dirty="0">
                <a:effectLst/>
              </a:rPr>
              <a:t>   procesar </a:t>
            </a:r>
            <a:r>
              <a:rPr lang="es-ES" sz="1800" b="1" dirty="0">
                <a:effectLst/>
              </a:rPr>
              <a:t>aminas</a:t>
            </a:r>
          </a:p>
        </p:txBody>
      </p:sp>
      <p:sp>
        <p:nvSpPr>
          <p:cNvPr id="191491" name="Text Box 3"/>
          <p:cNvSpPr txBox="1">
            <a:spLocks noChangeArrowheads="1"/>
          </p:cNvSpPr>
          <p:nvPr/>
        </p:nvSpPr>
        <p:spPr bwMode="auto">
          <a:xfrm>
            <a:off x="4052598" y="2136879"/>
            <a:ext cx="2371725" cy="1219200"/>
          </a:xfrm>
          <a:prstGeom prst="rect">
            <a:avLst/>
          </a:prstGeom>
          <a:solidFill>
            <a:srgbClr val="E4F3F4"/>
          </a:solidFill>
          <a:ln w="28575">
            <a:solidFill>
              <a:srgbClr val="BA2E8B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1">
                <a:effectLst/>
              </a:rPr>
              <a:t>A=</a:t>
            </a:r>
            <a:r>
              <a:rPr lang="es-ES" sz="1800">
                <a:effectLst/>
              </a:rPr>
              <a:t>   </a:t>
            </a:r>
            <a:r>
              <a:rPr lang="es-ES" sz="1800" i="1">
                <a:effectLst/>
              </a:rPr>
              <a:t>amino</a:t>
            </a:r>
          </a:p>
          <a:p>
            <a:pPr algn="l"/>
            <a:r>
              <a:rPr lang="es-ES" sz="1800" b="1">
                <a:effectLst/>
              </a:rPr>
              <a:t>P=</a:t>
            </a:r>
            <a:r>
              <a:rPr lang="es-ES" sz="1800">
                <a:effectLst/>
              </a:rPr>
              <a:t>    </a:t>
            </a:r>
            <a:r>
              <a:rPr lang="es-ES" sz="1800" i="1">
                <a:effectLst/>
              </a:rPr>
              <a:t>precursor</a:t>
            </a:r>
          </a:p>
          <a:p>
            <a:pPr algn="l"/>
            <a:r>
              <a:rPr lang="es-ES" sz="1800" b="1">
                <a:effectLst/>
              </a:rPr>
              <a:t>U=  </a:t>
            </a:r>
            <a:r>
              <a:rPr lang="es-ES" sz="1800" i="1">
                <a:effectLst/>
              </a:rPr>
              <a:t>uptake</a:t>
            </a:r>
          </a:p>
          <a:p>
            <a:pPr algn="l"/>
            <a:r>
              <a:rPr lang="es-ES" sz="1800" b="1">
                <a:effectLst/>
              </a:rPr>
              <a:t>D=</a:t>
            </a:r>
            <a:r>
              <a:rPr lang="es-ES" sz="1800">
                <a:effectLst/>
              </a:rPr>
              <a:t>   </a:t>
            </a:r>
            <a:r>
              <a:rPr lang="es-ES" sz="1800" i="1">
                <a:effectLst/>
              </a:rPr>
              <a:t>decarboxilation</a:t>
            </a:r>
          </a:p>
        </p:txBody>
      </p:sp>
      <p:sp>
        <p:nvSpPr>
          <p:cNvPr id="191492" name="Rectangle 4"/>
          <p:cNvSpPr>
            <a:spLocks noChangeArrowheads="1"/>
          </p:cNvSpPr>
          <p:nvPr/>
        </p:nvSpPr>
        <p:spPr bwMode="auto">
          <a:xfrm>
            <a:off x="6109981" y="780729"/>
            <a:ext cx="2563523" cy="615553"/>
          </a:xfrm>
          <a:prstGeom prst="rect">
            <a:avLst/>
          </a:prstGeom>
          <a:solidFill>
            <a:srgbClr val="DCEFF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800" b="1" dirty="0">
                <a:effectLst/>
              </a:rPr>
              <a:t>C. </a:t>
            </a:r>
            <a:r>
              <a:rPr lang="es-ES" sz="1800" b="1" dirty="0" err="1" smtClean="0">
                <a:effectLst/>
              </a:rPr>
              <a:t>Enterocromafines</a:t>
            </a:r>
            <a:r>
              <a:rPr lang="es-ES" sz="1800" b="1" dirty="0" smtClean="0">
                <a:effectLst/>
              </a:rPr>
              <a:t> </a:t>
            </a:r>
          </a:p>
          <a:p>
            <a:r>
              <a:rPr lang="es-ES" sz="1600" b="1" dirty="0" smtClean="0">
                <a:effectLst/>
              </a:rPr>
              <a:t>(</a:t>
            </a:r>
            <a:r>
              <a:rPr lang="es-ES" sz="1600" b="1" dirty="0">
                <a:effectLst/>
              </a:rPr>
              <a:t>APUD)</a:t>
            </a:r>
          </a:p>
        </p:txBody>
      </p:sp>
      <p:sp>
        <p:nvSpPr>
          <p:cNvPr id="191493" name="Text Box 5"/>
          <p:cNvSpPr txBox="1">
            <a:spLocks noChangeArrowheads="1"/>
          </p:cNvSpPr>
          <p:nvPr/>
        </p:nvSpPr>
        <p:spPr bwMode="auto">
          <a:xfrm>
            <a:off x="7885186" y="3538170"/>
            <a:ext cx="503238" cy="2041525"/>
          </a:xfrm>
          <a:prstGeom prst="rect">
            <a:avLst/>
          </a:prstGeom>
          <a:solidFill>
            <a:srgbClr val="ACA8F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3200" b="1" dirty="0">
                <a:effectLst/>
              </a:rPr>
              <a:t>A</a:t>
            </a:r>
          </a:p>
          <a:p>
            <a:r>
              <a:rPr lang="es-ES" sz="3200" b="1" dirty="0">
                <a:effectLst/>
              </a:rPr>
              <a:t>P</a:t>
            </a:r>
          </a:p>
          <a:p>
            <a:r>
              <a:rPr lang="es-ES" sz="3200" b="1" dirty="0">
                <a:effectLst/>
              </a:rPr>
              <a:t>U</a:t>
            </a:r>
          </a:p>
          <a:p>
            <a:r>
              <a:rPr lang="es-ES" sz="3200" b="1" dirty="0">
                <a:effectLst/>
              </a:rPr>
              <a:t>D</a:t>
            </a:r>
          </a:p>
        </p:txBody>
      </p:sp>
      <p:sp>
        <p:nvSpPr>
          <p:cNvPr id="191495" name="Text Box 7"/>
          <p:cNvSpPr txBox="1">
            <a:spLocks noChangeArrowheads="1"/>
          </p:cNvSpPr>
          <p:nvPr/>
        </p:nvSpPr>
        <p:spPr bwMode="auto">
          <a:xfrm>
            <a:off x="707041" y="2136879"/>
            <a:ext cx="2292792" cy="1338828"/>
          </a:xfrm>
          <a:prstGeom prst="rect">
            <a:avLst/>
          </a:prstGeom>
          <a:solidFill>
            <a:srgbClr val="F4D4E9"/>
          </a:solidFill>
          <a:ln w="28575" algn="ctr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square">
            <a:spAutoFit/>
          </a:bodyPr>
          <a:lstStyle/>
          <a:p>
            <a:r>
              <a:rPr lang="es-ES_tradnl" sz="1800" dirty="0"/>
              <a:t>C. ECL estómago: </a:t>
            </a:r>
            <a:endParaRPr lang="es-ES_tradnl" sz="1800" dirty="0" smtClean="0"/>
          </a:p>
          <a:p>
            <a:r>
              <a:rPr lang="es-ES_tradnl" sz="1800" dirty="0"/>
              <a:t>H</a:t>
            </a:r>
            <a:r>
              <a:rPr lang="es-ES_tradnl" sz="1800" dirty="0" smtClean="0"/>
              <a:t>istamina</a:t>
            </a:r>
            <a:endParaRPr lang="es-ES_tradnl" sz="1800" dirty="0"/>
          </a:p>
          <a:p>
            <a:endParaRPr lang="es-ES_tradnl" sz="900" dirty="0" smtClean="0"/>
          </a:p>
          <a:p>
            <a:r>
              <a:rPr lang="es-ES_tradnl" sz="1800" dirty="0" smtClean="0"/>
              <a:t>C</a:t>
            </a:r>
            <a:r>
              <a:rPr lang="es-ES_tradnl" sz="1800" dirty="0"/>
              <a:t>. </a:t>
            </a:r>
            <a:r>
              <a:rPr lang="es-ES_tradnl" sz="1800" dirty="0" smtClean="0"/>
              <a:t>EC </a:t>
            </a:r>
            <a:r>
              <a:rPr lang="es-ES_tradnl" sz="1800" dirty="0"/>
              <a:t>intestino: </a:t>
            </a:r>
            <a:endParaRPr lang="es-ES_tradnl" sz="1800" dirty="0" smtClean="0"/>
          </a:p>
          <a:p>
            <a:r>
              <a:rPr lang="es-ES_tradnl" sz="1800" dirty="0" smtClean="0"/>
              <a:t>5-HT</a:t>
            </a:r>
            <a:endParaRPr lang="es-ES_tradnl" sz="1800" dirty="0"/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5923371" y="368325"/>
            <a:ext cx="2753085" cy="307777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" sz="1400" b="1" dirty="0" smtClean="0">
                <a:effectLst/>
                <a:latin typeface="Comic Sans MS" pitchFamily="66" charset="0"/>
              </a:rPr>
              <a:t>II. REGULACIÓN HUMORAL </a:t>
            </a:r>
            <a:endParaRPr lang="es-ES" sz="1400" b="1" dirty="0">
              <a:effectLst/>
              <a:latin typeface="Comic Sans MS" pitchFamily="66" charset="0"/>
            </a:endParaRPr>
          </a:p>
        </p:txBody>
      </p:sp>
      <p:sp>
        <p:nvSpPr>
          <p:cNvPr id="12" name="Text Box 18"/>
          <p:cNvSpPr txBox="1">
            <a:spLocks noChangeArrowheads="1"/>
          </p:cNvSpPr>
          <p:nvPr/>
        </p:nvSpPr>
        <p:spPr bwMode="auto">
          <a:xfrm>
            <a:off x="692233" y="1108638"/>
            <a:ext cx="780984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3416895" y="2107555"/>
            <a:ext cx="503238" cy="2041525"/>
          </a:xfrm>
          <a:prstGeom prst="rect">
            <a:avLst/>
          </a:prstGeom>
          <a:solidFill>
            <a:srgbClr val="ACA8F6"/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r>
              <a:rPr lang="es-ES" sz="3200" b="1" dirty="0">
                <a:effectLst/>
              </a:rPr>
              <a:t>A</a:t>
            </a:r>
          </a:p>
          <a:p>
            <a:r>
              <a:rPr lang="es-ES" sz="3200" b="1" dirty="0">
                <a:effectLst/>
              </a:rPr>
              <a:t>P</a:t>
            </a:r>
          </a:p>
          <a:p>
            <a:r>
              <a:rPr lang="es-ES" sz="3200" b="1" dirty="0">
                <a:effectLst/>
              </a:rPr>
              <a:t>U</a:t>
            </a:r>
          </a:p>
          <a:p>
            <a:r>
              <a:rPr lang="es-ES" sz="3200" b="1" dirty="0">
                <a:effectLst/>
              </a:rPr>
              <a:t>D</a:t>
            </a:r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6542006" y="6617490"/>
            <a:ext cx="2601994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r>
              <a:rPr lang="es-ES" sz="900" b="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0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3000"/>
                                        <p:tgtEl>
                                          <p:spTgt spid="191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3000"/>
                                        <p:tgtEl>
                                          <p:spTgt spid="191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914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914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914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914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1490" grpId="0" animBg="1"/>
      <p:bldP spid="191491" grpId="0" animBg="1"/>
      <p:bldP spid="191493" grpId="0" animBg="1"/>
      <p:bldP spid="13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ChangeArrowheads="1"/>
          </p:cNvSpPr>
          <p:nvPr/>
        </p:nvSpPr>
        <p:spPr bwMode="auto">
          <a:xfrm>
            <a:off x="543837" y="1340768"/>
            <a:ext cx="1673225" cy="406400"/>
          </a:xfrm>
          <a:prstGeom prst="rect">
            <a:avLst/>
          </a:prstGeom>
          <a:solidFill>
            <a:srgbClr val="ACA8F6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r>
              <a:rPr lang="es-ES" sz="2000" b="1">
                <a:effectLst/>
              </a:rPr>
              <a:t>APUDOMAS</a:t>
            </a:r>
          </a:p>
        </p:txBody>
      </p:sp>
      <p:sp>
        <p:nvSpPr>
          <p:cNvPr id="193539" name="Rectangle 3"/>
          <p:cNvSpPr>
            <a:spLocks noChangeArrowheads="1"/>
          </p:cNvSpPr>
          <p:nvPr/>
        </p:nvSpPr>
        <p:spPr bwMode="auto">
          <a:xfrm>
            <a:off x="539552" y="623084"/>
            <a:ext cx="2222500" cy="609600"/>
          </a:xfrm>
          <a:prstGeom prst="rect">
            <a:avLst/>
          </a:prstGeom>
          <a:solidFill>
            <a:srgbClr val="DCEFF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600" b="1">
                <a:effectLst/>
              </a:rPr>
              <a:t>C. Enterocromafines</a:t>
            </a:r>
          </a:p>
          <a:p>
            <a:r>
              <a:rPr lang="es-ES" sz="1600" b="1">
                <a:effectLst/>
              </a:rPr>
              <a:t>  (APUD)</a:t>
            </a:r>
          </a:p>
        </p:txBody>
      </p:sp>
      <p:sp>
        <p:nvSpPr>
          <p:cNvPr id="193540" name="Text Box 4"/>
          <p:cNvSpPr txBox="1">
            <a:spLocks noChangeArrowheads="1"/>
          </p:cNvSpPr>
          <p:nvPr/>
        </p:nvSpPr>
        <p:spPr bwMode="auto">
          <a:xfrm>
            <a:off x="2042592" y="4378097"/>
            <a:ext cx="5058816" cy="1261884"/>
          </a:xfrm>
          <a:prstGeom prst="rect">
            <a:avLst/>
          </a:prstGeom>
          <a:noFill/>
          <a:ln w="28575" algn="ctr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spAutoFit/>
          </a:bodyPr>
          <a:lstStyle/>
          <a:p>
            <a:endParaRPr lang="es-ES_tradnl" sz="1000" dirty="0">
              <a:effectLst/>
            </a:endParaRPr>
          </a:p>
          <a:p>
            <a:r>
              <a:rPr lang="es-ES_tradnl" sz="2800" dirty="0">
                <a:effectLst/>
              </a:rPr>
              <a:t>NO SE PUEDE PENSAR </a:t>
            </a:r>
          </a:p>
          <a:p>
            <a:r>
              <a:rPr lang="es-ES_tradnl" sz="2800" dirty="0">
                <a:effectLst/>
              </a:rPr>
              <a:t>EN LO QUE NO SE SABE</a:t>
            </a:r>
          </a:p>
          <a:p>
            <a:endParaRPr lang="es-ES_tradnl" sz="1000" dirty="0">
              <a:effectLst/>
            </a:endParaRPr>
          </a:p>
        </p:txBody>
      </p:sp>
      <p:sp>
        <p:nvSpPr>
          <p:cNvPr id="193541" name="Text Box 5"/>
          <p:cNvSpPr txBox="1">
            <a:spLocks noChangeArrowheads="1"/>
          </p:cNvSpPr>
          <p:nvPr/>
        </p:nvSpPr>
        <p:spPr bwMode="auto">
          <a:xfrm>
            <a:off x="3708400" y="3213100"/>
            <a:ext cx="3201988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s-ES_tradnl" sz="1400">
                <a:effectLst/>
              </a:rPr>
              <a:t>C.K. Meador</a:t>
            </a:r>
          </a:p>
          <a:p>
            <a:pPr algn="r"/>
            <a:r>
              <a:rPr lang="es-ES_tradnl" sz="1400" i="1">
                <a:effectLst/>
              </a:rPr>
              <a:t>Sobre medicina, médicos y pacientes</a:t>
            </a:r>
          </a:p>
          <a:p>
            <a:pPr algn="r"/>
            <a:r>
              <a:rPr lang="es-ES_tradnl" sz="1400">
                <a:effectLst/>
              </a:rPr>
              <a:t>CDCHT ULA 2001</a:t>
            </a:r>
          </a:p>
        </p:txBody>
      </p:sp>
      <p:sp>
        <p:nvSpPr>
          <p:cNvPr id="193542" name="Text Box 6"/>
          <p:cNvSpPr txBox="1">
            <a:spLocks noChangeArrowheads="1"/>
          </p:cNvSpPr>
          <p:nvPr/>
        </p:nvSpPr>
        <p:spPr bwMode="auto">
          <a:xfrm>
            <a:off x="2349786" y="2169079"/>
            <a:ext cx="4751622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3200" dirty="0">
                <a:effectLst/>
              </a:rPr>
              <a:t>“El ojo no puede ver </a:t>
            </a:r>
          </a:p>
          <a:p>
            <a:r>
              <a:rPr lang="es-ES_tradnl" sz="3200" dirty="0">
                <a:effectLst/>
              </a:rPr>
              <a:t>lo que </a:t>
            </a:r>
            <a:r>
              <a:rPr lang="es-ES_tradnl" sz="3200" dirty="0" smtClean="0">
                <a:effectLst/>
              </a:rPr>
              <a:t>la </a:t>
            </a:r>
            <a:r>
              <a:rPr lang="es-ES_tradnl" sz="3200" dirty="0">
                <a:effectLst/>
              </a:rPr>
              <a:t>mente no sabe”</a:t>
            </a: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6857787" y="404664"/>
            <a:ext cx="1747594" cy="52322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" sz="1400" b="1" dirty="0" smtClean="0">
                <a:effectLst/>
                <a:latin typeface="Comic Sans MS" pitchFamily="66" charset="0"/>
              </a:rPr>
              <a:t>II. </a:t>
            </a:r>
            <a:r>
              <a:rPr lang="es-ES" sz="1400" b="1" dirty="0">
                <a:effectLst/>
                <a:latin typeface="Comic Sans MS" pitchFamily="66" charset="0"/>
              </a:rPr>
              <a:t>REGULACIÓN</a:t>
            </a:r>
          </a:p>
          <a:p>
            <a:pPr algn="ctr"/>
            <a:r>
              <a:rPr lang="es-ES" sz="1400" b="1" dirty="0">
                <a:effectLst/>
                <a:latin typeface="Comic Sans MS" pitchFamily="66" charset="0"/>
              </a:rPr>
              <a:t> </a:t>
            </a:r>
            <a:r>
              <a:rPr lang="es-ES" sz="1400" b="1" dirty="0" smtClean="0">
                <a:effectLst/>
                <a:latin typeface="Comic Sans MS" pitchFamily="66" charset="0"/>
              </a:rPr>
              <a:t>HUMORAL </a:t>
            </a:r>
            <a:endParaRPr lang="es-ES" sz="1400" b="1" dirty="0">
              <a:effectLst/>
              <a:latin typeface="Comic Sans MS" pitchFamily="66" charset="0"/>
            </a:endParaRP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6703492" y="979011"/>
            <a:ext cx="1901889" cy="336550"/>
          </a:xfrm>
          <a:prstGeom prst="rect">
            <a:avLst/>
          </a:prstGeom>
          <a:solidFill>
            <a:srgbClr val="A9E9A9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lvl1pPr marL="171450" indent="-171450" algn="l">
              <a:defRPr>
                <a:solidFill>
                  <a:schemeClr val="tx1"/>
                </a:solidFill>
                <a:latin typeface="Arial" charset="0"/>
              </a:defRPr>
            </a:lvl1pPr>
            <a:lvl2pPr marL="1001713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6383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2274888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911475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33686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8258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42830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7402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>
              <a:buSzPct val="150000"/>
            </a:pPr>
            <a:r>
              <a:rPr lang="es-ES" sz="1400" b="1" dirty="0" smtClean="0">
                <a:effectLst/>
                <a:latin typeface="Comic Sans MS" pitchFamily="66" charset="0"/>
              </a:rPr>
              <a:t>2. </a:t>
            </a:r>
            <a:r>
              <a:rPr lang="es-ES" sz="1600" b="1" dirty="0" smtClean="0">
                <a:effectLst/>
                <a:latin typeface="Comic Sans MS" pitchFamily="66" charset="0"/>
              </a:rPr>
              <a:t>PÉPTIDOS </a:t>
            </a:r>
            <a:r>
              <a:rPr lang="es-ES" sz="1600" b="1" dirty="0">
                <a:effectLst/>
                <a:latin typeface="Comic Sans MS" pitchFamily="66" charset="0"/>
              </a:rPr>
              <a:t>GI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6542006" y="6617490"/>
            <a:ext cx="2601994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r>
              <a:rPr lang="es-ES" sz="900" b="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0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9354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9354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9354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935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935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93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3540" grpId="0" animBg="1"/>
      <p:bldP spid="193541" grpId="0"/>
      <p:bldP spid="193542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Text Box 2"/>
          <p:cNvSpPr txBox="1">
            <a:spLocks noChangeArrowheads="1"/>
          </p:cNvSpPr>
          <p:nvPr/>
        </p:nvSpPr>
        <p:spPr bwMode="auto">
          <a:xfrm>
            <a:off x="1187450" y="3800475"/>
            <a:ext cx="4217988" cy="2044700"/>
          </a:xfrm>
          <a:prstGeom prst="rect">
            <a:avLst/>
          </a:prstGeom>
          <a:solidFill>
            <a:srgbClr val="FFFFCC"/>
          </a:solidFill>
          <a:ln w="28575">
            <a:solidFill>
              <a:srgbClr val="BA2E8B"/>
            </a:solidFill>
            <a:miter lim="800000"/>
            <a:headEnd/>
            <a:tailEnd/>
          </a:ln>
          <a:effectLst/>
          <a:extLst/>
        </p:spPr>
        <p:txBody>
          <a:bodyPr>
            <a:spAutoFit/>
          </a:bodyPr>
          <a:lstStyle/>
          <a:p>
            <a:pPr algn="l"/>
            <a:r>
              <a:rPr lang="es-ES" sz="1400" b="1">
                <a:effectLst/>
              </a:rPr>
              <a:t>50%</a:t>
            </a:r>
            <a:r>
              <a:rPr lang="es-ES" sz="1600" b="1">
                <a:effectLst/>
              </a:rPr>
              <a:t> Gastrinomas</a:t>
            </a:r>
            <a:r>
              <a:rPr lang="es-ES" sz="1600">
                <a:effectLst/>
              </a:rPr>
              <a:t>, S. Zollinger-Ellison</a:t>
            </a:r>
            <a:endParaRPr lang="es-ES" sz="1400" b="1">
              <a:effectLst/>
            </a:endParaRPr>
          </a:p>
          <a:p>
            <a:pPr algn="l"/>
            <a:endParaRPr lang="es-ES" sz="1000" b="1">
              <a:effectLst/>
            </a:endParaRPr>
          </a:p>
          <a:p>
            <a:pPr algn="l"/>
            <a:r>
              <a:rPr lang="es-ES" sz="1400" b="1">
                <a:effectLst/>
              </a:rPr>
              <a:t>25% </a:t>
            </a:r>
            <a:r>
              <a:rPr lang="es-ES" sz="1600" b="1">
                <a:effectLst/>
              </a:rPr>
              <a:t>Glucagomas</a:t>
            </a:r>
          </a:p>
          <a:p>
            <a:pPr algn="l"/>
            <a:endParaRPr lang="es-ES" sz="1000" b="1">
              <a:effectLst/>
            </a:endParaRPr>
          </a:p>
          <a:p>
            <a:pPr algn="l"/>
            <a:r>
              <a:rPr lang="es-ES" sz="1600" b="1">
                <a:effectLst/>
              </a:rPr>
              <a:t>Vipidoma</a:t>
            </a:r>
            <a:r>
              <a:rPr lang="es-ES" sz="1600">
                <a:effectLst/>
              </a:rPr>
              <a:t>: diarrea</a:t>
            </a:r>
          </a:p>
          <a:p>
            <a:pPr algn="l"/>
            <a:endParaRPr lang="es-ES" sz="1000">
              <a:effectLst/>
            </a:endParaRPr>
          </a:p>
          <a:p>
            <a:pPr algn="l"/>
            <a:r>
              <a:rPr lang="es-ES" sz="1600" b="1">
                <a:effectLst/>
              </a:rPr>
              <a:t>Carcinoide</a:t>
            </a:r>
            <a:r>
              <a:rPr lang="es-ES" sz="1600">
                <a:effectLst/>
              </a:rPr>
              <a:t>: hipertensión arterial, diarrea,   </a:t>
            </a:r>
          </a:p>
          <a:p>
            <a:pPr algn="l"/>
            <a:r>
              <a:rPr lang="es-ES" sz="1600">
                <a:effectLst/>
              </a:rPr>
              <a:t>                   broncoespasmo, </a:t>
            </a:r>
          </a:p>
          <a:p>
            <a:pPr algn="l"/>
            <a:r>
              <a:rPr lang="es-ES" sz="1600">
                <a:effectLst/>
              </a:rPr>
              <a:t>                   liberación CA, 5HT</a:t>
            </a:r>
          </a:p>
        </p:txBody>
      </p:sp>
      <p:sp>
        <p:nvSpPr>
          <p:cNvPr id="192515" name="Text Box 3"/>
          <p:cNvSpPr txBox="1">
            <a:spLocks noChangeArrowheads="1"/>
          </p:cNvSpPr>
          <p:nvPr/>
        </p:nvSpPr>
        <p:spPr bwMode="auto">
          <a:xfrm>
            <a:off x="1975370" y="1403350"/>
            <a:ext cx="5100637" cy="1190625"/>
          </a:xfrm>
          <a:prstGeom prst="rect">
            <a:avLst/>
          </a:prstGeom>
          <a:solidFill>
            <a:srgbClr val="F4D4E9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28575">
                <a:solidFill>
                  <a:srgbClr val="BA2E8B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es-ES" sz="1800">
                <a:effectLst/>
              </a:rPr>
              <a:t>* Están en varios órganos, además del TGI</a:t>
            </a:r>
          </a:p>
          <a:p>
            <a:pPr algn="l"/>
            <a:endParaRPr lang="es-ES" sz="1800">
              <a:effectLst/>
            </a:endParaRPr>
          </a:p>
          <a:p>
            <a:pPr algn="l"/>
            <a:r>
              <a:rPr lang="es-ES" sz="1800">
                <a:effectLst/>
              </a:rPr>
              <a:t>* Pueden dar origen a tumores </a:t>
            </a:r>
            <a:r>
              <a:rPr lang="es-ES" sz="1800" b="1">
                <a:effectLst/>
              </a:rPr>
              <a:t>APUDOMAS</a:t>
            </a:r>
            <a:r>
              <a:rPr lang="es-ES" sz="1800">
                <a:effectLst/>
              </a:rPr>
              <a:t>:</a:t>
            </a:r>
          </a:p>
          <a:p>
            <a:pPr algn="l"/>
            <a:r>
              <a:rPr lang="es-ES" sz="1800">
                <a:effectLst/>
              </a:rPr>
              <a:t>   liberan gran cantidad de péptidos y aminas</a:t>
            </a:r>
          </a:p>
        </p:txBody>
      </p:sp>
      <p:sp>
        <p:nvSpPr>
          <p:cNvPr id="192516" name="Rectangle 4"/>
          <p:cNvSpPr>
            <a:spLocks noChangeArrowheads="1"/>
          </p:cNvSpPr>
          <p:nvPr/>
        </p:nvSpPr>
        <p:spPr bwMode="auto">
          <a:xfrm>
            <a:off x="1201738" y="3251200"/>
            <a:ext cx="1692275" cy="425450"/>
          </a:xfrm>
          <a:prstGeom prst="rect">
            <a:avLst/>
          </a:prstGeom>
          <a:solidFill>
            <a:srgbClr val="F0C2E1"/>
          </a:solidFill>
          <a:ln w="28575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2000" b="1">
                <a:effectLst/>
              </a:rPr>
              <a:t>APUDOMAS</a:t>
            </a:r>
          </a:p>
        </p:txBody>
      </p:sp>
      <p:sp>
        <p:nvSpPr>
          <p:cNvPr id="192517" name="Text Box 5"/>
          <p:cNvSpPr txBox="1">
            <a:spLocks noChangeArrowheads="1"/>
          </p:cNvSpPr>
          <p:nvPr/>
        </p:nvSpPr>
        <p:spPr bwMode="auto">
          <a:xfrm>
            <a:off x="5867400" y="3789363"/>
            <a:ext cx="2173288" cy="1758950"/>
          </a:xfrm>
          <a:prstGeom prst="rect">
            <a:avLst/>
          </a:prstGeom>
          <a:solidFill>
            <a:srgbClr val="FFCCFF"/>
          </a:solidFill>
          <a:ln w="19050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MX" sz="1800">
                <a:effectLst/>
              </a:rPr>
              <a:t>Raros, pequeños</a:t>
            </a:r>
          </a:p>
          <a:p>
            <a:pPr algn="l"/>
            <a:r>
              <a:rPr lang="es-MX" sz="1800">
                <a:effectLst/>
              </a:rPr>
              <a:t>Benignos</a:t>
            </a:r>
          </a:p>
          <a:p>
            <a:pPr algn="l"/>
            <a:r>
              <a:rPr lang="es-MX" sz="1800">
                <a:effectLst/>
              </a:rPr>
              <a:t>Difícil ubicación</a:t>
            </a:r>
          </a:p>
          <a:p>
            <a:pPr algn="l"/>
            <a:r>
              <a:rPr lang="es-MX" sz="1800">
                <a:effectLst/>
              </a:rPr>
              <a:t>Perturbadores</a:t>
            </a:r>
          </a:p>
          <a:p>
            <a:pPr algn="l"/>
            <a:endParaRPr lang="es-MX" sz="1800">
              <a:effectLst/>
            </a:endParaRPr>
          </a:p>
          <a:p>
            <a:pPr algn="l"/>
            <a:r>
              <a:rPr lang="es-MX" sz="1800">
                <a:effectLst/>
              </a:rPr>
              <a:t>Difícil diagnóstico!</a:t>
            </a:r>
          </a:p>
        </p:txBody>
      </p:sp>
      <p:sp>
        <p:nvSpPr>
          <p:cNvPr id="192518" name="Rectangle 6"/>
          <p:cNvSpPr>
            <a:spLocks noChangeArrowheads="1"/>
          </p:cNvSpPr>
          <p:nvPr/>
        </p:nvSpPr>
        <p:spPr bwMode="auto">
          <a:xfrm>
            <a:off x="3385618" y="682267"/>
            <a:ext cx="2372764" cy="646331"/>
          </a:xfrm>
          <a:prstGeom prst="rect">
            <a:avLst/>
          </a:prstGeom>
          <a:solidFill>
            <a:srgbClr val="DCEFF0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800"/>
              <a:t>C. Enterocromafines</a:t>
            </a:r>
          </a:p>
          <a:p>
            <a:r>
              <a:rPr lang="es-ES" sz="1800"/>
              <a:t>  (APUD)</a:t>
            </a:r>
          </a:p>
        </p:txBody>
      </p:sp>
      <p:sp>
        <p:nvSpPr>
          <p:cNvPr id="192522" name="Text Box 10"/>
          <p:cNvSpPr txBox="1">
            <a:spLocks noChangeArrowheads="1"/>
          </p:cNvSpPr>
          <p:nvPr/>
        </p:nvSpPr>
        <p:spPr bwMode="auto">
          <a:xfrm>
            <a:off x="388971" y="620713"/>
            <a:ext cx="780984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6542006" y="6617490"/>
            <a:ext cx="2601994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r>
              <a:rPr lang="es-ES" sz="900" b="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0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" dur="2000"/>
                                        <p:tgtEl>
                                          <p:spTgt spid="192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2000"/>
                                        <p:tgtEl>
                                          <p:spTgt spid="192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2000"/>
                                        <p:tgtEl>
                                          <p:spTgt spid="192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2514" grpId="0" animBg="1"/>
      <p:bldP spid="192515" grpId="0" animBg="1"/>
      <p:bldP spid="192516" grpId="0" animBg="1"/>
      <p:bldP spid="19251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40" name="Text Box 4"/>
          <p:cNvSpPr txBox="1">
            <a:spLocks noChangeArrowheads="1"/>
          </p:cNvSpPr>
          <p:nvPr/>
        </p:nvSpPr>
        <p:spPr bwMode="auto">
          <a:xfrm>
            <a:off x="1834859" y="535762"/>
            <a:ext cx="5474576" cy="52322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_tradnl" sz="2800">
                <a:effectLst/>
              </a:rPr>
              <a:t>Fisiología del Aparato Digestivo</a:t>
            </a:r>
          </a:p>
        </p:txBody>
      </p:sp>
      <p:sp>
        <p:nvSpPr>
          <p:cNvPr id="167941" name="Text Box 5"/>
          <p:cNvSpPr txBox="1">
            <a:spLocks noChangeArrowheads="1"/>
          </p:cNvSpPr>
          <p:nvPr/>
        </p:nvSpPr>
        <p:spPr bwMode="auto">
          <a:xfrm>
            <a:off x="1960225" y="1200579"/>
            <a:ext cx="5323893" cy="5201424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28575">
                <a:solidFill>
                  <a:srgbClr val="006666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Clr>
                <a:srgbClr val="006666"/>
              </a:buClr>
              <a:buSzPct val="150000"/>
            </a:pPr>
            <a:endParaRPr lang="es-ES_tradnl" sz="800" b="1" dirty="0">
              <a:effectLst/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1600" b="1" dirty="0" smtClean="0">
                <a:effectLst/>
                <a:latin typeface="Comic Sans MS" pitchFamily="66" charset="0"/>
              </a:rPr>
              <a:t>Introducción</a:t>
            </a:r>
          </a:p>
          <a:p>
            <a:pPr marL="0" indent="0">
              <a:buClr>
                <a:srgbClr val="006666"/>
              </a:buClr>
              <a:buSzPct val="150000"/>
            </a:pPr>
            <a:endParaRPr lang="es-ES_tradnl" sz="1400" b="1" dirty="0">
              <a:effectLst/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3200" b="1" dirty="0" smtClean="0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Regulación </a:t>
            </a:r>
            <a:r>
              <a:rPr lang="es-ES_tradnl" sz="3200" b="1" dirty="0" err="1" smtClean="0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neurohumoral</a:t>
            </a:r>
            <a:endParaRPr lang="es-ES_tradnl" sz="3200" b="1" dirty="0" smtClean="0">
              <a:solidFill>
                <a:srgbClr val="0066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 marL="0" indent="0">
              <a:buClr>
                <a:srgbClr val="006666"/>
              </a:buClr>
              <a:buSzPct val="150000"/>
            </a:pPr>
            <a:r>
              <a:rPr lang="es-ES_tradnl" sz="1800" b="1" dirty="0" smtClean="0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   </a:t>
            </a:r>
            <a:endParaRPr lang="es-ES_tradnl" sz="900" b="1" dirty="0" smtClean="0">
              <a:solidFill>
                <a:srgbClr val="009999"/>
              </a:solidFill>
              <a:effectLst/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000" dirty="0" smtClean="0">
                <a:effectLst/>
                <a:latin typeface="Comic Sans MS" pitchFamily="66" charset="0"/>
              </a:rPr>
              <a:t>Boca-esófago</a:t>
            </a: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800" dirty="0" smtClean="0">
              <a:effectLst/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000" dirty="0" smtClean="0">
                <a:effectLst/>
                <a:latin typeface="Comic Sans MS" pitchFamily="66" charset="0"/>
              </a:rPr>
              <a:t>Estómago</a:t>
            </a:r>
            <a:endParaRPr lang="es-ES_tradnl" sz="2000" dirty="0">
              <a:effectLst/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800" dirty="0">
              <a:effectLst/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000" dirty="0" smtClean="0">
                <a:effectLst/>
                <a:latin typeface="Comic Sans MS" pitchFamily="66" charset="0"/>
              </a:rPr>
              <a:t>Páncreas</a:t>
            </a: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800" dirty="0">
              <a:effectLst/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000" dirty="0" smtClean="0">
                <a:effectLst/>
                <a:latin typeface="Comic Sans MS" pitchFamily="66" charset="0"/>
              </a:rPr>
              <a:t>Hígado</a:t>
            </a: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800" dirty="0">
              <a:effectLst/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000" dirty="0">
                <a:effectLst/>
                <a:latin typeface="Comic Sans MS" pitchFamily="66" charset="0"/>
              </a:rPr>
              <a:t>Intestino delgado</a:t>
            </a: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800" dirty="0">
              <a:effectLst/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000" dirty="0">
                <a:effectLst/>
                <a:latin typeface="Comic Sans MS" pitchFamily="66" charset="0"/>
              </a:rPr>
              <a:t>Digestión</a:t>
            </a: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800" dirty="0">
              <a:effectLst/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000" dirty="0">
                <a:effectLst/>
                <a:latin typeface="Comic Sans MS" pitchFamily="66" charset="0"/>
              </a:rPr>
              <a:t>Absorción nutrientes, agua, </a:t>
            </a:r>
            <a:r>
              <a:rPr lang="es-ES_tradnl" sz="2000" dirty="0" smtClean="0">
                <a:effectLst/>
                <a:latin typeface="Comic Sans MS" pitchFamily="66" charset="0"/>
              </a:rPr>
              <a:t>electrolitos</a:t>
            </a:r>
          </a:p>
          <a:p>
            <a:pPr marL="0" indent="0">
              <a:buClr>
                <a:srgbClr val="006666"/>
              </a:buClr>
              <a:buSzPct val="150000"/>
            </a:pPr>
            <a:r>
              <a:rPr lang="es-ES_tradnl" sz="2000" dirty="0">
                <a:effectLst/>
                <a:latin typeface="Comic Sans MS" pitchFamily="66" charset="0"/>
              </a:rPr>
              <a:t> </a:t>
            </a:r>
            <a:r>
              <a:rPr lang="es-ES_tradnl" sz="2000" dirty="0" smtClean="0">
                <a:effectLst/>
                <a:latin typeface="Comic Sans MS" pitchFamily="66" charset="0"/>
              </a:rPr>
              <a:t>    </a:t>
            </a:r>
            <a:r>
              <a:rPr lang="es-ES_tradnl" sz="2000" dirty="0">
                <a:effectLst/>
                <a:latin typeface="Comic Sans MS" pitchFamily="66" charset="0"/>
              </a:rPr>
              <a:t>y vitaminas</a:t>
            </a: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800" dirty="0">
              <a:effectLst/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000" dirty="0" smtClean="0">
                <a:effectLst/>
                <a:latin typeface="Comic Sans MS" pitchFamily="66" charset="0"/>
              </a:rPr>
              <a:t>Colon</a:t>
            </a:r>
          </a:p>
          <a:p>
            <a:pPr>
              <a:buClr>
                <a:srgbClr val="006666"/>
              </a:buClr>
              <a:buSzPct val="150000"/>
            </a:pPr>
            <a:endParaRPr lang="es-ES_tradnl" sz="800" dirty="0">
              <a:effectLst/>
              <a:latin typeface="Comic Sans MS" pitchFamily="66" charset="0"/>
            </a:endParaRP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6542006" y="6617490"/>
            <a:ext cx="2601994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r>
              <a:rPr lang="es-ES" sz="900" b="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0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Slide 2"/>
          <p:cNvPicPr/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4219" r="30421" b="5740"/>
          <a:stretch/>
        </p:blipFill>
        <p:spPr bwMode="auto">
          <a:xfrm>
            <a:off x="479388" y="1151747"/>
            <a:ext cx="3168352" cy="458150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7325251" y="1302610"/>
            <a:ext cx="1229824" cy="307777"/>
          </a:xfrm>
          <a:prstGeom prst="rect">
            <a:avLst/>
          </a:prstGeom>
          <a:solidFill>
            <a:srgbClr val="F0C2E1"/>
          </a:solidFill>
          <a:ln w="28575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400" dirty="0"/>
              <a:t>APUDOMAS</a:t>
            </a:r>
          </a:p>
        </p:txBody>
      </p:sp>
      <p:pic>
        <p:nvPicPr>
          <p:cNvPr id="5" name="Imagen 4" descr="Slide 3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5399" y="2336524"/>
            <a:ext cx="3313058" cy="2820668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Rectángulo 5"/>
          <p:cNvSpPr/>
          <p:nvPr/>
        </p:nvSpPr>
        <p:spPr>
          <a:xfrm>
            <a:off x="2210700" y="5868849"/>
            <a:ext cx="4723839" cy="256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07000"/>
              </a:lnSpc>
              <a:spcAft>
                <a:spcPts val="0"/>
              </a:spcAft>
            </a:pPr>
            <a:r>
              <a:rPr lang="es-VE" sz="1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A. Ahmad. </a:t>
            </a:r>
            <a:r>
              <a:rPr lang="en-US" sz="1000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Carcinoid </a:t>
            </a:r>
            <a:r>
              <a:rPr lang="en-US" sz="10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Tumors: Cancers in Slow </a:t>
            </a:r>
            <a:r>
              <a:rPr lang="en-US" sz="1000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Motion</a:t>
            </a:r>
            <a:r>
              <a:rPr lang="es-VE" sz="10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s-VE" sz="10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Medscape</a:t>
            </a:r>
            <a:r>
              <a:rPr lang="es-VE" sz="1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February</a:t>
            </a:r>
            <a:r>
              <a:rPr lang="es-VE" sz="1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16, 2017</a:t>
            </a:r>
            <a:endParaRPr lang="es-VE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5747025" y="514062"/>
            <a:ext cx="2823209" cy="307777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" sz="1400" b="1" dirty="0" smtClean="0">
                <a:effectLst/>
                <a:latin typeface="Comic Sans MS" pitchFamily="66" charset="0"/>
              </a:rPr>
              <a:t>II. REGULACIÓN HUMORAL </a:t>
            </a:r>
            <a:endParaRPr lang="es-ES" sz="1400" b="1" dirty="0">
              <a:effectLst/>
              <a:latin typeface="Comic Sans MS" pitchFamily="66" charset="0"/>
            </a:endParaRP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6573521" y="914829"/>
            <a:ext cx="1981554" cy="307777"/>
          </a:xfrm>
          <a:prstGeom prst="rect">
            <a:avLst/>
          </a:prstGeom>
          <a:solidFill>
            <a:srgbClr val="A9E9A9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lvl1pPr marL="171450" indent="-171450" algn="l">
              <a:defRPr>
                <a:solidFill>
                  <a:schemeClr val="tx1"/>
                </a:solidFill>
                <a:latin typeface="Arial" charset="0"/>
              </a:defRPr>
            </a:lvl1pPr>
            <a:lvl2pPr marL="1001713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6383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2274888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911475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33686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8258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42830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7402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>
              <a:buSzPct val="150000"/>
            </a:pPr>
            <a:r>
              <a:rPr lang="es-ES" sz="1400" b="1" dirty="0" smtClean="0">
                <a:effectLst/>
                <a:latin typeface="Comic Sans MS" pitchFamily="66" charset="0"/>
              </a:rPr>
              <a:t>2. PÉPTIDOS </a:t>
            </a:r>
            <a:r>
              <a:rPr lang="es-ES" sz="1400" b="1" dirty="0">
                <a:effectLst/>
                <a:latin typeface="Comic Sans MS" pitchFamily="66" charset="0"/>
              </a:rPr>
              <a:t>GI</a:t>
            </a:r>
          </a:p>
        </p:txBody>
      </p:sp>
      <p:sp>
        <p:nvSpPr>
          <p:cNvPr id="7" name="Elipse 6"/>
          <p:cNvSpPr/>
          <p:nvPr/>
        </p:nvSpPr>
        <p:spPr bwMode="auto">
          <a:xfrm>
            <a:off x="6430483" y="4134271"/>
            <a:ext cx="1008112" cy="1022920"/>
          </a:xfrm>
          <a:prstGeom prst="ellipse">
            <a:avLst/>
          </a:prstGeom>
          <a:noFill/>
          <a:ln w="28575" cap="flat" cmpd="sng" algn="ctr">
            <a:solidFill>
              <a:schemeClr val="bg1"/>
            </a:solidFill>
            <a:prstDash val="sys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3" name="Rectángulo 12"/>
          <p:cNvSpPr/>
          <p:nvPr/>
        </p:nvSpPr>
        <p:spPr bwMode="auto">
          <a:xfrm>
            <a:off x="440245" y="2335244"/>
            <a:ext cx="1306520" cy="296844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272486" y="2578508"/>
            <a:ext cx="150714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smtClean="0"/>
              <a:t>Sistema </a:t>
            </a:r>
          </a:p>
          <a:p>
            <a:r>
              <a:rPr lang="es-VE" sz="1400" dirty="0" smtClean="0"/>
              <a:t>Broncopulmonar</a:t>
            </a:r>
          </a:p>
          <a:p>
            <a:r>
              <a:rPr lang="es-VE" sz="1400" dirty="0" smtClean="0"/>
              <a:t>10%</a:t>
            </a:r>
            <a:endParaRPr lang="es-VE" sz="1400" dirty="0"/>
          </a:p>
        </p:txBody>
      </p:sp>
      <p:sp>
        <p:nvSpPr>
          <p:cNvPr id="14" name="Rectángulo 13"/>
          <p:cNvSpPr/>
          <p:nvPr/>
        </p:nvSpPr>
        <p:spPr bwMode="auto">
          <a:xfrm>
            <a:off x="3856510" y="2924944"/>
            <a:ext cx="1077335" cy="373541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827924" y="3976018"/>
            <a:ext cx="9188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Hígado 1%</a:t>
            </a:r>
          </a:p>
        </p:txBody>
      </p:sp>
      <p:sp>
        <p:nvSpPr>
          <p:cNvPr id="16" name="CuadroTexto 15"/>
          <p:cNvSpPr txBox="1"/>
          <p:nvPr/>
        </p:nvSpPr>
        <p:spPr>
          <a:xfrm>
            <a:off x="3582258" y="3728303"/>
            <a:ext cx="13420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Estómago 2-4%</a:t>
            </a:r>
          </a:p>
        </p:txBody>
      </p:sp>
      <p:sp>
        <p:nvSpPr>
          <p:cNvPr id="17" name="CuadroTexto 16"/>
          <p:cNvSpPr txBox="1"/>
          <p:nvPr/>
        </p:nvSpPr>
        <p:spPr>
          <a:xfrm>
            <a:off x="3683248" y="3942269"/>
            <a:ext cx="12410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Páncreas 2-3%</a:t>
            </a:r>
          </a:p>
        </p:txBody>
      </p:sp>
      <p:sp>
        <p:nvSpPr>
          <p:cNvPr id="18" name="CuadroTexto 17"/>
          <p:cNvSpPr txBox="1"/>
          <p:nvPr/>
        </p:nvSpPr>
        <p:spPr>
          <a:xfrm>
            <a:off x="3586202" y="4348612"/>
            <a:ext cx="15600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smtClean="0"/>
              <a:t>Intestino 39%</a:t>
            </a:r>
          </a:p>
        </p:txBody>
      </p:sp>
      <p:sp>
        <p:nvSpPr>
          <p:cNvPr id="19" name="CuadroTexto 18"/>
          <p:cNvSpPr txBox="1"/>
          <p:nvPr/>
        </p:nvSpPr>
        <p:spPr>
          <a:xfrm>
            <a:off x="3621645" y="4701402"/>
            <a:ext cx="11192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smtClean="0"/>
              <a:t>Colon 5-7%</a:t>
            </a:r>
          </a:p>
        </p:txBody>
      </p:sp>
      <p:sp>
        <p:nvSpPr>
          <p:cNvPr id="20" name="CuadroTexto 19"/>
          <p:cNvSpPr txBox="1"/>
          <p:nvPr/>
        </p:nvSpPr>
        <p:spPr>
          <a:xfrm>
            <a:off x="3652903" y="5159562"/>
            <a:ext cx="10567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smtClean="0"/>
              <a:t>Recto 15%</a:t>
            </a:r>
          </a:p>
        </p:txBody>
      </p:sp>
      <p:sp>
        <p:nvSpPr>
          <p:cNvPr id="21" name="CuadroTexto 20"/>
          <p:cNvSpPr txBox="1"/>
          <p:nvPr/>
        </p:nvSpPr>
        <p:spPr>
          <a:xfrm>
            <a:off x="524359" y="4842815"/>
            <a:ext cx="12602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smtClean="0"/>
              <a:t>Apéndice 7%</a:t>
            </a:r>
          </a:p>
        </p:txBody>
      </p:sp>
      <p:sp>
        <p:nvSpPr>
          <p:cNvPr id="22" name="Elipse 21"/>
          <p:cNvSpPr/>
          <p:nvPr/>
        </p:nvSpPr>
        <p:spPr bwMode="auto">
          <a:xfrm>
            <a:off x="5291390" y="2817201"/>
            <a:ext cx="648072" cy="522751"/>
          </a:xfrm>
          <a:prstGeom prst="ellipse">
            <a:avLst/>
          </a:prstGeom>
          <a:noFill/>
          <a:ln w="28575" cap="flat" cmpd="sng" algn="ctr">
            <a:solidFill>
              <a:schemeClr val="bg1"/>
            </a:solidFill>
            <a:prstDash val="sysDot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3" name="Elipse 22"/>
          <p:cNvSpPr/>
          <p:nvPr/>
        </p:nvSpPr>
        <p:spPr bwMode="auto">
          <a:xfrm>
            <a:off x="6166838" y="2993879"/>
            <a:ext cx="648072" cy="522751"/>
          </a:xfrm>
          <a:prstGeom prst="ellipse">
            <a:avLst/>
          </a:prstGeom>
          <a:noFill/>
          <a:ln w="28575" cap="flat" cmpd="sng" algn="ctr">
            <a:solidFill>
              <a:schemeClr val="bg1"/>
            </a:solidFill>
            <a:prstDash val="sysDot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4" name="Elipse 23"/>
          <p:cNvSpPr/>
          <p:nvPr/>
        </p:nvSpPr>
        <p:spPr bwMode="auto">
          <a:xfrm>
            <a:off x="7956376" y="2768603"/>
            <a:ext cx="648072" cy="522751"/>
          </a:xfrm>
          <a:prstGeom prst="ellipse">
            <a:avLst/>
          </a:prstGeom>
          <a:noFill/>
          <a:ln w="28575" cap="flat" cmpd="sng" algn="ctr">
            <a:solidFill>
              <a:schemeClr val="bg1"/>
            </a:solidFill>
            <a:prstDash val="sysDot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5" name="Text Box 8"/>
          <p:cNvSpPr txBox="1">
            <a:spLocks noChangeArrowheads="1"/>
          </p:cNvSpPr>
          <p:nvPr/>
        </p:nvSpPr>
        <p:spPr bwMode="auto">
          <a:xfrm>
            <a:off x="6542006" y="6617490"/>
            <a:ext cx="2601994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r>
              <a:rPr lang="es-ES" sz="900" b="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0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  <p:extLst>
      <p:ext uri="{BB962C8B-B14F-4D97-AF65-F5344CB8AC3E}">
        <p14:creationId xmlns:p14="http://schemas.microsoft.com/office/powerpoint/2010/main" val="196046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 animBg="1"/>
      <p:bldP spid="23" grpId="0" animBg="1"/>
      <p:bldP spid="24" grpId="0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9" name="Text Box 5"/>
          <p:cNvSpPr txBox="1">
            <a:spLocks noChangeArrowheads="1"/>
          </p:cNvSpPr>
          <p:nvPr/>
        </p:nvSpPr>
        <p:spPr bwMode="auto">
          <a:xfrm>
            <a:off x="2225675" y="1125538"/>
            <a:ext cx="4692650" cy="48577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_tradnl" sz="2400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Fisiología del Aparato Digestivo</a:t>
            </a:r>
          </a:p>
        </p:txBody>
      </p:sp>
      <p:sp>
        <p:nvSpPr>
          <p:cNvPr id="169990" name="Text Box 6"/>
          <p:cNvSpPr txBox="1">
            <a:spLocks noChangeArrowheads="1"/>
          </p:cNvSpPr>
          <p:nvPr/>
        </p:nvSpPr>
        <p:spPr bwMode="auto">
          <a:xfrm>
            <a:off x="1273175" y="1868488"/>
            <a:ext cx="6659195" cy="398570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1240B29-F687-4F45-9708-019B960494DF}">
              <a14:hiddenLine xmlns:a14="http://schemas.microsoft.com/office/drawing/2010/main" w="28575">
                <a:solidFill>
                  <a:srgbClr val="006666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800" b="1" dirty="0">
              <a:effectLst/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1400" b="1" dirty="0">
                <a:effectLst/>
                <a:latin typeface="Comic Sans MS" pitchFamily="66" charset="0"/>
              </a:rPr>
              <a:t>Introducción a </a:t>
            </a:r>
            <a:r>
              <a:rPr lang="es-ES_tradnl" sz="1400" b="1">
                <a:effectLst/>
                <a:latin typeface="Comic Sans MS" pitchFamily="66" charset="0"/>
              </a:rPr>
              <a:t>la </a:t>
            </a:r>
            <a:r>
              <a:rPr lang="es-ES_tradnl" sz="1400" b="1" smtClean="0">
                <a:effectLst/>
                <a:latin typeface="Comic Sans MS" pitchFamily="66" charset="0"/>
              </a:rPr>
              <a:t>función </a:t>
            </a:r>
            <a:r>
              <a:rPr lang="es-ES_tradnl" sz="1400" b="1" dirty="0">
                <a:effectLst/>
                <a:latin typeface="Comic Sans MS" pitchFamily="66" charset="0"/>
              </a:rPr>
              <a:t>digestiva</a:t>
            </a:r>
          </a:p>
          <a:p>
            <a:pPr>
              <a:buClr>
                <a:srgbClr val="006666"/>
              </a:buClr>
              <a:buSzPct val="150000"/>
            </a:pPr>
            <a:endParaRPr lang="es-ES_tradnl" sz="800" b="1" dirty="0">
              <a:effectLst/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1400" b="1" dirty="0" smtClean="0">
                <a:effectLst/>
                <a:latin typeface="Comic Sans MS" pitchFamily="66" charset="0"/>
              </a:rPr>
              <a:t>Regulación </a:t>
            </a:r>
            <a:r>
              <a:rPr lang="es-ES_tradnl" sz="1400" b="1" dirty="0" err="1" smtClean="0">
                <a:effectLst/>
                <a:latin typeface="Comic Sans MS" pitchFamily="66" charset="0"/>
              </a:rPr>
              <a:t>neurohumoral</a:t>
            </a:r>
            <a:r>
              <a:rPr lang="es-ES_tradnl" sz="1400" b="1" dirty="0" smtClean="0">
                <a:effectLst/>
                <a:latin typeface="Comic Sans MS" pitchFamily="66" charset="0"/>
              </a:rPr>
              <a:t> </a:t>
            </a:r>
            <a:r>
              <a:rPr lang="es-ES_tradnl" sz="1400" b="1" dirty="0">
                <a:effectLst/>
                <a:latin typeface="Comic Sans MS" pitchFamily="66" charset="0"/>
              </a:rPr>
              <a:t>de </a:t>
            </a:r>
            <a:r>
              <a:rPr lang="es-ES_tradnl" sz="1400" b="1" dirty="0" smtClean="0">
                <a:effectLst/>
                <a:latin typeface="Comic Sans MS" pitchFamily="66" charset="0"/>
              </a:rPr>
              <a:t>actividad GI</a:t>
            </a:r>
            <a:endParaRPr lang="es-ES_tradnl" sz="1400" b="1" dirty="0">
              <a:effectLst/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800" b="1" dirty="0">
              <a:solidFill>
                <a:srgbClr val="009999"/>
              </a:solidFill>
              <a:effectLst/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400" b="1" dirty="0" smtClean="0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Boca-esófago</a:t>
            </a:r>
          </a:p>
          <a:p>
            <a:pPr marL="0" indent="0">
              <a:buClr>
                <a:srgbClr val="006666"/>
              </a:buClr>
              <a:buSzPct val="150000"/>
            </a:pPr>
            <a:r>
              <a:rPr lang="es-ES_tradnl" sz="800" b="1" dirty="0" smtClean="0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</a:t>
            </a: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000" dirty="0">
                <a:effectLst/>
                <a:latin typeface="Comic Sans MS" pitchFamily="66" charset="0"/>
              </a:rPr>
              <a:t>E</a:t>
            </a:r>
            <a:r>
              <a:rPr lang="es-ES_tradnl" sz="2000" dirty="0" smtClean="0">
                <a:effectLst/>
                <a:latin typeface="Comic Sans MS" pitchFamily="66" charset="0"/>
              </a:rPr>
              <a:t>stómago</a:t>
            </a:r>
            <a:endParaRPr lang="es-ES_tradnl" sz="2000" dirty="0">
              <a:effectLst/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</a:pPr>
            <a:endParaRPr lang="es-ES_tradnl" sz="800" dirty="0">
              <a:effectLst/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000" dirty="0" smtClean="0">
                <a:effectLst/>
                <a:latin typeface="Comic Sans MS" pitchFamily="66" charset="0"/>
              </a:rPr>
              <a:t>Páncreas, hígado</a:t>
            </a:r>
            <a:endParaRPr lang="es-ES_tradnl" sz="2000" dirty="0">
              <a:effectLst/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800" dirty="0">
              <a:effectLst/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000" dirty="0">
                <a:effectLst/>
                <a:latin typeface="Comic Sans MS" pitchFamily="66" charset="0"/>
              </a:rPr>
              <a:t>Intestino delgado</a:t>
            </a: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800" dirty="0">
              <a:effectLst/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000" dirty="0">
                <a:effectLst/>
                <a:latin typeface="Comic Sans MS" pitchFamily="66" charset="0"/>
              </a:rPr>
              <a:t>Digestión</a:t>
            </a: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800" dirty="0">
              <a:effectLst/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000" dirty="0">
                <a:effectLst/>
                <a:latin typeface="Comic Sans MS" pitchFamily="66" charset="0"/>
              </a:rPr>
              <a:t>Absorción nutrientes, agua, electrolitos y vitaminas</a:t>
            </a: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800" dirty="0">
              <a:effectLst/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000" dirty="0">
                <a:effectLst/>
                <a:latin typeface="Comic Sans MS" pitchFamily="66" charset="0"/>
              </a:rPr>
              <a:t>Colon</a:t>
            </a: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900" dirty="0">
              <a:effectLst/>
              <a:latin typeface="Comic Sans MS" pitchFamily="66" charset="0"/>
            </a:endParaRP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6542006" y="6617490"/>
            <a:ext cx="2601994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r>
              <a:rPr lang="es-ES" sz="900" b="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0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498" name="Text Box 2"/>
          <p:cNvSpPr txBox="1">
            <a:spLocks noChangeArrowheads="1"/>
          </p:cNvSpPr>
          <p:nvPr/>
        </p:nvSpPr>
        <p:spPr bwMode="auto">
          <a:xfrm>
            <a:off x="2273300" y="2204864"/>
            <a:ext cx="4597400" cy="2635250"/>
          </a:xfrm>
          <a:prstGeom prst="rect">
            <a:avLst/>
          </a:prstGeom>
          <a:solidFill>
            <a:srgbClr val="CDE9E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s-ES" sz="800" dirty="0">
              <a:effectLst/>
              <a:latin typeface="Comic Sans MS" pitchFamily="66" charset="0"/>
            </a:endParaRPr>
          </a:p>
          <a:p>
            <a:r>
              <a:rPr lang="es-ES" sz="2400" dirty="0">
                <a:effectLst/>
                <a:latin typeface="Comic Sans MS" pitchFamily="66" charset="0"/>
              </a:rPr>
              <a:t>I. Regulación </a:t>
            </a:r>
            <a:r>
              <a:rPr lang="es-ES" sz="2400" b="1" dirty="0">
                <a:latin typeface="Comic Sans MS" pitchFamily="66" charset="0"/>
              </a:rPr>
              <a:t>NEURAL</a:t>
            </a:r>
          </a:p>
          <a:p>
            <a:endParaRPr lang="es-ES" sz="1000" dirty="0">
              <a:effectLst/>
              <a:latin typeface="Comic Sans MS" pitchFamily="66" charset="0"/>
            </a:endParaRPr>
          </a:p>
          <a:p>
            <a:r>
              <a:rPr lang="es-ES" sz="1600" b="1" dirty="0">
                <a:effectLst/>
                <a:latin typeface="Comic Sans MS" pitchFamily="66" charset="0"/>
              </a:rPr>
              <a:t>       Sistema Nervioso ENTÉRICO (SNE)</a:t>
            </a:r>
          </a:p>
          <a:p>
            <a:endParaRPr lang="es-ES" sz="900" b="1" dirty="0">
              <a:effectLst/>
              <a:latin typeface="Comic Sans MS" pitchFamily="66" charset="0"/>
            </a:endParaRPr>
          </a:p>
          <a:p>
            <a:r>
              <a:rPr lang="es-ES" sz="1600" b="1" dirty="0">
                <a:effectLst/>
                <a:latin typeface="Comic Sans MS" pitchFamily="66" charset="0"/>
              </a:rPr>
              <a:t>       Sistema Nervioso AUTÓNOMO (SNA)</a:t>
            </a:r>
          </a:p>
          <a:p>
            <a:endParaRPr lang="es-ES" sz="2000" dirty="0">
              <a:effectLst/>
              <a:latin typeface="Comic Sans MS" pitchFamily="66" charset="0"/>
            </a:endParaRPr>
          </a:p>
          <a:p>
            <a:r>
              <a:rPr lang="es-ES" sz="2400" dirty="0">
                <a:effectLst/>
                <a:latin typeface="Comic Sans MS" pitchFamily="66" charset="0"/>
              </a:rPr>
              <a:t>II. Regulación </a:t>
            </a:r>
            <a:r>
              <a:rPr lang="es-ES" sz="2400" b="1" dirty="0">
                <a:latin typeface="Comic Sans MS" pitchFamily="66" charset="0"/>
              </a:rPr>
              <a:t>HUMORAL</a:t>
            </a:r>
          </a:p>
          <a:p>
            <a:r>
              <a:rPr lang="es-ES" sz="1000" b="1" dirty="0">
                <a:effectLst/>
                <a:latin typeface="Comic Sans MS" pitchFamily="66" charset="0"/>
              </a:rPr>
              <a:t>     </a:t>
            </a:r>
          </a:p>
          <a:p>
            <a:r>
              <a:rPr lang="es-ES" sz="2000" b="1" dirty="0">
                <a:effectLst/>
                <a:latin typeface="Comic Sans MS" pitchFamily="66" charset="0"/>
              </a:rPr>
              <a:t>     </a:t>
            </a:r>
            <a:r>
              <a:rPr lang="es-ES" sz="2000" dirty="0">
                <a:effectLst/>
                <a:latin typeface="Comic Sans MS" pitchFamily="66" charset="0"/>
              </a:rPr>
              <a:t>Péptidos GI y otros mediadores</a:t>
            </a:r>
          </a:p>
          <a:p>
            <a:endParaRPr lang="es-ES" sz="800" dirty="0">
              <a:effectLst/>
              <a:latin typeface="Comic Sans MS" pitchFamily="66" charset="0"/>
            </a:endParaRPr>
          </a:p>
        </p:txBody>
      </p:sp>
      <p:sp>
        <p:nvSpPr>
          <p:cNvPr id="234499" name="Text Box 3"/>
          <p:cNvSpPr txBox="1">
            <a:spLocks noChangeArrowheads="1"/>
          </p:cNvSpPr>
          <p:nvPr/>
        </p:nvSpPr>
        <p:spPr bwMode="auto">
          <a:xfrm>
            <a:off x="2479920" y="1504087"/>
            <a:ext cx="4184159" cy="523220"/>
          </a:xfrm>
          <a:prstGeom prst="rect">
            <a:avLst/>
          </a:prstGeom>
          <a:solidFill>
            <a:srgbClr val="82C7CC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800" dirty="0">
                <a:effectLst/>
              </a:rPr>
              <a:t>Regulación Actividad GI</a:t>
            </a:r>
          </a:p>
        </p:txBody>
      </p:sp>
      <p:sp>
        <p:nvSpPr>
          <p:cNvPr id="6" name="Text Box 25"/>
          <p:cNvSpPr txBox="1">
            <a:spLocks noChangeArrowheads="1"/>
          </p:cNvSpPr>
          <p:nvPr/>
        </p:nvSpPr>
        <p:spPr bwMode="auto">
          <a:xfrm>
            <a:off x="468313" y="549275"/>
            <a:ext cx="1377300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6542006" y="6617490"/>
            <a:ext cx="2601994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r>
              <a:rPr lang="es-ES" sz="900" b="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0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Text Box 2"/>
          <p:cNvSpPr txBox="1">
            <a:spLocks noChangeArrowheads="1"/>
          </p:cNvSpPr>
          <p:nvPr/>
        </p:nvSpPr>
        <p:spPr bwMode="auto">
          <a:xfrm>
            <a:off x="256816" y="3532721"/>
            <a:ext cx="3672408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171450" indent="-171450" algn="l">
              <a:defRPr>
                <a:solidFill>
                  <a:schemeClr val="tx1"/>
                </a:solidFill>
                <a:latin typeface="Arial" charset="0"/>
              </a:defRPr>
            </a:lvl1pPr>
            <a:lvl2pPr marL="1001713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6383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2274888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911475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33686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8258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42830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7402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Tx/>
              <a:buAutoNum type="romanUcPeriod"/>
            </a:pPr>
            <a:endParaRPr lang="es-ES" sz="2000" b="1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r>
              <a:rPr lang="es-ES" sz="18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</a:t>
            </a:r>
            <a:r>
              <a:rPr lang="es-ES" sz="1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 </a:t>
            </a:r>
            <a:endParaRPr lang="es-ES" sz="1000" b="1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</p:txBody>
      </p:sp>
      <p:grpSp>
        <p:nvGrpSpPr>
          <p:cNvPr id="176132" name="Group 4"/>
          <p:cNvGrpSpPr>
            <a:grpSpLocks/>
          </p:cNvGrpSpPr>
          <p:nvPr/>
        </p:nvGrpSpPr>
        <p:grpSpPr bwMode="auto">
          <a:xfrm>
            <a:off x="4047876" y="601663"/>
            <a:ext cx="4700588" cy="5653088"/>
            <a:chOff x="796" y="527"/>
            <a:chExt cx="3032" cy="3628"/>
          </a:xfrm>
        </p:grpSpPr>
        <p:pic>
          <p:nvPicPr>
            <p:cNvPr id="176133" name="Picture 5" descr="mec secrec hormonas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9" y="527"/>
              <a:ext cx="2989" cy="3628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6134" name="Rectangle 6"/>
            <p:cNvSpPr>
              <a:spLocks noChangeArrowheads="1"/>
            </p:cNvSpPr>
            <p:nvPr/>
          </p:nvSpPr>
          <p:spPr bwMode="auto">
            <a:xfrm>
              <a:off x="1882" y="618"/>
              <a:ext cx="635" cy="181"/>
            </a:xfrm>
            <a:prstGeom prst="rect">
              <a:avLst/>
            </a:prstGeom>
            <a:solidFill>
              <a:srgbClr val="8D7F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>
                <a:solidFill>
                  <a:srgbClr val="000000"/>
                </a:solidFill>
              </a:endParaRPr>
            </a:p>
          </p:txBody>
        </p:sp>
        <p:sp>
          <p:nvSpPr>
            <p:cNvPr id="176135" name="Text Box 7"/>
            <p:cNvSpPr txBox="1">
              <a:spLocks noChangeArrowheads="1"/>
            </p:cNvSpPr>
            <p:nvPr/>
          </p:nvSpPr>
          <p:spPr bwMode="auto">
            <a:xfrm>
              <a:off x="1974" y="572"/>
              <a:ext cx="435" cy="293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algn="ctr" rotWithShape="0">
                <a:schemeClr val="tx1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s-ES" sz="2400">
                  <a:solidFill>
                    <a:srgbClr val="FFFFFF"/>
                  </a:solidFill>
                  <a:effectLst/>
                </a:rPr>
                <a:t>Luz</a:t>
              </a:r>
            </a:p>
          </p:txBody>
        </p:sp>
        <p:sp>
          <p:nvSpPr>
            <p:cNvPr id="176136" name="Rectangle 8"/>
            <p:cNvSpPr>
              <a:spLocks noChangeArrowheads="1"/>
            </p:cNvSpPr>
            <p:nvPr/>
          </p:nvSpPr>
          <p:spPr bwMode="auto">
            <a:xfrm>
              <a:off x="1519" y="1026"/>
              <a:ext cx="1315" cy="181"/>
            </a:xfrm>
            <a:prstGeom prst="rect">
              <a:avLst/>
            </a:prstGeom>
            <a:solidFill>
              <a:srgbClr val="4E4B8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>
                <a:solidFill>
                  <a:srgbClr val="000000"/>
                </a:solidFill>
              </a:endParaRPr>
            </a:p>
          </p:txBody>
        </p:sp>
        <p:sp>
          <p:nvSpPr>
            <p:cNvPr id="176137" name="Text Box 9"/>
            <p:cNvSpPr txBox="1">
              <a:spLocks noChangeArrowheads="1"/>
            </p:cNvSpPr>
            <p:nvPr/>
          </p:nvSpPr>
          <p:spPr bwMode="auto">
            <a:xfrm>
              <a:off x="1396" y="966"/>
              <a:ext cx="1574" cy="255"/>
            </a:xfrm>
            <a:prstGeom prst="rect">
              <a:avLst/>
            </a:prstGeom>
            <a:solidFill>
              <a:srgbClr val="705F95"/>
            </a:solidFill>
            <a:ln>
              <a:noFill/>
            </a:ln>
            <a:effectLst>
              <a:outerShdw dist="35921" dir="2700000" algn="ctr" rotWithShape="0">
                <a:schemeClr val="tx1"/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s-ES" sz="2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Quimiorreceptores</a:t>
              </a:r>
            </a:p>
          </p:txBody>
        </p:sp>
        <p:sp>
          <p:nvSpPr>
            <p:cNvPr id="176138" name="Rectangle 10"/>
            <p:cNvSpPr>
              <a:spLocks noChangeArrowheads="1"/>
            </p:cNvSpPr>
            <p:nvPr/>
          </p:nvSpPr>
          <p:spPr bwMode="auto">
            <a:xfrm>
              <a:off x="884" y="2795"/>
              <a:ext cx="681" cy="227"/>
            </a:xfrm>
            <a:prstGeom prst="rect">
              <a:avLst/>
            </a:prstGeom>
            <a:solidFill>
              <a:srgbClr val="D0A8A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>
                <a:solidFill>
                  <a:srgbClr val="000000"/>
                </a:solidFill>
              </a:endParaRPr>
            </a:p>
          </p:txBody>
        </p:sp>
        <p:sp>
          <p:nvSpPr>
            <p:cNvPr id="176139" name="Text Box 11"/>
            <p:cNvSpPr txBox="1">
              <a:spLocks noChangeArrowheads="1"/>
            </p:cNvSpPr>
            <p:nvPr/>
          </p:nvSpPr>
          <p:spPr bwMode="auto">
            <a:xfrm>
              <a:off x="796" y="2780"/>
              <a:ext cx="770" cy="2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" sz="2000" b="1">
                  <a:solidFill>
                    <a:srgbClr val="000000"/>
                  </a:solidFill>
                  <a:effectLst/>
                </a:rPr>
                <a:t>Péptidos</a:t>
              </a:r>
            </a:p>
          </p:txBody>
        </p:sp>
        <p:sp>
          <p:nvSpPr>
            <p:cNvPr id="176140" name="Rectangle 12"/>
            <p:cNvSpPr>
              <a:spLocks noChangeArrowheads="1"/>
            </p:cNvSpPr>
            <p:nvPr/>
          </p:nvSpPr>
          <p:spPr bwMode="auto">
            <a:xfrm>
              <a:off x="2880" y="2704"/>
              <a:ext cx="726" cy="272"/>
            </a:xfrm>
            <a:prstGeom prst="rect">
              <a:avLst/>
            </a:prstGeom>
            <a:solidFill>
              <a:srgbClr val="D0A8A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>
                <a:solidFill>
                  <a:srgbClr val="000000"/>
                </a:solidFill>
              </a:endParaRPr>
            </a:p>
          </p:txBody>
        </p:sp>
        <p:sp>
          <p:nvSpPr>
            <p:cNvPr id="176141" name="Text Box 13"/>
            <p:cNvSpPr txBox="1">
              <a:spLocks noChangeArrowheads="1"/>
            </p:cNvSpPr>
            <p:nvPr/>
          </p:nvSpPr>
          <p:spPr bwMode="auto">
            <a:xfrm>
              <a:off x="2870" y="2751"/>
              <a:ext cx="875" cy="4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" sz="1800" b="1">
                  <a:solidFill>
                    <a:srgbClr val="000000"/>
                  </a:solidFill>
                  <a:effectLst/>
                </a:rPr>
                <a:t>Gránulos </a:t>
              </a:r>
            </a:p>
            <a:p>
              <a:r>
                <a:rPr lang="es-ES" sz="1800" b="1">
                  <a:solidFill>
                    <a:srgbClr val="000000"/>
                  </a:solidFill>
                  <a:effectLst/>
                </a:rPr>
                <a:t>secretores</a:t>
              </a:r>
            </a:p>
          </p:txBody>
        </p:sp>
        <p:sp>
          <p:nvSpPr>
            <p:cNvPr id="176142" name="Rectangle 14"/>
            <p:cNvSpPr>
              <a:spLocks noChangeArrowheads="1"/>
            </p:cNvSpPr>
            <p:nvPr/>
          </p:nvSpPr>
          <p:spPr bwMode="auto">
            <a:xfrm>
              <a:off x="1338" y="3748"/>
              <a:ext cx="771" cy="181"/>
            </a:xfrm>
            <a:prstGeom prst="rect">
              <a:avLst/>
            </a:prstGeom>
            <a:solidFill>
              <a:srgbClr val="C7B1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>
                <a:solidFill>
                  <a:srgbClr val="000000"/>
                </a:solidFill>
              </a:endParaRPr>
            </a:p>
          </p:txBody>
        </p:sp>
        <p:sp>
          <p:nvSpPr>
            <p:cNvPr id="176143" name="Text Box 15"/>
            <p:cNvSpPr txBox="1">
              <a:spLocks noChangeArrowheads="1"/>
            </p:cNvSpPr>
            <p:nvPr/>
          </p:nvSpPr>
          <p:spPr bwMode="auto">
            <a:xfrm>
              <a:off x="1460" y="3703"/>
              <a:ext cx="604" cy="2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" sz="1800" b="1">
                  <a:solidFill>
                    <a:srgbClr val="000000"/>
                  </a:solidFill>
                  <a:effectLst/>
                </a:rPr>
                <a:t>Capilar</a:t>
              </a:r>
            </a:p>
          </p:txBody>
        </p:sp>
      </p:grpSp>
      <p:sp>
        <p:nvSpPr>
          <p:cNvPr id="176145" name="Line 17"/>
          <p:cNvSpPr>
            <a:spLocks noChangeShapeType="1"/>
          </p:cNvSpPr>
          <p:nvPr/>
        </p:nvSpPr>
        <p:spPr bwMode="auto">
          <a:xfrm>
            <a:off x="6473576" y="4076700"/>
            <a:ext cx="73025" cy="936625"/>
          </a:xfrm>
          <a:prstGeom prst="line">
            <a:avLst/>
          </a:prstGeom>
          <a:noFill/>
          <a:ln w="38100">
            <a:solidFill>
              <a:srgbClr val="FF0066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>
              <a:solidFill>
                <a:srgbClr val="000000"/>
              </a:solidFill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740550" y="1532173"/>
            <a:ext cx="1409360" cy="738664"/>
          </a:xfrm>
          <a:prstGeom prst="rect">
            <a:avLst/>
          </a:prstGeom>
          <a:solidFill>
            <a:schemeClr val="accent5"/>
          </a:solidFill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TEMA </a:t>
            </a:r>
            <a:r>
              <a:rPr lang="es-E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2</a:t>
            </a:r>
          </a:p>
          <a:p>
            <a:pPr algn="l"/>
            <a:r>
              <a:rPr lang="es-E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Regulación </a:t>
            </a:r>
          </a:p>
        </p:txBody>
      </p:sp>
      <p:sp>
        <p:nvSpPr>
          <p:cNvPr id="20" name="Text Box 2"/>
          <p:cNvSpPr txBox="1">
            <a:spLocks noChangeArrowheads="1"/>
          </p:cNvSpPr>
          <p:nvPr/>
        </p:nvSpPr>
        <p:spPr bwMode="auto">
          <a:xfrm>
            <a:off x="719681" y="2355429"/>
            <a:ext cx="2984023" cy="2677656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s-ES" sz="1400" b="1" dirty="0">
              <a:solidFill>
                <a:srgbClr val="000000"/>
              </a:solidFill>
              <a:effectLst/>
              <a:latin typeface="Comic Sans MS" pitchFamily="66" charset="0"/>
            </a:endParaRPr>
          </a:p>
          <a:p>
            <a:r>
              <a:rPr lang="es-ES" sz="1400" b="1" dirty="0" smtClean="0">
                <a:solidFill>
                  <a:srgbClr val="000000"/>
                </a:solidFill>
                <a:effectLst/>
                <a:latin typeface="Comic Sans MS" pitchFamily="66" charset="0"/>
              </a:rPr>
              <a:t>I.   R. NEURAL</a:t>
            </a:r>
            <a:endParaRPr lang="es-ES" sz="1400" b="1" dirty="0">
              <a:solidFill>
                <a:srgbClr val="000000"/>
              </a:solidFill>
              <a:effectLst/>
              <a:latin typeface="Comic Sans MS" pitchFamily="66" charset="0"/>
            </a:endParaRPr>
          </a:p>
          <a:p>
            <a:r>
              <a:rPr lang="es-ES" sz="1000" b="1" dirty="0">
                <a:solidFill>
                  <a:srgbClr val="000000"/>
                </a:solidFill>
                <a:effectLst/>
                <a:latin typeface="Comic Sans MS" pitchFamily="66" charset="0"/>
              </a:rPr>
              <a:t> </a:t>
            </a:r>
            <a:r>
              <a:rPr lang="es-ES" sz="1000" b="1" dirty="0" smtClean="0">
                <a:solidFill>
                  <a:srgbClr val="000000"/>
                </a:solidFill>
                <a:effectLst/>
                <a:latin typeface="Comic Sans MS" pitchFamily="66" charset="0"/>
              </a:rPr>
              <a:t>   </a:t>
            </a:r>
            <a:endParaRPr lang="es-ES" sz="2000" b="1" dirty="0" smtClean="0">
              <a:solidFill>
                <a:srgbClr val="000000"/>
              </a:solidFill>
              <a:effectLst/>
              <a:latin typeface="Comic Sans MS" pitchFamily="66" charset="0"/>
            </a:endParaRPr>
          </a:p>
          <a:p>
            <a:r>
              <a:rPr lang="es-ES" sz="2400" b="1" dirty="0" smtClean="0">
                <a:solidFill>
                  <a:srgbClr val="000000"/>
                </a:solidFill>
                <a:effectLst/>
                <a:latin typeface="Comic Sans MS" pitchFamily="66" charset="0"/>
              </a:rPr>
              <a:t>II. R. HUMORAL</a:t>
            </a:r>
          </a:p>
          <a:p>
            <a:r>
              <a:rPr lang="es-ES" sz="2000" b="1" dirty="0">
                <a:solidFill>
                  <a:srgbClr val="000000"/>
                </a:solidFill>
                <a:effectLst/>
                <a:latin typeface="Comic Sans MS" pitchFamily="66" charset="0"/>
              </a:rPr>
              <a:t> </a:t>
            </a:r>
            <a:r>
              <a:rPr lang="es-ES" sz="2000" b="1" dirty="0" smtClean="0">
                <a:solidFill>
                  <a:srgbClr val="000000"/>
                </a:solidFill>
                <a:effectLst/>
                <a:latin typeface="Comic Sans MS" pitchFamily="66" charset="0"/>
              </a:rPr>
              <a:t>    </a:t>
            </a:r>
            <a:r>
              <a:rPr lang="es-ES" sz="1600" b="1" dirty="0" smtClean="0">
                <a:solidFill>
                  <a:srgbClr val="000000"/>
                </a:solidFill>
                <a:effectLst/>
                <a:latin typeface="Comic Sans MS" pitchFamily="66" charset="0"/>
              </a:rPr>
              <a:t>Actividad GI</a:t>
            </a:r>
          </a:p>
          <a:p>
            <a:endParaRPr lang="es-ES" sz="1400" b="1" dirty="0" smtClean="0">
              <a:solidFill>
                <a:srgbClr val="000000"/>
              </a:solidFill>
              <a:effectLst/>
              <a:latin typeface="Comic Sans MS" pitchFamily="66" charset="0"/>
            </a:endParaRPr>
          </a:p>
          <a:p>
            <a:r>
              <a:rPr lang="es-ES" sz="1800" b="1" dirty="0" smtClean="0">
                <a:solidFill>
                  <a:srgbClr val="000000"/>
                </a:solidFill>
                <a:effectLst/>
                <a:latin typeface="Comic Sans MS" pitchFamily="66" charset="0"/>
              </a:rPr>
              <a:t>     </a:t>
            </a:r>
            <a:r>
              <a:rPr lang="es-ES" sz="1600" b="1" dirty="0" smtClean="0">
                <a:solidFill>
                  <a:srgbClr val="000000"/>
                </a:solidFill>
                <a:effectLst/>
                <a:latin typeface="Comic Sans MS" pitchFamily="66" charset="0"/>
              </a:rPr>
              <a:t>1</a:t>
            </a:r>
            <a:r>
              <a:rPr lang="es-ES" sz="1800" b="1" dirty="0" smtClean="0">
                <a:solidFill>
                  <a:srgbClr val="000000"/>
                </a:solidFill>
                <a:effectLst/>
                <a:latin typeface="Comic Sans MS" pitchFamily="66" charset="0"/>
              </a:rPr>
              <a:t>. S. ENDOCRINO</a:t>
            </a:r>
            <a:endParaRPr lang="es-ES" sz="1800" b="1" dirty="0">
              <a:solidFill>
                <a:srgbClr val="000000"/>
              </a:solidFill>
              <a:effectLst/>
              <a:latin typeface="Comic Sans MS" pitchFamily="66" charset="0"/>
            </a:endParaRPr>
          </a:p>
          <a:p>
            <a:r>
              <a:rPr lang="es-ES" sz="1800" b="1" dirty="0" smtClean="0">
                <a:solidFill>
                  <a:srgbClr val="000000"/>
                </a:solidFill>
                <a:effectLst/>
                <a:latin typeface="Comic Sans MS" pitchFamily="66" charset="0"/>
              </a:rPr>
              <a:t>        ENTÉRICO</a:t>
            </a:r>
          </a:p>
          <a:p>
            <a:endParaRPr lang="es-ES" sz="1800" b="1" dirty="0" smtClean="0">
              <a:solidFill>
                <a:srgbClr val="000000"/>
              </a:solidFill>
              <a:effectLst/>
              <a:latin typeface="Comic Sans MS" pitchFamily="66" charset="0"/>
            </a:endParaRPr>
          </a:p>
          <a:p>
            <a:r>
              <a:rPr lang="es-ES" sz="1800" b="1" dirty="0">
                <a:solidFill>
                  <a:srgbClr val="000000"/>
                </a:solidFill>
                <a:effectLst/>
                <a:latin typeface="Comic Sans MS" pitchFamily="66" charset="0"/>
              </a:rPr>
              <a:t> </a:t>
            </a:r>
            <a:r>
              <a:rPr lang="es-ES" sz="1800" b="1" dirty="0" smtClean="0">
                <a:solidFill>
                  <a:srgbClr val="000000"/>
                </a:solidFill>
                <a:effectLst/>
                <a:latin typeface="Comic Sans MS" pitchFamily="66" charset="0"/>
              </a:rPr>
              <a:t>    2</a:t>
            </a:r>
            <a:r>
              <a:rPr lang="es-ES" sz="1800" b="1" dirty="0">
                <a:solidFill>
                  <a:srgbClr val="000000"/>
                </a:solidFill>
                <a:effectLst/>
                <a:latin typeface="Comic Sans MS" pitchFamily="66" charset="0"/>
              </a:rPr>
              <a:t>. PÉPTIDOS </a:t>
            </a:r>
            <a:r>
              <a:rPr lang="es-ES" sz="1800" b="1" dirty="0" smtClean="0">
                <a:solidFill>
                  <a:srgbClr val="000000"/>
                </a:solidFill>
                <a:effectLst/>
                <a:latin typeface="Comic Sans MS" pitchFamily="66" charset="0"/>
              </a:rPr>
              <a:t>GI</a:t>
            </a:r>
            <a:endParaRPr lang="es-ES" sz="1800" b="1" dirty="0">
              <a:solidFill>
                <a:srgbClr val="000000"/>
              </a:solidFill>
              <a:effectLst/>
              <a:latin typeface="Comic Sans MS" pitchFamily="66" charset="0"/>
            </a:endParaRPr>
          </a:p>
        </p:txBody>
      </p:sp>
      <p:sp>
        <p:nvSpPr>
          <p:cNvPr id="21" name="Text Box 8"/>
          <p:cNvSpPr txBox="1">
            <a:spLocks noChangeArrowheads="1"/>
          </p:cNvSpPr>
          <p:nvPr/>
        </p:nvSpPr>
        <p:spPr bwMode="auto">
          <a:xfrm>
            <a:off x="6542006" y="6617490"/>
            <a:ext cx="2601994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r>
              <a:rPr lang="es-ES" sz="900" b="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0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  <p:extLst>
      <p:ext uri="{BB962C8B-B14F-4D97-AF65-F5344CB8AC3E}">
        <p14:creationId xmlns:p14="http://schemas.microsoft.com/office/powerpoint/2010/main" val="3110047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7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614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Text Box 2"/>
          <p:cNvSpPr txBox="1">
            <a:spLocks noChangeArrowheads="1"/>
          </p:cNvSpPr>
          <p:nvPr/>
        </p:nvSpPr>
        <p:spPr bwMode="auto">
          <a:xfrm>
            <a:off x="3249613" y="2697163"/>
            <a:ext cx="2644775" cy="2387600"/>
          </a:xfrm>
          <a:prstGeom prst="rect">
            <a:avLst/>
          </a:prstGeom>
          <a:solidFill>
            <a:srgbClr val="DCEFF0"/>
          </a:solidFill>
          <a:ln w="9525">
            <a:solidFill>
              <a:srgbClr val="00B0F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sz="1000">
                <a:effectLst/>
                <a:latin typeface="Comic Sans MS" pitchFamily="66" charset="0"/>
              </a:rPr>
              <a:t>   </a:t>
            </a:r>
          </a:p>
          <a:p>
            <a:pPr>
              <a:buFontTx/>
              <a:buChar char="•"/>
            </a:pPr>
            <a:r>
              <a:rPr lang="es-ES" sz="2000">
                <a:effectLst/>
                <a:latin typeface="Comic Sans MS" pitchFamily="66" charset="0"/>
              </a:rPr>
              <a:t>Características</a:t>
            </a:r>
          </a:p>
          <a:p>
            <a:pPr>
              <a:buFontTx/>
              <a:buChar char="•"/>
            </a:pPr>
            <a:endParaRPr lang="es-ES" sz="1000">
              <a:effectLst/>
              <a:latin typeface="Comic Sans MS" pitchFamily="66" charset="0"/>
            </a:endParaRPr>
          </a:p>
          <a:p>
            <a:pPr>
              <a:buFontTx/>
              <a:buChar char="•"/>
            </a:pPr>
            <a:r>
              <a:rPr lang="es-ES" sz="2000">
                <a:effectLst/>
                <a:latin typeface="Comic Sans MS" pitchFamily="66" charset="0"/>
              </a:rPr>
              <a:t>Endocrinocitos</a:t>
            </a:r>
          </a:p>
          <a:p>
            <a:pPr>
              <a:buFontTx/>
              <a:buChar char="•"/>
            </a:pPr>
            <a:endParaRPr lang="es-ES" sz="1000">
              <a:effectLst/>
              <a:latin typeface="Comic Sans MS" pitchFamily="66" charset="0"/>
            </a:endParaRPr>
          </a:p>
          <a:p>
            <a:pPr>
              <a:buFontTx/>
              <a:buChar char="•"/>
            </a:pPr>
            <a:r>
              <a:rPr lang="es-ES" sz="2000">
                <a:effectLst/>
                <a:latin typeface="Comic Sans MS" pitchFamily="66" charset="0"/>
              </a:rPr>
              <a:t>Péptidos GI</a:t>
            </a:r>
          </a:p>
          <a:p>
            <a:pPr>
              <a:buFontTx/>
              <a:buChar char="•"/>
            </a:pPr>
            <a:endParaRPr lang="es-ES" sz="1000">
              <a:effectLst/>
              <a:latin typeface="Comic Sans MS" pitchFamily="66" charset="0"/>
            </a:endParaRPr>
          </a:p>
          <a:p>
            <a:pPr>
              <a:buFontTx/>
              <a:buChar char="•"/>
            </a:pPr>
            <a:r>
              <a:rPr lang="es-ES" sz="2000">
                <a:effectLst/>
                <a:latin typeface="Comic Sans MS" pitchFamily="66" charset="0"/>
              </a:rPr>
              <a:t>Células APUD </a:t>
            </a:r>
          </a:p>
          <a:p>
            <a:pPr>
              <a:buFontTx/>
              <a:buChar char="•"/>
            </a:pPr>
            <a:endParaRPr lang="es-ES" sz="1000">
              <a:effectLst/>
              <a:latin typeface="Comic Sans MS" pitchFamily="66" charset="0"/>
            </a:endParaRPr>
          </a:p>
          <a:p>
            <a:pPr>
              <a:buFontTx/>
              <a:buChar char="•"/>
            </a:pPr>
            <a:r>
              <a:rPr lang="es-ES" sz="2000">
                <a:effectLst/>
                <a:latin typeface="Comic Sans MS" pitchFamily="66" charset="0"/>
              </a:rPr>
              <a:t>Apudomas</a:t>
            </a:r>
          </a:p>
        </p:txBody>
      </p:sp>
      <p:sp>
        <p:nvSpPr>
          <p:cNvPr id="177156" name="Rectangle 4"/>
          <p:cNvSpPr>
            <a:spLocks noChangeArrowheads="1"/>
          </p:cNvSpPr>
          <p:nvPr/>
        </p:nvSpPr>
        <p:spPr bwMode="auto">
          <a:xfrm>
            <a:off x="2927968" y="1773238"/>
            <a:ext cx="3286476" cy="707886"/>
          </a:xfrm>
          <a:prstGeom prst="rect">
            <a:avLst/>
          </a:prstGeom>
          <a:solidFill>
            <a:srgbClr val="A9E9A9"/>
          </a:solidFill>
          <a:ln w="38100" algn="ctr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>
              <a:buSzPct val="200000"/>
            </a:pPr>
            <a:r>
              <a:rPr lang="es-ES" sz="2000" b="1" dirty="0" smtClean="0">
                <a:effectLst/>
              </a:rPr>
              <a:t>SISTEMA </a:t>
            </a:r>
            <a:r>
              <a:rPr lang="es-ES" sz="2000" b="1" dirty="0">
                <a:effectLst/>
              </a:rPr>
              <a:t>ENDOCRINO </a:t>
            </a:r>
          </a:p>
          <a:p>
            <a:r>
              <a:rPr lang="es-ES" sz="2000" b="1" dirty="0">
                <a:effectLst/>
              </a:rPr>
              <a:t>ENTÉRICO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6421142" y="6525344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6443663" y="549274"/>
            <a:ext cx="1972015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" sz="1600" b="1" dirty="0" smtClean="0">
                <a:effectLst/>
                <a:latin typeface="Comic Sans MS" pitchFamily="66" charset="0"/>
              </a:rPr>
              <a:t>II. </a:t>
            </a:r>
            <a:r>
              <a:rPr lang="es-ES" sz="1600" b="1" dirty="0">
                <a:effectLst/>
                <a:latin typeface="Comic Sans MS" pitchFamily="66" charset="0"/>
              </a:rPr>
              <a:t>REGULACIÓN</a:t>
            </a:r>
          </a:p>
          <a:p>
            <a:pPr algn="ctr"/>
            <a:r>
              <a:rPr lang="es-ES" sz="1600" b="1" dirty="0">
                <a:effectLst/>
                <a:latin typeface="Comic Sans MS" pitchFamily="66" charset="0"/>
              </a:rPr>
              <a:t> </a:t>
            </a:r>
            <a:r>
              <a:rPr lang="es-ES" sz="1600" b="1" dirty="0" smtClean="0">
                <a:effectLst/>
                <a:latin typeface="Comic Sans MS" pitchFamily="66" charset="0"/>
              </a:rPr>
              <a:t>HUMORAL </a:t>
            </a:r>
            <a:endParaRPr lang="es-ES" sz="1600" b="1" dirty="0">
              <a:effectLst/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7715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7715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7715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154" grpId="0" animBg="1"/>
      <p:bldP spid="177156" grpId="0" animBg="1"/>
    </p:bld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6252</TotalTime>
  <Words>3377</Words>
  <Application>Microsoft Office PowerPoint</Application>
  <PresentationFormat>Presentación en pantalla (4:3)</PresentationFormat>
  <Paragraphs>1177</Paragraphs>
  <Slides>61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61</vt:i4>
      </vt:variant>
    </vt:vector>
  </HeadingPairs>
  <TitlesOfParts>
    <vt:vector size="66" baseType="lpstr">
      <vt:lpstr>Arial</vt:lpstr>
      <vt:lpstr>Calibri</vt:lpstr>
      <vt:lpstr>Comic Sans MS</vt:lpstr>
      <vt:lpstr>Times New Roman</vt:lpstr>
      <vt:lpstr>Diseño predeterminado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CASA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Familia Guillén</dc:creator>
  <cp:lastModifiedBy>ximena</cp:lastModifiedBy>
  <cp:revision>494</cp:revision>
  <dcterms:created xsi:type="dcterms:W3CDTF">2002-09-07T07:28:26Z</dcterms:created>
  <dcterms:modified xsi:type="dcterms:W3CDTF">2018-08-01T19:29:40Z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Undo10Write">
    <vt:lpwstr/>
  </property>
</Properties>
</file>